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1" r:id="rId3"/>
    <p:sldId id="282" r:id="rId4"/>
    <p:sldId id="283"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300" r:id="rId20"/>
    <p:sldId id="299" r:id="rId21"/>
    <p:sldId id="279" r:id="rId22"/>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fuchsberger" userId="0ba282cb-98b6-40ad-aa6c-709cf3572a59" providerId="ADAL" clId="{EFCAAAAF-B90B-4A9D-802D-6369078EC19A}"/>
    <pc:docChg chg="modSld">
      <pc:chgData name="johannes.fuchsberger" userId="0ba282cb-98b6-40ad-aa6c-709cf3572a59" providerId="ADAL" clId="{EFCAAAAF-B90B-4A9D-802D-6369078EC19A}" dt="2023-09-01T07:04:54.328" v="216" actId="20577"/>
      <pc:docMkLst>
        <pc:docMk/>
      </pc:docMkLst>
      <pc:sldChg chg="modSp mod">
        <pc:chgData name="johannes.fuchsberger" userId="0ba282cb-98b6-40ad-aa6c-709cf3572a59" providerId="ADAL" clId="{EFCAAAAF-B90B-4A9D-802D-6369078EC19A}" dt="2023-09-01T06:51:47.314" v="5" actId="20577"/>
        <pc:sldMkLst>
          <pc:docMk/>
          <pc:sldMk cId="2544832305" sldId="281"/>
        </pc:sldMkLst>
        <pc:spChg chg="mod">
          <ac:chgData name="johannes.fuchsberger" userId="0ba282cb-98b6-40ad-aa6c-709cf3572a59" providerId="ADAL" clId="{EFCAAAAF-B90B-4A9D-802D-6369078EC19A}" dt="2023-09-01T06:51:47.314" v="5" actId="20577"/>
          <ac:spMkLst>
            <pc:docMk/>
            <pc:sldMk cId="2544832305" sldId="281"/>
            <ac:spMk id="4" creationId="{1FF8F18E-591E-DC36-885F-19F2F8FE9665}"/>
          </ac:spMkLst>
        </pc:spChg>
      </pc:sldChg>
      <pc:sldChg chg="modSp mod">
        <pc:chgData name="johannes.fuchsberger" userId="0ba282cb-98b6-40ad-aa6c-709cf3572a59" providerId="ADAL" clId="{EFCAAAAF-B90B-4A9D-802D-6369078EC19A}" dt="2023-09-01T06:52:57.202" v="10" actId="20577"/>
        <pc:sldMkLst>
          <pc:docMk/>
          <pc:sldMk cId="2286786726" sldId="287"/>
        </pc:sldMkLst>
        <pc:spChg chg="mod">
          <ac:chgData name="johannes.fuchsberger" userId="0ba282cb-98b6-40ad-aa6c-709cf3572a59" providerId="ADAL" clId="{EFCAAAAF-B90B-4A9D-802D-6369078EC19A}" dt="2023-09-01T06:52:57.202" v="10" actId="20577"/>
          <ac:spMkLst>
            <pc:docMk/>
            <pc:sldMk cId="2286786726" sldId="287"/>
            <ac:spMk id="4" creationId="{1FF8F18E-591E-DC36-885F-19F2F8FE9665}"/>
          </ac:spMkLst>
        </pc:spChg>
      </pc:sldChg>
      <pc:sldChg chg="modSp mod">
        <pc:chgData name="johannes.fuchsberger" userId="0ba282cb-98b6-40ad-aa6c-709cf3572a59" providerId="ADAL" clId="{EFCAAAAF-B90B-4A9D-802D-6369078EC19A}" dt="2023-09-01T06:54:15.538" v="60" actId="20577"/>
        <pc:sldMkLst>
          <pc:docMk/>
          <pc:sldMk cId="2973710661" sldId="292"/>
        </pc:sldMkLst>
        <pc:spChg chg="mod">
          <ac:chgData name="johannes.fuchsberger" userId="0ba282cb-98b6-40ad-aa6c-709cf3572a59" providerId="ADAL" clId="{EFCAAAAF-B90B-4A9D-802D-6369078EC19A}" dt="2023-09-01T06:54:15.538" v="60" actId="20577"/>
          <ac:spMkLst>
            <pc:docMk/>
            <pc:sldMk cId="2973710661" sldId="292"/>
            <ac:spMk id="4" creationId="{1FF8F18E-591E-DC36-885F-19F2F8FE9665}"/>
          </ac:spMkLst>
        </pc:spChg>
      </pc:sldChg>
      <pc:sldChg chg="modSp mod">
        <pc:chgData name="johannes.fuchsberger" userId="0ba282cb-98b6-40ad-aa6c-709cf3572a59" providerId="ADAL" clId="{EFCAAAAF-B90B-4A9D-802D-6369078EC19A}" dt="2023-09-01T07:04:54.328" v="216" actId="20577"/>
        <pc:sldMkLst>
          <pc:docMk/>
          <pc:sldMk cId="1578742276" sldId="299"/>
        </pc:sldMkLst>
        <pc:spChg chg="mod">
          <ac:chgData name="johannes.fuchsberger" userId="0ba282cb-98b6-40ad-aa6c-709cf3572a59" providerId="ADAL" clId="{EFCAAAAF-B90B-4A9D-802D-6369078EC19A}" dt="2023-09-01T07:04:54.328" v="216" actId="20577"/>
          <ac:spMkLst>
            <pc:docMk/>
            <pc:sldMk cId="1578742276" sldId="299"/>
            <ac:spMk id="4" creationId="{1FF8F18E-591E-DC36-885F-19F2F8FE9665}"/>
          </ac:spMkLst>
        </pc:spChg>
      </pc:sldChg>
      <pc:sldChg chg="modSp mod">
        <pc:chgData name="johannes.fuchsberger" userId="0ba282cb-98b6-40ad-aa6c-709cf3572a59" providerId="ADAL" clId="{EFCAAAAF-B90B-4A9D-802D-6369078EC19A}" dt="2023-09-01T07:01:40.938" v="167" actId="6549"/>
        <pc:sldMkLst>
          <pc:docMk/>
          <pc:sldMk cId="1644887322" sldId="300"/>
        </pc:sldMkLst>
        <pc:spChg chg="mod">
          <ac:chgData name="johannes.fuchsberger" userId="0ba282cb-98b6-40ad-aa6c-709cf3572a59" providerId="ADAL" clId="{EFCAAAAF-B90B-4A9D-802D-6369078EC19A}" dt="2023-09-01T07:01:40.938" v="167" actId="6549"/>
          <ac:spMkLst>
            <pc:docMk/>
            <pc:sldMk cId="1644887322" sldId="300"/>
            <ac:spMk id="4" creationId="{1FF8F18E-591E-DC36-885F-19F2F8FE96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24.04.2024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a:defRPr/>
            </a:pPr>
            <a:fld id="{F262164E-36A0-43B6-AB19-ED459B14D4DE}" type="slidenum">
              <a:rPr lang="de-AT" smtClean="0"/>
              <a:pPr>
                <a:defRPr/>
              </a:pPr>
              <a:t>6</a:t>
            </a:fld>
            <a:endParaRPr lang="de-AT"/>
          </a:p>
        </p:txBody>
      </p:sp>
    </p:spTree>
    <p:extLst>
      <p:ext uri="{BB962C8B-B14F-4D97-AF65-F5344CB8AC3E}">
        <p14:creationId xmlns:p14="http://schemas.microsoft.com/office/powerpoint/2010/main" val="4220262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21</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B8941E63-E100-4ACE-6B6F-DC77C29ED83B}"/>
              </a:ext>
            </a:extLst>
          </p:cNvPr>
          <p:cNvSpPr txBox="1">
            <a:spLocks noChangeArrowheads="1"/>
          </p:cNvSpPr>
          <p:nvPr/>
        </p:nvSpPr>
        <p:spPr bwMode="auto">
          <a:xfrm>
            <a:off x="1727993" y="2459504"/>
            <a:ext cx="56880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Ein Besuch im Schloss Versailles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An dessen Stelle verlegte man nach dem Tod der Königin das Prunkschlafzimmer Ludwigs XIV. Hier wurden die Zeremonie des Aufstehens („Lever“) und Schlafengehens („</a:t>
            </a:r>
            <a:r>
              <a:rPr lang="de-DE" altLang="de-DE" sz="1400" dirty="0" err="1">
                <a:solidFill>
                  <a:srgbClr val="333333"/>
                </a:solidFill>
              </a:rPr>
              <a:t>Coucher</a:t>
            </a:r>
            <a:r>
              <a:rPr lang="de-DE" altLang="de-DE" sz="1400" dirty="0">
                <a:solidFill>
                  <a:srgbClr val="333333"/>
                </a:solidFill>
              </a:rPr>
              <a:t>“) abgehalten. Am 1. September 1715 verstarb Ludwig XIV. in diesem Raum. </a:t>
            </a:r>
          </a:p>
        </p:txBody>
      </p:sp>
      <p:pic>
        <p:nvPicPr>
          <p:cNvPr id="5" name="Grafik 4">
            <a:extLst>
              <a:ext uri="{FF2B5EF4-FFF2-40B4-BE49-F238E27FC236}">
                <a16:creationId xmlns:a16="http://schemas.microsoft.com/office/drawing/2014/main" id="{ED976B40-23B4-6750-D344-FF556CF5F43E}"/>
              </a:ext>
            </a:extLst>
          </p:cNvPr>
          <p:cNvPicPr>
            <a:picLocks noChangeAspect="1"/>
          </p:cNvPicPr>
          <p:nvPr/>
        </p:nvPicPr>
        <p:blipFill>
          <a:blip r:embed="rId2"/>
          <a:stretch>
            <a:fillRect/>
          </a:stretch>
        </p:blipFill>
        <p:spPr>
          <a:xfrm>
            <a:off x="446844" y="640227"/>
            <a:ext cx="8250312" cy="5246170"/>
          </a:xfrm>
          <a:prstGeom prst="rect">
            <a:avLst/>
          </a:prstGeom>
        </p:spPr>
      </p:pic>
    </p:spTree>
    <p:extLst>
      <p:ext uri="{BB962C8B-B14F-4D97-AF65-F5344CB8AC3E}">
        <p14:creationId xmlns:p14="http://schemas.microsoft.com/office/powerpoint/2010/main" val="2198685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Oper des Schlosses ist ganz aus Holz gebaut und fasst über 700 Zuschauerinnen und Zuschauer. Sie wurde zur Hochzeit von Marie Antoinette und dem späteren König Ludwig XVI. gebaut.</a:t>
            </a:r>
          </a:p>
        </p:txBody>
      </p:sp>
      <p:pic>
        <p:nvPicPr>
          <p:cNvPr id="5" name="Grafik 4">
            <a:extLst>
              <a:ext uri="{FF2B5EF4-FFF2-40B4-BE49-F238E27FC236}">
                <a16:creationId xmlns:a16="http://schemas.microsoft.com/office/drawing/2014/main" id="{5FFC2722-E862-117F-E83C-708B7EE9A4F0}"/>
              </a:ext>
            </a:extLst>
          </p:cNvPr>
          <p:cNvPicPr>
            <a:picLocks noChangeAspect="1"/>
          </p:cNvPicPr>
          <p:nvPr/>
        </p:nvPicPr>
        <p:blipFill>
          <a:blip r:embed="rId2"/>
          <a:stretch>
            <a:fillRect/>
          </a:stretch>
        </p:blipFill>
        <p:spPr>
          <a:xfrm>
            <a:off x="516376" y="692696"/>
            <a:ext cx="8016064" cy="5114438"/>
          </a:xfrm>
          <a:prstGeom prst="rect">
            <a:avLst/>
          </a:prstGeom>
        </p:spPr>
      </p:pic>
    </p:spTree>
    <p:extLst>
      <p:ext uri="{BB962C8B-B14F-4D97-AF65-F5344CB8AC3E}">
        <p14:creationId xmlns:p14="http://schemas.microsoft.com/office/powerpoint/2010/main" val="137456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Überall finden sich Motive aus der griechischen und römischen Mythologie. Die Sonne steht einerseits für den Gott Apollon, andererseits für den „Sonnenkönig“ Ludwig XIV. selbst.</a:t>
            </a:r>
          </a:p>
        </p:txBody>
      </p:sp>
      <p:pic>
        <p:nvPicPr>
          <p:cNvPr id="5" name="Grafik 4">
            <a:extLst>
              <a:ext uri="{FF2B5EF4-FFF2-40B4-BE49-F238E27FC236}">
                <a16:creationId xmlns:a16="http://schemas.microsoft.com/office/drawing/2014/main" id="{B6E6E759-97F9-4F1D-AC8F-C9490D30ECAC}"/>
              </a:ext>
            </a:extLst>
          </p:cNvPr>
          <p:cNvPicPr>
            <a:picLocks noChangeAspect="1"/>
          </p:cNvPicPr>
          <p:nvPr/>
        </p:nvPicPr>
        <p:blipFill>
          <a:blip r:embed="rId2"/>
          <a:stretch>
            <a:fillRect/>
          </a:stretch>
        </p:blipFill>
        <p:spPr>
          <a:xfrm>
            <a:off x="500597" y="666023"/>
            <a:ext cx="8111249" cy="5183881"/>
          </a:xfrm>
          <a:prstGeom prst="rect">
            <a:avLst/>
          </a:prstGeom>
        </p:spPr>
      </p:pic>
    </p:spTree>
    <p:extLst>
      <p:ext uri="{BB962C8B-B14F-4D97-AF65-F5344CB8AC3E}">
        <p14:creationId xmlns:p14="http://schemas.microsoft.com/office/powerpoint/2010/main" val="297371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Schlossgarten ist in zwei Bereiche aufgeteilt: dem „Petit </a:t>
            </a:r>
            <a:r>
              <a:rPr lang="de-DE" altLang="de-DE" sz="1400" dirty="0" err="1">
                <a:solidFill>
                  <a:srgbClr val="333333"/>
                </a:solidFill>
              </a:rPr>
              <a:t>Parc</a:t>
            </a:r>
            <a:r>
              <a:rPr lang="de-DE" altLang="de-DE" sz="1400" dirty="0">
                <a:solidFill>
                  <a:srgbClr val="333333"/>
                </a:solidFill>
              </a:rPr>
              <a:t>“ und dem „Grand </a:t>
            </a:r>
            <a:r>
              <a:rPr lang="de-DE" altLang="de-DE" sz="1400" dirty="0" err="1">
                <a:solidFill>
                  <a:srgbClr val="333333"/>
                </a:solidFill>
              </a:rPr>
              <a:t>Parc</a:t>
            </a:r>
            <a:r>
              <a:rPr lang="de-DE" altLang="de-DE" sz="1400" dirty="0">
                <a:solidFill>
                  <a:srgbClr val="333333"/>
                </a:solidFill>
              </a:rPr>
              <a:t>“. Zum „Petit </a:t>
            </a:r>
            <a:r>
              <a:rPr lang="de-DE" altLang="de-DE" sz="1400" dirty="0" err="1">
                <a:solidFill>
                  <a:srgbClr val="333333"/>
                </a:solidFill>
              </a:rPr>
              <a:t>Parc</a:t>
            </a:r>
            <a:r>
              <a:rPr lang="de-DE" altLang="de-DE" sz="1400" dirty="0">
                <a:solidFill>
                  <a:srgbClr val="333333"/>
                </a:solidFill>
              </a:rPr>
              <a:t>“ gehören die „Parterres“. Sie bilden den Übergang zwischen Schloss und Garten. Sie sind mit Prunkvasen und Statuen geschmückt und symmetrisch bepflanzt. </a:t>
            </a:r>
          </a:p>
        </p:txBody>
      </p:sp>
      <p:pic>
        <p:nvPicPr>
          <p:cNvPr id="5" name="Grafik 4">
            <a:extLst>
              <a:ext uri="{FF2B5EF4-FFF2-40B4-BE49-F238E27FC236}">
                <a16:creationId xmlns:a16="http://schemas.microsoft.com/office/drawing/2014/main" id="{DD0280B2-47B3-1D35-BDE8-DF7220484B3B}"/>
              </a:ext>
            </a:extLst>
          </p:cNvPr>
          <p:cNvPicPr>
            <a:picLocks noChangeAspect="1"/>
          </p:cNvPicPr>
          <p:nvPr/>
        </p:nvPicPr>
        <p:blipFill>
          <a:blip r:embed="rId2"/>
          <a:stretch>
            <a:fillRect/>
          </a:stretch>
        </p:blipFill>
        <p:spPr>
          <a:xfrm>
            <a:off x="395536" y="659680"/>
            <a:ext cx="8169555" cy="5209952"/>
          </a:xfrm>
          <a:prstGeom prst="rect">
            <a:avLst/>
          </a:prstGeom>
        </p:spPr>
      </p:pic>
    </p:spTree>
    <p:extLst>
      <p:ext uri="{BB962C8B-B14F-4D97-AF65-F5344CB8AC3E}">
        <p14:creationId xmlns:p14="http://schemas.microsoft.com/office/powerpoint/2010/main" val="121993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Dann folgt das „Boskett“ mit höheren Bäumen und Hecken. Berühmt war das Labyrinth von Versailles, das sich hier befand. Zentrum des „Petit </a:t>
            </a:r>
            <a:r>
              <a:rPr lang="de-DE" altLang="de-DE" sz="1400" dirty="0" err="1">
                <a:solidFill>
                  <a:srgbClr val="333333"/>
                </a:solidFill>
              </a:rPr>
              <a:t>Parc</a:t>
            </a:r>
            <a:r>
              <a:rPr lang="de-DE" altLang="de-DE" sz="1400" dirty="0">
                <a:solidFill>
                  <a:srgbClr val="333333"/>
                </a:solidFill>
              </a:rPr>
              <a:t>“ ist der Brunnen der Latona. Latona ist in der griechischen Mythologie Apollons Mutter. </a:t>
            </a:r>
          </a:p>
        </p:txBody>
      </p:sp>
      <p:pic>
        <p:nvPicPr>
          <p:cNvPr id="3" name="Grafik 2">
            <a:extLst>
              <a:ext uri="{FF2B5EF4-FFF2-40B4-BE49-F238E27FC236}">
                <a16:creationId xmlns:a16="http://schemas.microsoft.com/office/drawing/2014/main" id="{2B292716-ED23-D259-86DA-2896F4D1DB78}"/>
              </a:ext>
            </a:extLst>
          </p:cNvPr>
          <p:cNvPicPr>
            <a:picLocks noChangeAspect="1"/>
          </p:cNvPicPr>
          <p:nvPr/>
        </p:nvPicPr>
        <p:blipFill>
          <a:blip r:embed="rId2"/>
          <a:stretch>
            <a:fillRect/>
          </a:stretch>
        </p:blipFill>
        <p:spPr>
          <a:xfrm>
            <a:off x="395536" y="692696"/>
            <a:ext cx="7952755" cy="5102090"/>
          </a:xfrm>
          <a:prstGeom prst="rect">
            <a:avLst/>
          </a:prstGeom>
        </p:spPr>
      </p:pic>
    </p:spTree>
    <p:extLst>
      <p:ext uri="{BB962C8B-B14F-4D97-AF65-F5344CB8AC3E}">
        <p14:creationId xmlns:p14="http://schemas.microsoft.com/office/powerpoint/2010/main" val="407356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Vom Brunnen der Latona führt eine Allee zum Apollon-Brunnen. Die Statue des Apollon blickt Richtung Schloss. Dahinter befindet sich der „Grand </a:t>
            </a:r>
            <a:r>
              <a:rPr lang="de-DE" altLang="de-DE" sz="1400" dirty="0" err="1">
                <a:solidFill>
                  <a:srgbClr val="333333"/>
                </a:solidFill>
              </a:rPr>
              <a:t>Canal</a:t>
            </a:r>
            <a:r>
              <a:rPr lang="de-DE" altLang="de-DE" sz="1400" dirty="0">
                <a:solidFill>
                  <a:srgbClr val="333333"/>
                </a:solidFill>
              </a:rPr>
              <a:t>“, der einerseits für Bootsfahrten genutzt wurde und andererseits das Gelände entwässerte.</a:t>
            </a:r>
          </a:p>
        </p:txBody>
      </p:sp>
      <p:pic>
        <p:nvPicPr>
          <p:cNvPr id="3" name="Grafik 2">
            <a:extLst>
              <a:ext uri="{FF2B5EF4-FFF2-40B4-BE49-F238E27FC236}">
                <a16:creationId xmlns:a16="http://schemas.microsoft.com/office/drawing/2014/main" id="{87AC8BA3-034D-51E3-0E03-30AE30E35897}"/>
              </a:ext>
            </a:extLst>
          </p:cNvPr>
          <p:cNvPicPr>
            <a:picLocks noChangeAspect="1"/>
          </p:cNvPicPr>
          <p:nvPr/>
        </p:nvPicPr>
        <p:blipFill>
          <a:blip r:embed="rId2"/>
          <a:stretch>
            <a:fillRect/>
          </a:stretch>
        </p:blipFill>
        <p:spPr>
          <a:xfrm>
            <a:off x="395536" y="764704"/>
            <a:ext cx="7950340" cy="5046886"/>
          </a:xfrm>
          <a:prstGeom prst="rect">
            <a:avLst/>
          </a:prstGeom>
        </p:spPr>
      </p:pic>
    </p:spTree>
    <p:extLst>
      <p:ext uri="{BB962C8B-B14F-4D97-AF65-F5344CB8AC3E}">
        <p14:creationId xmlns:p14="http://schemas.microsoft.com/office/powerpoint/2010/main" val="2321405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vielen Brunnen im Schlosspark mit Wasser zu versorgen war nicht einfach. Deshalb war es üblich, nur die Brunnen in Betrieb zu nehmen, bei denen sich der König bei seinen Spaziergängen gerade aufhielt.</a:t>
            </a:r>
          </a:p>
        </p:txBody>
      </p:sp>
      <p:pic>
        <p:nvPicPr>
          <p:cNvPr id="5" name="Grafik 4">
            <a:extLst>
              <a:ext uri="{FF2B5EF4-FFF2-40B4-BE49-F238E27FC236}">
                <a16:creationId xmlns:a16="http://schemas.microsoft.com/office/drawing/2014/main" id="{ADE4451D-2AD7-B17D-DC1B-86F7741F5AAF}"/>
              </a:ext>
            </a:extLst>
          </p:cNvPr>
          <p:cNvPicPr>
            <a:picLocks noChangeAspect="1"/>
          </p:cNvPicPr>
          <p:nvPr/>
        </p:nvPicPr>
        <p:blipFill>
          <a:blip r:embed="rId2"/>
          <a:stretch>
            <a:fillRect/>
          </a:stretch>
        </p:blipFill>
        <p:spPr>
          <a:xfrm>
            <a:off x="535120" y="836712"/>
            <a:ext cx="7799214" cy="4989141"/>
          </a:xfrm>
          <a:prstGeom prst="rect">
            <a:avLst/>
          </a:prstGeom>
        </p:spPr>
      </p:pic>
    </p:spTree>
    <p:extLst>
      <p:ext uri="{BB962C8B-B14F-4D97-AF65-F5344CB8AC3E}">
        <p14:creationId xmlns:p14="http://schemas.microsoft.com/office/powerpoint/2010/main" val="2652821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Park gab es auch mehrere kleinere Schlösser, in denen sich König und Königin in ihrer Freizeit in lockererem Rahmen aufhalten konnten. Sie waren vom Schloss aus in etwa einer halben Stunde zu Fuß zu erreichen. Im Schloss Trianon wurde nach dem Ersten Weltkrieg der Friedensvertrag mit Ungarn unterzeichnet.</a:t>
            </a:r>
          </a:p>
        </p:txBody>
      </p:sp>
      <p:pic>
        <p:nvPicPr>
          <p:cNvPr id="3" name="Grafik 2">
            <a:extLst>
              <a:ext uri="{FF2B5EF4-FFF2-40B4-BE49-F238E27FC236}">
                <a16:creationId xmlns:a16="http://schemas.microsoft.com/office/drawing/2014/main" id="{A5851D64-9996-3E66-4407-986B8BE5EB3A}"/>
              </a:ext>
            </a:extLst>
          </p:cNvPr>
          <p:cNvPicPr>
            <a:picLocks noChangeAspect="1"/>
          </p:cNvPicPr>
          <p:nvPr/>
        </p:nvPicPr>
        <p:blipFill>
          <a:blip r:embed="rId2"/>
          <a:stretch>
            <a:fillRect/>
          </a:stretch>
        </p:blipFill>
        <p:spPr>
          <a:xfrm>
            <a:off x="395536" y="739329"/>
            <a:ext cx="8117088" cy="5137944"/>
          </a:xfrm>
          <a:prstGeom prst="rect">
            <a:avLst/>
          </a:prstGeom>
        </p:spPr>
      </p:pic>
    </p:spTree>
    <p:extLst>
      <p:ext uri="{BB962C8B-B14F-4D97-AF65-F5344CB8AC3E}">
        <p14:creationId xmlns:p14="http://schemas.microsoft.com/office/powerpoint/2010/main" val="3096242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Beim „Weiler der Königin“ („</a:t>
            </a:r>
            <a:r>
              <a:rPr lang="de-DE" altLang="de-DE" sz="1400" dirty="0" err="1">
                <a:solidFill>
                  <a:srgbClr val="333333"/>
                </a:solidFill>
              </a:rPr>
              <a:t>Hameau</a:t>
            </a:r>
            <a:r>
              <a:rPr lang="de-DE" altLang="de-DE" sz="1400" dirty="0">
                <a:solidFill>
                  <a:srgbClr val="333333"/>
                </a:solidFill>
              </a:rPr>
              <a:t> de la Reine“) handelt es sich um ein Bauerndorf, das für Königin Marie Antoinette an einem künstlichen See nachgebaut wurde. Die Gebäude waren äußerlich einfach, ihre Räume jedoch luxuriös gestaltet.</a:t>
            </a:r>
          </a:p>
        </p:txBody>
      </p:sp>
      <p:pic>
        <p:nvPicPr>
          <p:cNvPr id="5" name="Grafik 4">
            <a:extLst>
              <a:ext uri="{FF2B5EF4-FFF2-40B4-BE49-F238E27FC236}">
                <a16:creationId xmlns:a16="http://schemas.microsoft.com/office/drawing/2014/main" id="{7C3933E7-0E6C-9F35-4154-E777F37811A4}"/>
              </a:ext>
            </a:extLst>
          </p:cNvPr>
          <p:cNvPicPr>
            <a:picLocks noChangeAspect="1"/>
          </p:cNvPicPr>
          <p:nvPr/>
        </p:nvPicPr>
        <p:blipFill>
          <a:blip r:embed="rId2"/>
          <a:stretch>
            <a:fillRect/>
          </a:stretch>
        </p:blipFill>
        <p:spPr>
          <a:xfrm>
            <a:off x="488038" y="657796"/>
            <a:ext cx="8139586" cy="5219477"/>
          </a:xfrm>
          <a:prstGeom prst="rect">
            <a:avLst/>
          </a:prstGeom>
        </p:spPr>
      </p:pic>
    </p:spTree>
    <p:extLst>
      <p:ext uri="{BB962C8B-B14F-4D97-AF65-F5344CB8AC3E}">
        <p14:creationId xmlns:p14="http://schemas.microsoft.com/office/powerpoint/2010/main" val="1132136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Bau des Schlosses war unfassbar teuer. Über 22 000 Menschen waren daran beteiligt. Immer wieder kam es dabei zu tödlichen Unfällen. Versailles wurde zum Vorbild für viele weitere Schlösser in Europa, unter anderem für Schloss Schönbrunn, dem Sommersitz der Habsburger.</a:t>
            </a:r>
          </a:p>
        </p:txBody>
      </p:sp>
      <p:pic>
        <p:nvPicPr>
          <p:cNvPr id="5" name="Grafik 4">
            <a:extLst>
              <a:ext uri="{FF2B5EF4-FFF2-40B4-BE49-F238E27FC236}">
                <a16:creationId xmlns:a16="http://schemas.microsoft.com/office/drawing/2014/main" id="{F26913D8-51BA-9054-1199-AE1F3E39A1BF}"/>
              </a:ext>
            </a:extLst>
          </p:cNvPr>
          <p:cNvPicPr>
            <a:picLocks noChangeAspect="1"/>
          </p:cNvPicPr>
          <p:nvPr/>
        </p:nvPicPr>
        <p:blipFill>
          <a:blip r:embed="rId2"/>
          <a:stretch>
            <a:fillRect/>
          </a:stretch>
        </p:blipFill>
        <p:spPr>
          <a:xfrm>
            <a:off x="323528" y="590550"/>
            <a:ext cx="8205065" cy="5286723"/>
          </a:xfrm>
          <a:prstGeom prst="rect">
            <a:avLst/>
          </a:prstGeom>
        </p:spPr>
      </p:pic>
    </p:spTree>
    <p:extLst>
      <p:ext uri="{BB962C8B-B14F-4D97-AF65-F5344CB8AC3E}">
        <p14:creationId xmlns:p14="http://schemas.microsoft.com/office/powerpoint/2010/main" val="164488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Schloss Versailles liegt etwa 16 Kilometer südwestlich von Paris. Umgeben wird es von der Stadt Versailles, die heute mehr als 80 000 Einwohner hat. Von der Mitte des 17. Jahrhunderts bis zur Französischen Revolution war das Schloss die Hauptresidenz der französischen Könige.</a:t>
            </a:r>
          </a:p>
        </p:txBody>
      </p:sp>
      <p:pic>
        <p:nvPicPr>
          <p:cNvPr id="5" name="Grafik 4">
            <a:extLst>
              <a:ext uri="{FF2B5EF4-FFF2-40B4-BE49-F238E27FC236}">
                <a16:creationId xmlns:a16="http://schemas.microsoft.com/office/drawing/2014/main" id="{A985691A-ACE1-2802-1CD9-8020ACA2C6AC}"/>
              </a:ext>
            </a:extLst>
          </p:cNvPr>
          <p:cNvPicPr>
            <a:picLocks noChangeAspect="1"/>
          </p:cNvPicPr>
          <p:nvPr/>
        </p:nvPicPr>
        <p:blipFill>
          <a:blip r:embed="rId2"/>
          <a:stretch>
            <a:fillRect/>
          </a:stretch>
        </p:blipFill>
        <p:spPr>
          <a:xfrm>
            <a:off x="406458" y="683894"/>
            <a:ext cx="8221166" cy="5168839"/>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Bereits im 19. Jahrhundert wurde Schloss Versailles als Museum genutzt. Es war immer wieder Ort bedeutender geschichtlicher Ereignisse wie der Krönung des </a:t>
            </a:r>
            <a:r>
              <a:rPr lang="de-DE" altLang="de-DE" sz="1400">
                <a:solidFill>
                  <a:srgbClr val="333333"/>
                </a:solidFill>
              </a:rPr>
              <a:t>ersten deutschen Kaisers. </a:t>
            </a:r>
            <a:r>
              <a:rPr lang="de-DE" altLang="de-DE" sz="1400" dirty="0">
                <a:solidFill>
                  <a:srgbClr val="333333"/>
                </a:solidFill>
              </a:rPr>
              <a:t>Heute ist es eines der beliebtesten Ziele für Touristinnen und Touristen in Frankreich.</a:t>
            </a:r>
          </a:p>
        </p:txBody>
      </p:sp>
      <p:pic>
        <p:nvPicPr>
          <p:cNvPr id="5" name="Grafik 4">
            <a:extLst>
              <a:ext uri="{FF2B5EF4-FFF2-40B4-BE49-F238E27FC236}">
                <a16:creationId xmlns:a16="http://schemas.microsoft.com/office/drawing/2014/main" id="{BEE7A6AE-1695-F77D-1491-DE8767B0D9A9}"/>
              </a:ext>
            </a:extLst>
          </p:cNvPr>
          <p:cNvPicPr>
            <a:picLocks noChangeAspect="1"/>
          </p:cNvPicPr>
          <p:nvPr/>
        </p:nvPicPr>
        <p:blipFill>
          <a:blip r:embed="rId2"/>
          <a:stretch>
            <a:fillRect/>
          </a:stretch>
        </p:blipFill>
        <p:spPr>
          <a:xfrm>
            <a:off x="397439" y="595312"/>
            <a:ext cx="8264715" cy="5281961"/>
          </a:xfrm>
          <a:prstGeom prst="rect">
            <a:avLst/>
          </a:prstGeom>
        </p:spPr>
      </p:pic>
    </p:spTree>
    <p:extLst>
      <p:ext uri="{BB962C8B-B14F-4D97-AF65-F5344CB8AC3E}">
        <p14:creationId xmlns:p14="http://schemas.microsoft.com/office/powerpoint/2010/main" val="1578742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„Ein Besuch im Schloss Versailles“ bietet sich als anschaulicher Einstieg zu Schulbuch Seite 22/23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2025</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Fotos: iStockphoto.com (</a:t>
            </a:r>
            <a:r>
              <a:rPr lang="de-DE" altLang="de-DE" sz="1200" b="0" dirty="0">
                <a:solidFill>
                  <a:schemeClr val="tx1"/>
                </a:solidFill>
              </a:rPr>
              <a:t>Folie 2: </a:t>
            </a:r>
            <a:r>
              <a:rPr lang="de-DE" altLang="de-DE" sz="1200" b="0" dirty="0" err="1">
                <a:solidFill>
                  <a:schemeClr val="tx1"/>
                </a:solidFill>
              </a:rPr>
              <a:t>emptyclouds</a:t>
            </a:r>
            <a:r>
              <a:rPr lang="de-DE" altLang="de-DE" sz="1200" b="0" dirty="0">
                <a:solidFill>
                  <a:schemeClr val="tx1"/>
                </a:solidFill>
              </a:rPr>
              <a:t>; Folie 3: </a:t>
            </a:r>
            <a:r>
              <a:rPr lang="de-DE" altLang="de-DE" sz="1200" b="0" dirty="0" err="1">
                <a:solidFill>
                  <a:schemeClr val="tx1"/>
                </a:solidFill>
              </a:rPr>
              <a:t>Nastasic</a:t>
            </a:r>
            <a:r>
              <a:rPr lang="de-DE" altLang="de-DE" sz="1200" b="0" dirty="0">
                <a:solidFill>
                  <a:schemeClr val="tx1"/>
                </a:solidFill>
              </a:rPr>
              <a:t>; Folie 5: </a:t>
            </a:r>
            <a:r>
              <a:rPr lang="de-DE" altLang="de-DE" sz="1200" b="0" dirty="0" err="1">
                <a:solidFill>
                  <a:schemeClr val="tx1"/>
                </a:solidFill>
              </a:rPr>
              <a:t>whitemay</a:t>
            </a:r>
            <a:r>
              <a:rPr lang="de-DE" altLang="de-DE" sz="1200" b="0" dirty="0">
                <a:solidFill>
                  <a:schemeClr val="tx1"/>
                </a:solidFill>
              </a:rPr>
              <a:t>; Folie 12: Melissa Fox; Folie 14: Vladislav </a:t>
            </a:r>
            <a:r>
              <a:rPr lang="de-DE" altLang="de-DE" sz="1200" b="0" dirty="0" err="1">
                <a:solidFill>
                  <a:schemeClr val="tx1"/>
                </a:solidFill>
              </a:rPr>
              <a:t>Zolotov</a:t>
            </a:r>
            <a:r>
              <a:rPr lang="de-DE" altLang="de-DE" sz="1200" b="0" dirty="0">
                <a:solidFill>
                  <a:schemeClr val="tx1"/>
                </a:solidFill>
              </a:rPr>
              <a:t>; Folie 16: </a:t>
            </a:r>
            <a:r>
              <a:rPr lang="de-DE" altLang="de-DE" sz="1200" b="0" dirty="0" err="1">
                <a:solidFill>
                  <a:schemeClr val="tx1"/>
                </a:solidFill>
              </a:rPr>
              <a:t>JByard</a:t>
            </a:r>
            <a:r>
              <a:rPr lang="de-DE" altLang="de-DE" sz="1200" b="0" dirty="0">
                <a:solidFill>
                  <a:schemeClr val="tx1"/>
                </a:solidFill>
              </a:rPr>
              <a:t>; Folie 19: </a:t>
            </a:r>
            <a:r>
              <a:rPr lang="de-DE" altLang="de-DE" sz="1200" b="0" dirty="0" err="1">
                <a:solidFill>
                  <a:schemeClr val="tx1"/>
                </a:solidFill>
              </a:rPr>
              <a:t>majaiva</a:t>
            </a:r>
            <a:r>
              <a:rPr lang="de-DE" altLang="de-DE" sz="1200" b="0" dirty="0">
                <a:solidFill>
                  <a:schemeClr val="tx1"/>
                </a:solidFill>
              </a:rPr>
              <a:t>; Folie 20: legna69), shutterstock.com (Folie 4: </a:t>
            </a:r>
            <a:r>
              <a:rPr lang="de-DE" altLang="de-DE" sz="1200" b="0" dirty="0" err="1">
                <a:solidFill>
                  <a:schemeClr val="tx1"/>
                </a:solidFill>
              </a:rPr>
              <a:t>D.Bond</a:t>
            </a:r>
            <a:r>
              <a:rPr lang="de-DE" altLang="de-DE" sz="1200" b="0" dirty="0">
                <a:solidFill>
                  <a:schemeClr val="tx1"/>
                </a:solidFill>
              </a:rPr>
              <a:t>; Folie 5: </a:t>
            </a:r>
            <a:r>
              <a:rPr lang="de-DE" altLang="de-DE" sz="1200" b="0" dirty="0" err="1">
                <a:solidFill>
                  <a:schemeClr val="tx1"/>
                </a:solidFill>
              </a:rPr>
              <a:t>NavinTar</a:t>
            </a:r>
            <a:r>
              <a:rPr lang="de-DE" altLang="de-DE" sz="1200" b="0" dirty="0">
                <a:solidFill>
                  <a:schemeClr val="tx1"/>
                </a:solidFill>
              </a:rPr>
              <a:t>; Folie 6: Matthieu74; Folie 7,15: </a:t>
            </a:r>
            <a:r>
              <a:rPr lang="de-DE" altLang="de-DE" sz="1200" b="0" dirty="0" err="1">
                <a:solidFill>
                  <a:schemeClr val="tx1"/>
                </a:solidFill>
              </a:rPr>
              <a:t>Mistervlad</a:t>
            </a:r>
            <a:r>
              <a:rPr lang="de-DE" altLang="de-DE" sz="1200" b="0" dirty="0">
                <a:solidFill>
                  <a:schemeClr val="tx1"/>
                </a:solidFill>
              </a:rPr>
              <a:t>; Folie 8: John Gress Media </a:t>
            </a:r>
            <a:r>
              <a:rPr lang="de-DE" altLang="de-DE" sz="1200" b="0" dirty="0" err="1">
                <a:solidFill>
                  <a:schemeClr val="tx1"/>
                </a:solidFill>
              </a:rPr>
              <a:t>Inc</a:t>
            </a:r>
            <a:r>
              <a:rPr lang="de-DE" altLang="de-DE" sz="1200" b="0" dirty="0">
                <a:solidFill>
                  <a:schemeClr val="tx1"/>
                </a:solidFill>
              </a:rPr>
              <a:t>; Folie 9: </a:t>
            </a:r>
            <a:r>
              <a:rPr lang="de-DE" altLang="de-DE" sz="1200" b="0" dirty="0" err="1">
                <a:solidFill>
                  <a:schemeClr val="tx1"/>
                </a:solidFill>
              </a:rPr>
              <a:t>Mister_Knight</a:t>
            </a:r>
            <a:r>
              <a:rPr lang="de-DE" altLang="de-DE" sz="1200" b="0" dirty="0">
                <a:solidFill>
                  <a:schemeClr val="tx1"/>
                </a:solidFill>
              </a:rPr>
              <a:t>; Folie 10: Gabriela Beres; Folie 11,18: Michael </a:t>
            </a:r>
            <a:r>
              <a:rPr lang="de-DE" altLang="de-DE" sz="1200" b="0" dirty="0" err="1">
                <a:solidFill>
                  <a:schemeClr val="tx1"/>
                </a:solidFill>
              </a:rPr>
              <a:t>Mulkens</a:t>
            </a:r>
            <a:r>
              <a:rPr lang="de-DE" altLang="de-DE" sz="1200" b="0" dirty="0">
                <a:solidFill>
                  <a:schemeClr val="tx1"/>
                </a:solidFill>
              </a:rPr>
              <a:t>; Folie 13: </a:t>
            </a:r>
            <a:r>
              <a:rPr lang="de-DE" altLang="de-DE" sz="1200" b="0" dirty="0" err="1">
                <a:solidFill>
                  <a:schemeClr val="tx1"/>
                </a:solidFill>
              </a:rPr>
              <a:t>PhotoFires</a:t>
            </a:r>
            <a:r>
              <a:rPr lang="de-DE" altLang="de-DE" sz="1200" b="0" dirty="0">
                <a:solidFill>
                  <a:schemeClr val="tx1"/>
                </a:solidFill>
              </a:rPr>
              <a:t>; Folie 17: Ekaterina </a:t>
            </a:r>
            <a:r>
              <a:rPr lang="de-DE" altLang="de-DE" sz="1200" b="0" dirty="0" err="1">
                <a:solidFill>
                  <a:schemeClr val="tx1"/>
                </a:solidFill>
              </a:rPr>
              <a:t>Pokrovsky</a:t>
            </a:r>
            <a:r>
              <a:rPr lang="de-DE" altLang="de-DE" sz="1200" b="0" dirty="0">
                <a:solidFill>
                  <a:schemeClr val="tx1"/>
                </a:solidFill>
              </a:rPr>
              <a:t>) </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0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1000" b="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0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Ursprünglich ein Sumpfgebiet, ließ sich Ludwig XIII. hier 1631 bis 1634 ein Jagdschloss bauen. Dieses wurde unter seinem Sohn Ludwig XIV. mehrmals um- und ausgebaut und bildet bis heute den Kern des Schlosses.</a:t>
            </a:r>
          </a:p>
        </p:txBody>
      </p:sp>
      <p:pic>
        <p:nvPicPr>
          <p:cNvPr id="5" name="Grafik 4">
            <a:extLst>
              <a:ext uri="{FF2B5EF4-FFF2-40B4-BE49-F238E27FC236}">
                <a16:creationId xmlns:a16="http://schemas.microsoft.com/office/drawing/2014/main" id="{197FFDF9-EC9F-2ED9-6863-195460430BBB}"/>
              </a:ext>
            </a:extLst>
          </p:cNvPr>
          <p:cNvPicPr>
            <a:picLocks noChangeAspect="1"/>
          </p:cNvPicPr>
          <p:nvPr/>
        </p:nvPicPr>
        <p:blipFill>
          <a:blip r:embed="rId2"/>
          <a:stretch>
            <a:fillRect/>
          </a:stretch>
        </p:blipFill>
        <p:spPr>
          <a:xfrm>
            <a:off x="516376" y="680291"/>
            <a:ext cx="8111248" cy="5169615"/>
          </a:xfrm>
          <a:prstGeom prst="rect">
            <a:avLst/>
          </a:prstGeom>
        </p:spPr>
      </p:pic>
    </p:spTree>
    <p:extLst>
      <p:ext uri="{BB962C8B-B14F-4D97-AF65-F5344CB8AC3E}">
        <p14:creationId xmlns:p14="http://schemas.microsoft.com/office/powerpoint/2010/main" val="2407389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verschiedenen Gebäude des Schlosses sind um drei Plätze gruppiert: den kleinen Marmorhof („Cour de </a:t>
            </a:r>
            <a:r>
              <a:rPr lang="de-DE" altLang="de-DE" sz="1400" dirty="0" err="1">
                <a:solidFill>
                  <a:srgbClr val="333333"/>
                </a:solidFill>
              </a:rPr>
              <a:t>Marbre</a:t>
            </a:r>
            <a:r>
              <a:rPr lang="de-DE" altLang="de-DE" sz="1400" dirty="0">
                <a:solidFill>
                  <a:srgbClr val="333333"/>
                </a:solidFill>
              </a:rPr>
              <a:t>“, 1), welcher der Hof des ehemaligen Jagdschlosses ist, …</a:t>
            </a:r>
          </a:p>
        </p:txBody>
      </p:sp>
      <p:pic>
        <p:nvPicPr>
          <p:cNvPr id="5" name="Grafik 4">
            <a:extLst>
              <a:ext uri="{FF2B5EF4-FFF2-40B4-BE49-F238E27FC236}">
                <a16:creationId xmlns:a16="http://schemas.microsoft.com/office/drawing/2014/main" id="{ACE14FCD-7F22-A921-F876-25E957DED8CD}"/>
              </a:ext>
            </a:extLst>
          </p:cNvPr>
          <p:cNvPicPr>
            <a:picLocks noChangeAspect="1"/>
          </p:cNvPicPr>
          <p:nvPr/>
        </p:nvPicPr>
        <p:blipFill>
          <a:blip r:embed="rId2"/>
          <a:stretch>
            <a:fillRect/>
          </a:stretch>
        </p:blipFill>
        <p:spPr>
          <a:xfrm>
            <a:off x="395536" y="691134"/>
            <a:ext cx="8157181" cy="5186139"/>
          </a:xfrm>
          <a:prstGeom prst="rect">
            <a:avLst/>
          </a:prstGeom>
        </p:spPr>
      </p:pic>
    </p:spTree>
    <p:extLst>
      <p:ext uri="{BB962C8B-B14F-4D97-AF65-F5344CB8AC3E}">
        <p14:creationId xmlns:p14="http://schemas.microsoft.com/office/powerpoint/2010/main" val="332662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den Königshof („Cour Royale“, 2), der von den angebauten Wohntrakten („Corps de Logis“) umgeben ist, und den Ministerhof („Cour des </a:t>
            </a:r>
            <a:r>
              <a:rPr lang="de-DE" altLang="de-DE" sz="1400" dirty="0" err="1">
                <a:solidFill>
                  <a:srgbClr val="333333"/>
                </a:solidFill>
              </a:rPr>
              <a:t>Ministres</a:t>
            </a:r>
            <a:r>
              <a:rPr lang="de-DE" altLang="de-DE" sz="1400" dirty="0">
                <a:solidFill>
                  <a:srgbClr val="333333"/>
                </a:solidFill>
              </a:rPr>
              <a:t>“, 3), an dem die Gebäude stehen, in denen die Hofbeamten arbeiteten. Weiters befinden sich hier die ehemaligen Ställe für die Pferde bzw. die Gebäude für die Kutschen (4).</a:t>
            </a:r>
          </a:p>
        </p:txBody>
      </p:sp>
      <p:sp>
        <p:nvSpPr>
          <p:cNvPr id="5" name="Rechteck 4">
            <a:extLst>
              <a:ext uri="{FF2B5EF4-FFF2-40B4-BE49-F238E27FC236}">
                <a16:creationId xmlns:a16="http://schemas.microsoft.com/office/drawing/2014/main" id="{1ECDBC7D-23E9-B7B4-DFD4-F8F59F431AB4}"/>
              </a:ext>
            </a:extLst>
          </p:cNvPr>
          <p:cNvSpPr/>
          <p:nvPr/>
        </p:nvSpPr>
        <p:spPr>
          <a:xfrm>
            <a:off x="3633249" y="1688296"/>
            <a:ext cx="314510" cy="400110"/>
          </a:xfrm>
          <a:prstGeom prst="rect">
            <a:avLst/>
          </a:prstGeom>
          <a:noFill/>
        </p:spPr>
        <p:txBody>
          <a:bodyPr wrap="none" lIns="91440" tIns="45720" rIns="91440" bIns="45720">
            <a:spAutoFit/>
          </a:bodyPr>
          <a:lstStyle/>
          <a:p>
            <a:pPr algn="ctr"/>
            <a:r>
              <a:rPr lang="de-DE" sz="2000" cap="none" spc="0" dirty="0">
                <a:ln w="0">
                  <a:noFill/>
                </a:ln>
                <a:solidFill>
                  <a:srgbClr val="FF0000"/>
                </a:solidFill>
              </a:rPr>
              <a:t>1</a:t>
            </a:r>
          </a:p>
        </p:txBody>
      </p:sp>
      <p:sp>
        <p:nvSpPr>
          <p:cNvPr id="6" name="Rechteck 5">
            <a:extLst>
              <a:ext uri="{FF2B5EF4-FFF2-40B4-BE49-F238E27FC236}">
                <a16:creationId xmlns:a16="http://schemas.microsoft.com/office/drawing/2014/main" id="{6C740AA3-7323-8F0A-2BE5-83B2682B4FBD}"/>
              </a:ext>
            </a:extLst>
          </p:cNvPr>
          <p:cNvSpPr/>
          <p:nvPr/>
        </p:nvSpPr>
        <p:spPr>
          <a:xfrm>
            <a:off x="3603469" y="1885228"/>
            <a:ext cx="380232" cy="553998"/>
          </a:xfrm>
          <a:prstGeom prst="rect">
            <a:avLst/>
          </a:prstGeom>
          <a:noFill/>
        </p:spPr>
        <p:txBody>
          <a:bodyPr wrap="none" lIns="91440" tIns="45720" rIns="91440" bIns="45720">
            <a:spAutoFit/>
          </a:bodyPr>
          <a:lstStyle/>
          <a:p>
            <a:pPr algn="ctr"/>
            <a:r>
              <a:rPr lang="de-DE" sz="3000" cap="none" spc="0" dirty="0">
                <a:ln w="0">
                  <a:noFill/>
                </a:ln>
                <a:solidFill>
                  <a:srgbClr val="FF0000"/>
                </a:solidFill>
              </a:rPr>
              <a:t>2</a:t>
            </a:r>
          </a:p>
        </p:txBody>
      </p:sp>
      <p:sp>
        <p:nvSpPr>
          <p:cNvPr id="7" name="Rechteck 6">
            <a:extLst>
              <a:ext uri="{FF2B5EF4-FFF2-40B4-BE49-F238E27FC236}">
                <a16:creationId xmlns:a16="http://schemas.microsoft.com/office/drawing/2014/main" id="{36B2013C-1E54-B50C-46D1-071152913EF0}"/>
              </a:ext>
            </a:extLst>
          </p:cNvPr>
          <p:cNvSpPr/>
          <p:nvPr/>
        </p:nvSpPr>
        <p:spPr>
          <a:xfrm>
            <a:off x="3589140" y="2362341"/>
            <a:ext cx="380232" cy="553998"/>
          </a:xfrm>
          <a:prstGeom prst="rect">
            <a:avLst/>
          </a:prstGeom>
          <a:noFill/>
        </p:spPr>
        <p:txBody>
          <a:bodyPr wrap="none" lIns="91440" tIns="45720" rIns="91440" bIns="45720">
            <a:spAutoFit/>
          </a:bodyPr>
          <a:lstStyle/>
          <a:p>
            <a:pPr algn="ctr"/>
            <a:r>
              <a:rPr lang="de-DE" sz="3000" cap="none" spc="0" dirty="0">
                <a:ln w="0">
                  <a:noFill/>
                </a:ln>
                <a:solidFill>
                  <a:srgbClr val="FF0000"/>
                </a:solidFill>
              </a:rPr>
              <a:t>3</a:t>
            </a:r>
          </a:p>
        </p:txBody>
      </p:sp>
      <p:sp>
        <p:nvSpPr>
          <p:cNvPr id="8" name="Rechteck 7">
            <a:extLst>
              <a:ext uri="{FF2B5EF4-FFF2-40B4-BE49-F238E27FC236}">
                <a16:creationId xmlns:a16="http://schemas.microsoft.com/office/drawing/2014/main" id="{00113D64-3F47-F084-DA8D-A751A104CCA4}"/>
              </a:ext>
            </a:extLst>
          </p:cNvPr>
          <p:cNvSpPr/>
          <p:nvPr/>
        </p:nvSpPr>
        <p:spPr>
          <a:xfrm>
            <a:off x="2987824" y="4315162"/>
            <a:ext cx="380232" cy="553998"/>
          </a:xfrm>
          <a:prstGeom prst="rect">
            <a:avLst/>
          </a:prstGeom>
          <a:noFill/>
        </p:spPr>
        <p:txBody>
          <a:bodyPr wrap="none" lIns="91440" tIns="45720" rIns="91440" bIns="45720">
            <a:spAutoFit/>
          </a:bodyPr>
          <a:lstStyle/>
          <a:p>
            <a:pPr algn="ctr"/>
            <a:r>
              <a:rPr lang="de-DE" sz="3000" cap="none" spc="0" dirty="0">
                <a:ln w="0">
                  <a:noFill/>
                </a:ln>
                <a:solidFill>
                  <a:srgbClr val="FF0000"/>
                </a:solidFill>
              </a:rPr>
              <a:t>4</a:t>
            </a:r>
          </a:p>
        </p:txBody>
      </p:sp>
      <p:sp>
        <p:nvSpPr>
          <p:cNvPr id="9" name="Rechteck 8">
            <a:extLst>
              <a:ext uri="{FF2B5EF4-FFF2-40B4-BE49-F238E27FC236}">
                <a16:creationId xmlns:a16="http://schemas.microsoft.com/office/drawing/2014/main" id="{E4833485-0D4E-363A-129F-1403CC14F088}"/>
              </a:ext>
            </a:extLst>
          </p:cNvPr>
          <p:cNvSpPr/>
          <p:nvPr/>
        </p:nvSpPr>
        <p:spPr>
          <a:xfrm>
            <a:off x="4191768" y="4364952"/>
            <a:ext cx="380232" cy="553998"/>
          </a:xfrm>
          <a:prstGeom prst="rect">
            <a:avLst/>
          </a:prstGeom>
          <a:noFill/>
        </p:spPr>
        <p:txBody>
          <a:bodyPr wrap="none" lIns="91440" tIns="45720" rIns="91440" bIns="45720">
            <a:spAutoFit/>
          </a:bodyPr>
          <a:lstStyle/>
          <a:p>
            <a:pPr algn="ctr"/>
            <a:r>
              <a:rPr lang="de-DE" sz="3000" cap="none" spc="0" dirty="0">
                <a:ln w="0">
                  <a:noFill/>
                </a:ln>
                <a:solidFill>
                  <a:srgbClr val="FF0000"/>
                </a:solidFill>
              </a:rPr>
              <a:t>4</a:t>
            </a:r>
          </a:p>
        </p:txBody>
      </p:sp>
      <p:cxnSp>
        <p:nvCxnSpPr>
          <p:cNvPr id="13" name="Gerade Verbindung mit Pfeil 12">
            <a:extLst>
              <a:ext uri="{FF2B5EF4-FFF2-40B4-BE49-F238E27FC236}">
                <a16:creationId xmlns:a16="http://schemas.microsoft.com/office/drawing/2014/main" id="{49F83BA0-822D-182C-DF30-485F904F202A}"/>
              </a:ext>
            </a:extLst>
          </p:cNvPr>
          <p:cNvCxnSpPr>
            <a:cxnSpLocks/>
          </p:cNvCxnSpPr>
          <p:nvPr/>
        </p:nvCxnSpPr>
        <p:spPr bwMode="auto">
          <a:xfrm flipH="1">
            <a:off x="3851920" y="3067651"/>
            <a:ext cx="2592288" cy="207618"/>
          </a:xfrm>
          <a:prstGeom prst="straightConnector1">
            <a:avLst/>
          </a:prstGeom>
          <a:noFill/>
          <a:ln w="38100" cap="flat" cmpd="sng" algn="ctr">
            <a:solidFill>
              <a:srgbClr val="FF0000"/>
            </a:solidFill>
            <a:prstDash val="solid"/>
            <a:round/>
            <a:headEnd type="none" w="med" len="med"/>
            <a:tailEnd type="triangle"/>
          </a:ln>
          <a:effectLst/>
        </p:spPr>
      </p:cxnSp>
      <p:pic>
        <p:nvPicPr>
          <p:cNvPr id="10" name="Grafik 9">
            <a:extLst>
              <a:ext uri="{FF2B5EF4-FFF2-40B4-BE49-F238E27FC236}">
                <a16:creationId xmlns:a16="http://schemas.microsoft.com/office/drawing/2014/main" id="{F50B116C-F6CC-97CF-4494-84EA2B920185}"/>
              </a:ext>
            </a:extLst>
          </p:cNvPr>
          <p:cNvPicPr>
            <a:picLocks noChangeAspect="1"/>
          </p:cNvPicPr>
          <p:nvPr/>
        </p:nvPicPr>
        <p:blipFill>
          <a:blip r:embed="rId2"/>
          <a:stretch>
            <a:fillRect/>
          </a:stretch>
        </p:blipFill>
        <p:spPr>
          <a:xfrm>
            <a:off x="457788" y="620688"/>
            <a:ext cx="8096345" cy="5194210"/>
          </a:xfrm>
          <a:prstGeom prst="rect">
            <a:avLst/>
          </a:prstGeom>
        </p:spPr>
      </p:pic>
    </p:spTree>
    <p:extLst>
      <p:ext uri="{BB962C8B-B14F-4D97-AF65-F5344CB8AC3E}">
        <p14:creationId xmlns:p14="http://schemas.microsoft.com/office/powerpoint/2010/main" val="140159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„Grand Commun“ befanden sich die Schlossküchen und die Wohnungen der vielen Bediensteten. </a:t>
            </a:r>
          </a:p>
        </p:txBody>
      </p:sp>
      <p:pic>
        <p:nvPicPr>
          <p:cNvPr id="5" name="Grafik 4">
            <a:extLst>
              <a:ext uri="{FF2B5EF4-FFF2-40B4-BE49-F238E27FC236}">
                <a16:creationId xmlns:a16="http://schemas.microsoft.com/office/drawing/2014/main" id="{6B18697F-CDFA-ABB5-F0E7-28E7623FA751}"/>
              </a:ext>
            </a:extLst>
          </p:cNvPr>
          <p:cNvPicPr>
            <a:picLocks noChangeAspect="1"/>
          </p:cNvPicPr>
          <p:nvPr/>
        </p:nvPicPr>
        <p:blipFill>
          <a:blip r:embed="rId3"/>
          <a:stretch>
            <a:fillRect/>
          </a:stretch>
        </p:blipFill>
        <p:spPr>
          <a:xfrm>
            <a:off x="516376" y="873820"/>
            <a:ext cx="7794324" cy="5003453"/>
          </a:xfrm>
          <a:prstGeom prst="rect">
            <a:avLst/>
          </a:prstGeom>
        </p:spPr>
      </p:pic>
    </p:spTree>
    <p:extLst>
      <p:ext uri="{BB962C8B-B14F-4D97-AF65-F5344CB8AC3E}">
        <p14:creationId xmlns:p14="http://schemas.microsoft.com/office/powerpoint/2010/main" val="990854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Im Nordtrakt des „Corps de Logis“ befanden sich die Wohnräume des Königs, im Südtrakt jene der Königin. Außerdem waren hier die Apartments der Königskinder. Der Hofstaat war in Seitenflügeln und Nebengebäuden untergebracht. Dabei hing es vom Rang ab, wie groß und luxuriös die Wohnräume waren.</a:t>
            </a:r>
          </a:p>
        </p:txBody>
      </p:sp>
      <p:pic>
        <p:nvPicPr>
          <p:cNvPr id="5" name="Grafik 4">
            <a:extLst>
              <a:ext uri="{FF2B5EF4-FFF2-40B4-BE49-F238E27FC236}">
                <a16:creationId xmlns:a16="http://schemas.microsoft.com/office/drawing/2014/main" id="{509BAE91-A451-D64C-966A-A6A5563908DC}"/>
              </a:ext>
            </a:extLst>
          </p:cNvPr>
          <p:cNvPicPr>
            <a:picLocks noChangeAspect="1"/>
          </p:cNvPicPr>
          <p:nvPr/>
        </p:nvPicPr>
        <p:blipFill>
          <a:blip r:embed="rId2"/>
          <a:stretch>
            <a:fillRect/>
          </a:stretch>
        </p:blipFill>
        <p:spPr>
          <a:xfrm>
            <a:off x="323528" y="692696"/>
            <a:ext cx="8120717" cy="5128419"/>
          </a:xfrm>
          <a:prstGeom prst="rect">
            <a:avLst/>
          </a:prstGeom>
        </p:spPr>
      </p:pic>
    </p:spTree>
    <p:extLst>
      <p:ext uri="{BB962C8B-B14F-4D97-AF65-F5344CB8AC3E}">
        <p14:creationId xmlns:p14="http://schemas.microsoft.com/office/powerpoint/2010/main" val="228678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Ausstattung des Schlosses wurde während der Französischen Revolution geplündert und versteigert. Im 19. Jahrhundert konnte sie teilweise zurückgekauft werden. Heute sind nur noch die Prunkräume von König und Königin sowie einige weitere original erhalten. Zu sehen ist das Schlafzimmer der Prinzessin Victoire.</a:t>
            </a:r>
            <a:endParaRPr lang="de-DE" altLang="de-DE" sz="1400" dirty="0">
              <a:solidFill>
                <a:srgbClr val="FF0000"/>
              </a:solidFill>
            </a:endParaRPr>
          </a:p>
        </p:txBody>
      </p:sp>
      <p:pic>
        <p:nvPicPr>
          <p:cNvPr id="5" name="Grafik 4">
            <a:extLst>
              <a:ext uri="{FF2B5EF4-FFF2-40B4-BE49-F238E27FC236}">
                <a16:creationId xmlns:a16="http://schemas.microsoft.com/office/drawing/2014/main" id="{EAE108C2-545F-0E02-F627-912874699A85}"/>
              </a:ext>
            </a:extLst>
          </p:cNvPr>
          <p:cNvPicPr>
            <a:picLocks noChangeAspect="1"/>
          </p:cNvPicPr>
          <p:nvPr/>
        </p:nvPicPr>
        <p:blipFill>
          <a:blip r:embed="rId2"/>
          <a:stretch>
            <a:fillRect/>
          </a:stretch>
        </p:blipFill>
        <p:spPr>
          <a:xfrm>
            <a:off x="420745" y="648344"/>
            <a:ext cx="8206879" cy="5228929"/>
          </a:xfrm>
          <a:prstGeom prst="rect">
            <a:avLst/>
          </a:prstGeom>
        </p:spPr>
      </p:pic>
    </p:spTree>
    <p:extLst>
      <p:ext uri="{BB962C8B-B14F-4D97-AF65-F5344CB8AC3E}">
        <p14:creationId xmlns:p14="http://schemas.microsoft.com/office/powerpoint/2010/main" val="1848679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etwa 75 Meter lange und 10 Meter breite Spiegelsaal („Galerie des Glaces“) verband die Wohnräume des Königspaares. Er ist ausgestattet mit 357 Spiegelflächen, Marmorstatuen und Deckengemälden, die den König verherrlichen sollten. In der Mitte des Spiegelsaals befand sich der Übergang zu einem Salon.</a:t>
            </a:r>
          </a:p>
          <a:p>
            <a:pPr eaLnBrk="1" hangingPunct="1"/>
            <a:endParaRPr lang="de-DE" altLang="de-DE" sz="1400" dirty="0">
              <a:solidFill>
                <a:srgbClr val="333333"/>
              </a:solidFill>
            </a:endParaRPr>
          </a:p>
        </p:txBody>
      </p:sp>
      <p:pic>
        <p:nvPicPr>
          <p:cNvPr id="5" name="Grafik 4">
            <a:extLst>
              <a:ext uri="{FF2B5EF4-FFF2-40B4-BE49-F238E27FC236}">
                <a16:creationId xmlns:a16="http://schemas.microsoft.com/office/drawing/2014/main" id="{625B2EA4-1E6C-204A-4FD7-99E5E24830BD}"/>
              </a:ext>
            </a:extLst>
          </p:cNvPr>
          <p:cNvPicPr>
            <a:picLocks noChangeAspect="1"/>
          </p:cNvPicPr>
          <p:nvPr/>
        </p:nvPicPr>
        <p:blipFill>
          <a:blip r:embed="rId2"/>
          <a:stretch>
            <a:fillRect/>
          </a:stretch>
        </p:blipFill>
        <p:spPr>
          <a:xfrm>
            <a:off x="494682" y="718235"/>
            <a:ext cx="8111248" cy="5143506"/>
          </a:xfrm>
          <a:prstGeom prst="rect">
            <a:avLst/>
          </a:prstGeom>
        </p:spPr>
      </p:pic>
    </p:spTree>
    <p:extLst>
      <p:ext uri="{BB962C8B-B14F-4D97-AF65-F5344CB8AC3E}">
        <p14:creationId xmlns:p14="http://schemas.microsoft.com/office/powerpoint/2010/main" val="623832917"/>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1104</Words>
  <Application>Microsoft Office PowerPoint</Application>
  <PresentationFormat>Bildschirmpräsentation (4:3)</PresentationFormat>
  <Paragraphs>45</Paragraphs>
  <Slides>21</Slides>
  <Notes>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122</cp:revision>
  <dcterms:created xsi:type="dcterms:W3CDTF">2011-07-14T19:54:09Z</dcterms:created>
  <dcterms:modified xsi:type="dcterms:W3CDTF">2024-04-24T13:00:47Z</dcterms:modified>
</cp:coreProperties>
</file>