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80" r:id="rId2"/>
    <p:sldId id="287" r:id="rId3"/>
    <p:sldId id="290" r:id="rId4"/>
    <p:sldId id="296" r:id="rId5"/>
    <p:sldId id="297" r:id="rId6"/>
    <p:sldId id="298" r:id="rId7"/>
    <p:sldId id="299" r:id="rId8"/>
    <p:sldId id="300" r:id="rId9"/>
    <p:sldId id="301" r:id="rId10"/>
    <p:sldId id="279" r:id="rId11"/>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04.05.2018</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smtClean="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AT" noProof="0" smtClean="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smtClean="0"/>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10</a:t>
            </a:fld>
            <a:endParaRPr lang="de-AT" altLang="de-DE" sz="1200" smtClean="0"/>
          </a:p>
        </p:txBody>
      </p:sp>
    </p:spTree>
    <p:extLst>
      <p:ext uri="{BB962C8B-B14F-4D97-AF65-F5344CB8AC3E}">
        <p14:creationId xmlns:p14="http://schemas.microsoft.com/office/powerpoint/2010/main" val="3074476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smtClean="0"/>
              <a:t>Das ist Text 1</a:t>
            </a:r>
          </a:p>
          <a:p>
            <a:pPr lvl="1"/>
            <a:r>
              <a:rPr lang="de-DE" altLang="de-DE" smtClean="0"/>
              <a:t>Ebene 2 kleiner</a:t>
            </a:r>
          </a:p>
          <a:p>
            <a:pPr lvl="2"/>
            <a:r>
              <a:rPr lang="de-DE" altLang="de-DE" smtClean="0"/>
              <a:t>Noch kleiner</a:t>
            </a:r>
          </a:p>
          <a:p>
            <a:pPr lvl="3"/>
            <a:r>
              <a:rPr lang="de-DE" altLang="de-DE" smtClean="0"/>
              <a:t>Vierte Ebene</a:t>
            </a:r>
          </a:p>
          <a:p>
            <a:pPr lvl="4"/>
            <a:r>
              <a:rPr lang="de-AT" altLang="de-DE" smtClean="0"/>
              <a:t>Fünfte Ebene</a:t>
            </a:r>
            <a:endParaRPr lang="de-DE" altLang="de-DE" smtClean="0"/>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Box 10"/>
          <p:cNvSpPr txBox="1">
            <a:spLocks noChangeArrowheads="1"/>
          </p:cNvSpPr>
          <p:nvPr/>
        </p:nvSpPr>
        <p:spPr bwMode="auto">
          <a:xfrm>
            <a:off x="611560" y="2780928"/>
            <a:ext cx="799288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6000" dirty="0" smtClean="0">
                <a:solidFill>
                  <a:srgbClr val="333333"/>
                </a:solidFill>
              </a:rPr>
              <a:t>Der Karl-Marx-Hof</a:t>
            </a:r>
            <a:endParaRPr lang="de-DE" altLang="de-DE" sz="6000" dirty="0">
              <a:solidFill>
                <a:srgbClr val="333333"/>
              </a:solidFill>
            </a:endParaRP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r>
              <a:rPr lang="de-DE" altLang="de-DE" sz="1100" dirty="0">
                <a:solidFill>
                  <a:schemeClr val="tx1"/>
                </a:solidFill>
              </a:rPr>
              <a:t/>
            </a: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smtClean="0">
                <a:solidFill>
                  <a:schemeClr val="tx1"/>
                </a:solidFill>
                <a:latin typeface="Arial" charset="0"/>
                <a:cs typeface="Arial" charset="0"/>
              </a:rPr>
              <a:t>Die Bausteine-Bilderreise „Der Karl-Marx-Hof“ bietet sich als anschaulicher Einstieg zu Schulbuch Seite 82/83 an bzw. kann zur Vertiefung der Inhalte herangezogen werden.</a:t>
            </a:r>
            <a:r>
              <a:rPr lang="de-DE" altLang="de-DE" sz="1100" b="0" dirty="0">
                <a:solidFill>
                  <a:schemeClr val="tx1"/>
                </a:solidFill>
                <a:latin typeface="Arial" charset="0"/>
                <a:cs typeface="Arial" charset="0"/>
              </a:rPr>
              <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2018</a:t>
            </a:r>
            <a:br>
              <a:rPr lang="de-DE" altLang="de-DE" sz="1200" b="0" dirty="0">
                <a:solidFill>
                  <a:schemeClr val="tx1"/>
                </a:solidFill>
                <a:cs typeface="Arial" charset="0"/>
              </a:rPr>
            </a:br>
            <a:r>
              <a:rPr lang="de-DE" altLang="de-DE" sz="1200" b="0" dirty="0">
                <a:solidFill>
                  <a:schemeClr val="tx1"/>
                </a:solidFill>
                <a:cs typeface="Arial" charset="0"/>
              </a:rPr>
              <a:t/>
            </a:r>
            <a:br>
              <a:rPr lang="de-DE" altLang="de-DE" sz="1200" b="0" dirty="0">
                <a:solidFill>
                  <a:schemeClr val="tx1"/>
                </a:solidFill>
                <a:cs typeface="Arial" charset="0"/>
              </a:rPr>
            </a:br>
            <a:r>
              <a:rPr lang="de-DE" altLang="de-DE" sz="1200" b="0" dirty="0">
                <a:solidFill>
                  <a:schemeClr val="tx1"/>
                </a:solidFill>
                <a:cs typeface="Arial" charset="0"/>
              </a:rPr>
              <a:t>Autor: </a:t>
            </a:r>
            <a:r>
              <a:rPr lang="de-DE" altLang="de-DE" sz="1200" b="0" dirty="0" smtClean="0">
                <a:solidFill>
                  <a:schemeClr val="tx1"/>
                </a:solidFill>
                <a:cs typeface="Arial" charset="0"/>
              </a:rPr>
              <a:t>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Fotos: </a:t>
            </a:r>
            <a:r>
              <a:rPr lang="de-DE" altLang="de-DE" sz="1200" b="0" dirty="0" smtClean="0">
                <a:solidFill>
                  <a:schemeClr val="tx1"/>
                </a:solidFill>
              </a:rPr>
              <a:t>Gabriela Swoboda-</a:t>
            </a:r>
            <a:r>
              <a:rPr lang="de-DE" altLang="de-DE" sz="1200" b="0" dirty="0" err="1" smtClean="0">
                <a:solidFill>
                  <a:schemeClr val="tx1"/>
                </a:solidFill>
              </a:rPr>
              <a:t>Asmera</a:t>
            </a:r>
            <a:r>
              <a:rPr lang="de-DE" altLang="de-DE" sz="1200" b="0" dirty="0" smtClean="0">
                <a:solidFill>
                  <a:schemeClr val="tx1"/>
                </a:solidFill>
              </a:rPr>
              <a:t>, Wien</a:t>
            </a:r>
            <a:endParaRPr lang="de-DE" altLang="de-DE" sz="1200" b="0" dirty="0">
              <a:solidFill>
                <a:schemeClr val="tx1"/>
              </a:solidFill>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5"/>
          <p:cNvSpPr>
            <a:spLocks noChangeArrowheads="1"/>
          </p:cNvSpPr>
          <p:nvPr/>
        </p:nvSpPr>
        <p:spPr bwMode="auto">
          <a:xfrm>
            <a:off x="756332" y="5903913"/>
            <a:ext cx="8006084"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AT" altLang="de-DE" sz="1400" dirty="0">
                <a:solidFill>
                  <a:srgbClr val="333333"/>
                </a:solidFill>
              </a:rPr>
              <a:t>Der Karl-Marx-Hof in Wien wurde von 1927 bis 1930 als Wohnanlage für Arbeiterinnen und Arbeiter von der sozialistischen Stadtregierung errichtet. Der langgestreckte Bau ist ungefähr einen Kilometer lang. Er ist durch Innenhöfe und Durchfahrtsbögen </a:t>
            </a:r>
            <a:r>
              <a:rPr lang="de-AT" altLang="de-DE" sz="1400" dirty="0" smtClean="0">
                <a:solidFill>
                  <a:srgbClr val="333333"/>
                </a:solidFill>
              </a:rPr>
              <a:t>gekennzeichnet.</a:t>
            </a:r>
            <a:endParaRPr lang="de-DE" altLang="de-DE" sz="1400" dirty="0">
              <a:solidFill>
                <a:srgbClr val="333333"/>
              </a:solidFill>
            </a:endParaRPr>
          </a:p>
        </p:txBody>
      </p:sp>
      <p:pic>
        <p:nvPicPr>
          <p:cNvPr id="5" name="Picture 8" descr="C:\Users\Johannes David\Desktop\Bilder Herbsturlaub 2011 309.jpg"/>
          <p:cNvPicPr>
            <a:picLocks noChangeAspect="1" noChangeArrowheads="1"/>
          </p:cNvPicPr>
          <p:nvPr/>
        </p:nvPicPr>
        <p:blipFill rotWithShape="1">
          <a:blip r:embed="rId2">
            <a:extLst>
              <a:ext uri="{28A0092B-C50C-407E-A947-70E740481C1C}">
                <a14:useLocalDpi xmlns:a14="http://schemas.microsoft.com/office/drawing/2010/main" val="0"/>
              </a:ext>
            </a:extLst>
          </a:blip>
          <a:srcRect t="5060" r="4348"/>
          <a:stretch/>
        </p:blipFill>
        <p:spPr bwMode="auto">
          <a:xfrm>
            <a:off x="755576" y="764703"/>
            <a:ext cx="7920880" cy="5131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7534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5"/>
          <p:cNvSpPr>
            <a:spLocks noChangeArrowheads="1"/>
          </p:cNvSpPr>
          <p:nvPr/>
        </p:nvSpPr>
        <p:spPr bwMode="auto">
          <a:xfrm>
            <a:off x="814388" y="5903913"/>
            <a:ext cx="77755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AT" altLang="de-DE" sz="1400" dirty="0">
                <a:solidFill>
                  <a:srgbClr val="333333"/>
                </a:solidFill>
              </a:rPr>
              <a:t>Der Karl-Marx-Hof bot in den über 1 300 Wohnungen früher rund 5 000 Personen Platz. In der Mitte der Anlage liegt der abgebildete „Ehrenhof“. Der Platz heißt heute „14.-Februar-Platz“. Dieser Name erinnert an die Kämpfe hier im Zuge des Bürgerkriegs 1934</a:t>
            </a:r>
            <a:r>
              <a:rPr lang="de-AT" altLang="de-DE" sz="1400" dirty="0" smtClean="0">
                <a:solidFill>
                  <a:srgbClr val="333333"/>
                </a:solidFill>
              </a:rPr>
              <a:t>.</a:t>
            </a:r>
            <a:endParaRPr lang="de-DE" altLang="de-DE" sz="1400" dirty="0">
              <a:solidFill>
                <a:srgbClr val="333333"/>
              </a:solidFill>
            </a:endParaRPr>
          </a:p>
        </p:txBody>
      </p:sp>
      <p:pic>
        <p:nvPicPr>
          <p:cNvPr id="5" name="Picture 6" descr="C:\Users\Johannes David\Desktop\Bilder Herbsturlaub 2011 294.jpg"/>
          <p:cNvPicPr>
            <a:picLocks noChangeAspect="1" noChangeArrowheads="1"/>
          </p:cNvPicPr>
          <p:nvPr/>
        </p:nvPicPr>
        <p:blipFill rotWithShape="1">
          <a:blip r:embed="rId2">
            <a:extLst>
              <a:ext uri="{28A0092B-C50C-407E-A947-70E740481C1C}">
                <a14:useLocalDpi xmlns:a14="http://schemas.microsoft.com/office/drawing/2010/main" val="0"/>
              </a:ext>
            </a:extLst>
          </a:blip>
          <a:srcRect l="2858" t="-581"/>
          <a:stretch/>
        </p:blipFill>
        <p:spPr bwMode="auto">
          <a:xfrm>
            <a:off x="755575" y="692696"/>
            <a:ext cx="7834387" cy="5211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7744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5"/>
          <p:cNvSpPr>
            <a:spLocks noChangeArrowheads="1"/>
          </p:cNvSpPr>
          <p:nvPr/>
        </p:nvSpPr>
        <p:spPr bwMode="auto">
          <a:xfrm>
            <a:off x="814388" y="5903913"/>
            <a:ext cx="77755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AT" altLang="de-DE" sz="1400" dirty="0">
                <a:solidFill>
                  <a:srgbClr val="333333"/>
                </a:solidFill>
              </a:rPr>
              <a:t>Der „Ehrenhof“ wird an der Rückseite vom höchsten Teil des Gebäudes begrenzt. An dieser Stelle hat es fünf Stockwerke  und sechs Turmbauten. Bogenförmigen Durchgänge und Durchfahrten führen zum Bahnhof </a:t>
            </a:r>
            <a:r>
              <a:rPr lang="de-AT" altLang="de-DE" sz="1400" dirty="0" smtClean="0">
                <a:solidFill>
                  <a:srgbClr val="333333"/>
                </a:solidFill>
              </a:rPr>
              <a:t>Heiligenstadt.</a:t>
            </a:r>
            <a:endParaRPr lang="de-DE" altLang="de-DE" sz="1400" dirty="0">
              <a:solidFill>
                <a:srgbClr val="333333"/>
              </a:solidFill>
            </a:endParaRPr>
          </a:p>
        </p:txBody>
      </p:sp>
      <p:pic>
        <p:nvPicPr>
          <p:cNvPr id="5" name="Picture 2" descr="C:\Users\Johannes David\Desktop\Bilder Herbsturlaub 2011 263.jpg"/>
          <p:cNvPicPr>
            <a:picLocks noChangeAspect="1" noChangeArrowheads="1"/>
          </p:cNvPicPr>
          <p:nvPr/>
        </p:nvPicPr>
        <p:blipFill rotWithShape="1">
          <a:blip r:embed="rId2">
            <a:extLst>
              <a:ext uri="{28A0092B-C50C-407E-A947-70E740481C1C}">
                <a14:useLocalDpi xmlns:a14="http://schemas.microsoft.com/office/drawing/2010/main" val="0"/>
              </a:ext>
            </a:extLst>
          </a:blip>
          <a:srcRect l="1113" b="2386"/>
          <a:stretch/>
        </p:blipFill>
        <p:spPr bwMode="auto">
          <a:xfrm>
            <a:off x="755576" y="737598"/>
            <a:ext cx="7832744" cy="5126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hteck 4"/>
          <p:cNvSpPr>
            <a:spLocks noChangeArrowheads="1"/>
          </p:cNvSpPr>
          <p:nvPr/>
        </p:nvSpPr>
        <p:spPr bwMode="auto">
          <a:xfrm>
            <a:off x="4572000" y="4005064"/>
            <a:ext cx="360363" cy="720725"/>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Rechteck 6"/>
          <p:cNvSpPr>
            <a:spLocks noChangeArrowheads="1"/>
          </p:cNvSpPr>
          <p:nvPr/>
        </p:nvSpPr>
        <p:spPr bwMode="auto">
          <a:xfrm>
            <a:off x="7452320" y="3789040"/>
            <a:ext cx="360362" cy="720725"/>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2533424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5"/>
          <p:cNvSpPr>
            <a:spLocks noChangeArrowheads="1"/>
          </p:cNvSpPr>
          <p:nvPr/>
        </p:nvSpPr>
        <p:spPr bwMode="auto">
          <a:xfrm>
            <a:off x="814388" y="5903913"/>
            <a:ext cx="77755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AT" altLang="de-DE" sz="1400" dirty="0">
                <a:solidFill>
                  <a:srgbClr val="333333"/>
                </a:solidFill>
              </a:rPr>
              <a:t>Der Trakt um den „Ehrenhof“ wird von vier Figuren des Bildhauers Otto </a:t>
            </a:r>
            <a:r>
              <a:rPr lang="de-AT" altLang="de-DE" sz="1400" dirty="0" err="1">
                <a:solidFill>
                  <a:srgbClr val="333333"/>
                </a:solidFill>
              </a:rPr>
              <a:t>Hofner</a:t>
            </a:r>
            <a:r>
              <a:rPr lang="de-AT" altLang="de-DE" sz="1400" dirty="0">
                <a:solidFill>
                  <a:srgbClr val="333333"/>
                </a:solidFill>
              </a:rPr>
              <a:t> geschmückt. Die Figuren symbolisieren „Freiheit“, „Fürsorge“, „Aufklärung“ und „Körperkult</a:t>
            </a:r>
            <a:r>
              <a:rPr lang="de-AT" altLang="de-DE" sz="1400" dirty="0" smtClean="0">
                <a:solidFill>
                  <a:srgbClr val="333333"/>
                </a:solidFill>
              </a:rPr>
              <a:t>“.</a:t>
            </a:r>
            <a:endParaRPr lang="de-DE" altLang="de-DE" sz="1400" dirty="0">
              <a:solidFill>
                <a:srgbClr val="333333"/>
              </a:solidFill>
            </a:endParaRPr>
          </a:p>
        </p:txBody>
      </p:sp>
      <p:pic>
        <p:nvPicPr>
          <p:cNvPr id="6" name="Picture 3" descr="C:\Users\Johannes David\Desktop\Bilder Herbsturlaub 2011 28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735192"/>
            <a:ext cx="2232248" cy="5135354"/>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7" name="Picture 4" descr="C:\Users\Johannes David\Desktop\Bilder Herbsturlaub 2011 28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1926" y="692695"/>
            <a:ext cx="2395544" cy="517785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0421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5"/>
          <p:cNvSpPr>
            <a:spLocks noChangeArrowheads="1"/>
          </p:cNvSpPr>
          <p:nvPr/>
        </p:nvSpPr>
        <p:spPr bwMode="auto">
          <a:xfrm>
            <a:off x="814388" y="5903913"/>
            <a:ext cx="77755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AT" altLang="de-DE" sz="1400" dirty="0">
                <a:solidFill>
                  <a:srgbClr val="333333"/>
                </a:solidFill>
              </a:rPr>
              <a:t>Auch Details wie Eingangstüren und sogar Türklinken wurden stilvoll gestaltet</a:t>
            </a:r>
            <a:r>
              <a:rPr lang="de-AT" altLang="de-DE" sz="1400" dirty="0" smtClean="0">
                <a:solidFill>
                  <a:srgbClr val="333333"/>
                </a:solidFill>
              </a:rPr>
              <a:t>.</a:t>
            </a:r>
            <a:endParaRPr lang="de-DE" altLang="de-DE" sz="1400" dirty="0">
              <a:solidFill>
                <a:srgbClr val="333333"/>
              </a:solidFill>
            </a:endParaRPr>
          </a:p>
        </p:txBody>
      </p:sp>
      <p:pic>
        <p:nvPicPr>
          <p:cNvPr id="6" name="Picture 5" descr="C:\Users\Johannes David\Desktop\Bilder Herbsturlaub 2011 29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054" y="719337"/>
            <a:ext cx="3888432" cy="5184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descr="C:\Users\Johannes David\Desktop\Bilder Herbsturlaub 2011 2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9773" y="2501379"/>
            <a:ext cx="3744913" cy="1593850"/>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8" name="Rechteck 6"/>
          <p:cNvSpPr>
            <a:spLocks noChangeArrowheads="1"/>
          </p:cNvSpPr>
          <p:nvPr/>
        </p:nvSpPr>
        <p:spPr bwMode="auto">
          <a:xfrm>
            <a:off x="2555776" y="3356992"/>
            <a:ext cx="823311" cy="593775"/>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cxnSp>
        <p:nvCxnSpPr>
          <p:cNvPr id="9" name="Gerade Verbindung 8"/>
          <p:cNvCxnSpPr>
            <a:cxnSpLocks noChangeShapeType="1"/>
          </p:cNvCxnSpPr>
          <p:nvPr/>
        </p:nvCxnSpPr>
        <p:spPr bwMode="auto">
          <a:xfrm flipV="1">
            <a:off x="3391348" y="2501379"/>
            <a:ext cx="1368425" cy="855614"/>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0" name="Gerade Verbindung 10"/>
          <p:cNvCxnSpPr>
            <a:cxnSpLocks noChangeShapeType="1"/>
          </p:cNvCxnSpPr>
          <p:nvPr/>
        </p:nvCxnSpPr>
        <p:spPr bwMode="auto">
          <a:xfrm>
            <a:off x="3379087" y="3950767"/>
            <a:ext cx="1368425" cy="144462"/>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159798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5"/>
          <p:cNvSpPr>
            <a:spLocks noChangeArrowheads="1"/>
          </p:cNvSpPr>
          <p:nvPr/>
        </p:nvSpPr>
        <p:spPr bwMode="auto">
          <a:xfrm>
            <a:off x="814388" y="5903913"/>
            <a:ext cx="77755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AT" altLang="de-DE" sz="1400" dirty="0">
                <a:solidFill>
                  <a:srgbClr val="333333"/>
                </a:solidFill>
              </a:rPr>
              <a:t>Durch die Tore gelangt man in verschiedene Innenhöfe.</a:t>
            </a:r>
            <a:endParaRPr lang="de-DE" altLang="de-DE" sz="1400" dirty="0">
              <a:solidFill>
                <a:srgbClr val="333333"/>
              </a:solidFill>
            </a:endParaRPr>
          </a:p>
        </p:txBody>
      </p:sp>
      <p:pic>
        <p:nvPicPr>
          <p:cNvPr id="6" name="Picture 10" descr="C:\Users\Johannes David\Desktop\Bilder Herbsturlaub 2011 296.jpg"/>
          <p:cNvPicPr>
            <a:picLocks noChangeAspect="1" noChangeArrowheads="1"/>
          </p:cNvPicPr>
          <p:nvPr/>
        </p:nvPicPr>
        <p:blipFill rotWithShape="1">
          <a:blip r:embed="rId2">
            <a:extLst>
              <a:ext uri="{28A0092B-C50C-407E-A947-70E740481C1C}">
                <a14:useLocalDpi xmlns:a14="http://schemas.microsoft.com/office/drawing/2010/main" val="0"/>
              </a:ext>
            </a:extLst>
          </a:blip>
          <a:srcRect r="908"/>
          <a:stretch/>
        </p:blipFill>
        <p:spPr bwMode="auto">
          <a:xfrm>
            <a:off x="746694" y="692696"/>
            <a:ext cx="7857754" cy="5233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5833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5"/>
          <p:cNvSpPr>
            <a:spLocks noChangeArrowheads="1"/>
          </p:cNvSpPr>
          <p:nvPr/>
        </p:nvSpPr>
        <p:spPr bwMode="auto">
          <a:xfrm>
            <a:off x="814388" y="5903913"/>
            <a:ext cx="77755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AT" altLang="de-DE" sz="1400" dirty="0">
                <a:solidFill>
                  <a:srgbClr val="333333"/>
                </a:solidFill>
              </a:rPr>
              <a:t>Die Innenhöfe wurden als „Orte der Begegnung“ gestaltet. Weitläufige Grünflächen, Plätze und Wege bieten Raum für Erholung.</a:t>
            </a:r>
            <a:endParaRPr lang="de-DE" altLang="de-DE" sz="1400" dirty="0">
              <a:solidFill>
                <a:srgbClr val="333333"/>
              </a:solidFill>
            </a:endParaRPr>
          </a:p>
        </p:txBody>
      </p:sp>
      <p:pic>
        <p:nvPicPr>
          <p:cNvPr id="5" name="Picture 11" descr="C:\Users\Johannes David\Desktop\Bilder Herbsturlaub 2011 297.jpg"/>
          <p:cNvPicPr>
            <a:picLocks noChangeAspect="1" noChangeArrowheads="1"/>
          </p:cNvPicPr>
          <p:nvPr/>
        </p:nvPicPr>
        <p:blipFill rotWithShape="1">
          <a:blip r:embed="rId2">
            <a:extLst>
              <a:ext uri="{28A0092B-C50C-407E-A947-70E740481C1C}">
                <a14:useLocalDpi xmlns:a14="http://schemas.microsoft.com/office/drawing/2010/main" val="0"/>
              </a:ext>
            </a:extLst>
          </a:blip>
          <a:srcRect l="1805"/>
          <a:stretch/>
        </p:blipFill>
        <p:spPr bwMode="auto">
          <a:xfrm>
            <a:off x="755576" y="698578"/>
            <a:ext cx="7834387" cy="5239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23111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5"/>
          <p:cNvSpPr>
            <a:spLocks noChangeArrowheads="1"/>
          </p:cNvSpPr>
          <p:nvPr/>
        </p:nvSpPr>
        <p:spPr bwMode="auto">
          <a:xfrm>
            <a:off x="814388" y="5903913"/>
            <a:ext cx="777557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AT" altLang="de-DE" sz="1400" dirty="0">
                <a:solidFill>
                  <a:srgbClr val="333333"/>
                </a:solidFill>
              </a:rPr>
              <a:t>Der Karl-Marx-Hof verfügte auch über viele Gemeinschaftseinrichtungen: Es gab Beratungsstellen, Ärzte, eine Apotheke, ein Postamt, eine Bibliothek, verschiedene Geschäfte, Wäschereien und einen Kindergarten. Vieles davon gibt es bis heute.</a:t>
            </a:r>
            <a:endParaRPr lang="de-DE" altLang="de-DE" sz="1400" dirty="0">
              <a:solidFill>
                <a:srgbClr val="333333"/>
              </a:solidFill>
            </a:endParaRPr>
          </a:p>
        </p:txBody>
      </p:sp>
      <p:pic>
        <p:nvPicPr>
          <p:cNvPr id="5" name="Picture 13" descr="C:\Users\Johannes David\Desktop\Bilder Herbsturlaub 2011 300.jpg"/>
          <p:cNvPicPr>
            <a:picLocks noChangeAspect="1" noChangeArrowheads="1"/>
          </p:cNvPicPr>
          <p:nvPr/>
        </p:nvPicPr>
        <p:blipFill rotWithShape="1">
          <a:blip r:embed="rId2">
            <a:extLst>
              <a:ext uri="{28A0092B-C50C-407E-A947-70E740481C1C}">
                <a14:useLocalDpi xmlns:a14="http://schemas.microsoft.com/office/drawing/2010/main" val="0"/>
              </a:ext>
            </a:extLst>
          </a:blip>
          <a:srcRect r="1800"/>
          <a:stretch/>
        </p:blipFill>
        <p:spPr bwMode="auto">
          <a:xfrm>
            <a:off x="746694" y="692696"/>
            <a:ext cx="7857754" cy="5230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7034127"/>
      </p:ext>
    </p:extLst>
  </p:cSld>
  <p:clrMapOvr>
    <a:masterClrMapping/>
  </p:clrMapOvr>
  <p:timing>
    <p:tnLst>
      <p:par>
        <p:cTn id="1" dur="indefinite" restart="never" nodeType="tmRoot"/>
      </p:par>
    </p:tn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238</Words>
  <Application>Microsoft Office PowerPoint</Application>
  <PresentationFormat>Bildschirmpräsentation (4:3)</PresentationFormat>
  <Paragraphs>28</Paragraphs>
  <Slides>10</Slides>
  <Notes>1</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65</cp:revision>
  <dcterms:created xsi:type="dcterms:W3CDTF">2011-07-14T19:54:09Z</dcterms:created>
  <dcterms:modified xsi:type="dcterms:W3CDTF">2018-05-04T14:00:04Z</dcterms:modified>
</cp:coreProperties>
</file>