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80" r:id="rId2"/>
    <p:sldId id="287" r:id="rId3"/>
    <p:sldId id="290" r:id="rId4"/>
    <p:sldId id="296" r:id="rId5"/>
    <p:sldId id="297" r:id="rId6"/>
    <p:sldId id="298" r:id="rId7"/>
    <p:sldId id="299" r:id="rId8"/>
    <p:sldId id="300" r:id="rId9"/>
    <p:sldId id="301" r:id="rId10"/>
    <p:sldId id="279" r:id="rId11"/>
  </p:sldIdLst>
  <p:sldSz cx="9144000" cy="6858000" type="screen4x3"/>
  <p:notesSz cx="6743700" cy="9893300"/>
  <p:defaultTextStyle>
    <a:defPPr>
      <a:defRPr lang="de-DE"/>
    </a:defPPr>
    <a:lvl1pPr algn="l" rtl="0" fontAlgn="base">
      <a:spcBef>
        <a:spcPct val="0"/>
      </a:spcBef>
      <a:spcAft>
        <a:spcPct val="0"/>
      </a:spcAft>
      <a:defRPr sz="4400" b="1" kern="1200">
        <a:solidFill>
          <a:schemeClr val="bg1"/>
        </a:solidFill>
        <a:latin typeface="Syntax LT Std" pitchFamily="34" charset="0"/>
        <a:ea typeface="+mn-ea"/>
        <a:cs typeface="+mn-cs"/>
      </a:defRPr>
    </a:lvl1pPr>
    <a:lvl2pPr marL="457200" algn="l" rtl="0" fontAlgn="base">
      <a:spcBef>
        <a:spcPct val="0"/>
      </a:spcBef>
      <a:spcAft>
        <a:spcPct val="0"/>
      </a:spcAft>
      <a:defRPr sz="4400" b="1" kern="1200">
        <a:solidFill>
          <a:schemeClr val="bg1"/>
        </a:solidFill>
        <a:latin typeface="Syntax LT Std" pitchFamily="34" charset="0"/>
        <a:ea typeface="+mn-ea"/>
        <a:cs typeface="+mn-cs"/>
      </a:defRPr>
    </a:lvl2pPr>
    <a:lvl3pPr marL="914400" algn="l" rtl="0" fontAlgn="base">
      <a:spcBef>
        <a:spcPct val="0"/>
      </a:spcBef>
      <a:spcAft>
        <a:spcPct val="0"/>
      </a:spcAft>
      <a:defRPr sz="4400" b="1" kern="1200">
        <a:solidFill>
          <a:schemeClr val="bg1"/>
        </a:solidFill>
        <a:latin typeface="Syntax LT Std" pitchFamily="34" charset="0"/>
        <a:ea typeface="+mn-ea"/>
        <a:cs typeface="+mn-cs"/>
      </a:defRPr>
    </a:lvl3pPr>
    <a:lvl4pPr marL="1371600" algn="l" rtl="0" fontAlgn="base">
      <a:spcBef>
        <a:spcPct val="0"/>
      </a:spcBef>
      <a:spcAft>
        <a:spcPct val="0"/>
      </a:spcAft>
      <a:defRPr sz="4400" b="1" kern="1200">
        <a:solidFill>
          <a:schemeClr val="bg1"/>
        </a:solidFill>
        <a:latin typeface="Syntax LT Std" pitchFamily="34" charset="0"/>
        <a:ea typeface="+mn-ea"/>
        <a:cs typeface="+mn-cs"/>
      </a:defRPr>
    </a:lvl4pPr>
    <a:lvl5pPr marL="1828800" algn="l" rtl="0" fontAlgn="base">
      <a:spcBef>
        <a:spcPct val="0"/>
      </a:spcBef>
      <a:spcAft>
        <a:spcPct val="0"/>
      </a:spcAft>
      <a:defRPr sz="4400" b="1" kern="1200">
        <a:solidFill>
          <a:schemeClr val="bg1"/>
        </a:solidFill>
        <a:latin typeface="Syntax LT Std" pitchFamily="34" charset="0"/>
        <a:ea typeface="+mn-ea"/>
        <a:cs typeface="+mn-cs"/>
      </a:defRPr>
    </a:lvl5pPr>
    <a:lvl6pPr marL="2286000" algn="l" defTabSz="914400" rtl="0" eaLnBrk="1" latinLnBrk="0" hangingPunct="1">
      <a:defRPr sz="4400" b="1" kern="1200">
        <a:solidFill>
          <a:schemeClr val="bg1"/>
        </a:solidFill>
        <a:latin typeface="Syntax LT Std" pitchFamily="34" charset="0"/>
        <a:ea typeface="+mn-ea"/>
        <a:cs typeface="+mn-cs"/>
      </a:defRPr>
    </a:lvl6pPr>
    <a:lvl7pPr marL="2743200" algn="l" defTabSz="914400" rtl="0" eaLnBrk="1" latinLnBrk="0" hangingPunct="1">
      <a:defRPr sz="4400" b="1" kern="1200">
        <a:solidFill>
          <a:schemeClr val="bg1"/>
        </a:solidFill>
        <a:latin typeface="Syntax LT Std" pitchFamily="34" charset="0"/>
        <a:ea typeface="+mn-ea"/>
        <a:cs typeface="+mn-cs"/>
      </a:defRPr>
    </a:lvl7pPr>
    <a:lvl8pPr marL="3200400" algn="l" defTabSz="914400" rtl="0" eaLnBrk="1" latinLnBrk="0" hangingPunct="1">
      <a:defRPr sz="4400" b="1" kern="1200">
        <a:solidFill>
          <a:schemeClr val="bg1"/>
        </a:solidFill>
        <a:latin typeface="Syntax LT Std" pitchFamily="34" charset="0"/>
        <a:ea typeface="+mn-ea"/>
        <a:cs typeface="+mn-cs"/>
      </a:defRPr>
    </a:lvl8pPr>
    <a:lvl9pPr marL="3657600" algn="l" defTabSz="914400" rtl="0" eaLnBrk="1" latinLnBrk="0" hangingPunct="1">
      <a:defRPr sz="4400" b="1" kern="1200">
        <a:solidFill>
          <a:schemeClr val="bg1"/>
        </a:solidFill>
        <a:latin typeface="Syntax LT Std"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D6A8"/>
    <a:srgbClr val="A5B75E"/>
    <a:srgbClr val="333333"/>
    <a:srgbClr val="CCD991"/>
    <a:srgbClr val="B5C1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22588" cy="495300"/>
          </a:xfrm>
          <a:prstGeom prst="rect">
            <a:avLst/>
          </a:prstGeom>
        </p:spPr>
        <p:txBody>
          <a:bodyPr vert="horz" lIns="91440" tIns="45720" rIns="91440" bIns="45720" rtlCol="0"/>
          <a:lstStyle>
            <a:lvl1pPr algn="l">
              <a:defRPr sz="1200"/>
            </a:lvl1pPr>
          </a:lstStyle>
          <a:p>
            <a:pPr>
              <a:defRPr/>
            </a:pPr>
            <a:endParaRPr lang="de-AT"/>
          </a:p>
        </p:txBody>
      </p:sp>
      <p:sp>
        <p:nvSpPr>
          <p:cNvPr id="3" name="Datumsplatzhalter 2"/>
          <p:cNvSpPr>
            <a:spLocks noGrp="1"/>
          </p:cNvSpPr>
          <p:nvPr>
            <p:ph type="dt" idx="1"/>
          </p:nvPr>
        </p:nvSpPr>
        <p:spPr>
          <a:xfrm>
            <a:off x="3819525" y="0"/>
            <a:ext cx="2922588" cy="495300"/>
          </a:xfrm>
          <a:prstGeom prst="rect">
            <a:avLst/>
          </a:prstGeom>
        </p:spPr>
        <p:txBody>
          <a:bodyPr vert="horz" lIns="91440" tIns="45720" rIns="91440" bIns="45720" rtlCol="0"/>
          <a:lstStyle>
            <a:lvl1pPr algn="r">
              <a:defRPr sz="1200"/>
            </a:lvl1pPr>
          </a:lstStyle>
          <a:p>
            <a:pPr>
              <a:defRPr/>
            </a:pPr>
            <a:fld id="{162B03CF-936A-489A-9338-8FB270715922}" type="datetimeFigureOut">
              <a:rPr lang="de-AT"/>
              <a:pPr>
                <a:defRPr/>
              </a:pPr>
              <a:t>04.05.2018</a:t>
            </a:fld>
            <a:endParaRPr lang="de-AT"/>
          </a:p>
        </p:txBody>
      </p:sp>
      <p:sp>
        <p:nvSpPr>
          <p:cNvPr id="4" name="Folienbildplatzhalter 3"/>
          <p:cNvSpPr>
            <a:spLocks noGrp="1" noRot="1" noChangeAspect="1"/>
          </p:cNvSpPr>
          <p:nvPr>
            <p:ph type="sldImg" idx="2"/>
          </p:nvPr>
        </p:nvSpPr>
        <p:spPr>
          <a:xfrm>
            <a:off x="898525" y="741363"/>
            <a:ext cx="4946650" cy="3709987"/>
          </a:xfrm>
          <a:prstGeom prst="rect">
            <a:avLst/>
          </a:prstGeom>
          <a:noFill/>
          <a:ln w="12700">
            <a:solidFill>
              <a:prstClr val="black"/>
            </a:solidFill>
          </a:ln>
        </p:spPr>
        <p:txBody>
          <a:bodyPr vert="horz" lIns="91440" tIns="45720" rIns="91440" bIns="45720" rtlCol="0" anchor="ctr"/>
          <a:lstStyle/>
          <a:p>
            <a:pPr lvl="0"/>
            <a:endParaRPr lang="de-AT" noProof="0" smtClean="0"/>
          </a:p>
        </p:txBody>
      </p:sp>
      <p:sp>
        <p:nvSpPr>
          <p:cNvPr id="5" name="Notizenplatzhalter 4"/>
          <p:cNvSpPr>
            <a:spLocks noGrp="1"/>
          </p:cNvSpPr>
          <p:nvPr>
            <p:ph type="body" sz="quarter" idx="3"/>
          </p:nvPr>
        </p:nvSpPr>
        <p:spPr>
          <a:xfrm>
            <a:off x="674688" y="4699000"/>
            <a:ext cx="5394325" cy="4452938"/>
          </a:xfrm>
          <a:prstGeom prst="rect">
            <a:avLst/>
          </a:prstGeom>
        </p:spPr>
        <p:txBody>
          <a:bodyPr vert="horz" lIns="91440" tIns="45720" rIns="91440" bIns="45720" rtlCol="0">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AT" noProof="0" smtClean="0"/>
          </a:p>
        </p:txBody>
      </p:sp>
      <p:sp>
        <p:nvSpPr>
          <p:cNvPr id="6" name="Fußzeilenplatzhalter 5"/>
          <p:cNvSpPr>
            <a:spLocks noGrp="1"/>
          </p:cNvSpPr>
          <p:nvPr>
            <p:ph type="ftr" sz="quarter" idx="4"/>
          </p:nvPr>
        </p:nvSpPr>
        <p:spPr>
          <a:xfrm>
            <a:off x="0" y="9396413"/>
            <a:ext cx="2922588" cy="495300"/>
          </a:xfrm>
          <a:prstGeom prst="rect">
            <a:avLst/>
          </a:prstGeom>
        </p:spPr>
        <p:txBody>
          <a:bodyPr vert="horz" lIns="91440" tIns="45720" rIns="91440" bIns="45720" rtlCol="0" anchor="b"/>
          <a:lstStyle>
            <a:lvl1pPr algn="l">
              <a:defRPr sz="1200"/>
            </a:lvl1pPr>
          </a:lstStyle>
          <a:p>
            <a:pPr>
              <a:defRPr/>
            </a:pPr>
            <a:endParaRPr lang="de-AT"/>
          </a:p>
        </p:txBody>
      </p:sp>
      <p:sp>
        <p:nvSpPr>
          <p:cNvPr id="7" name="Foliennummernplatzhalter 6"/>
          <p:cNvSpPr>
            <a:spLocks noGrp="1"/>
          </p:cNvSpPr>
          <p:nvPr>
            <p:ph type="sldNum" sz="quarter" idx="5"/>
          </p:nvPr>
        </p:nvSpPr>
        <p:spPr>
          <a:xfrm>
            <a:off x="3819525" y="9396413"/>
            <a:ext cx="2922588" cy="495300"/>
          </a:xfrm>
          <a:prstGeom prst="rect">
            <a:avLst/>
          </a:prstGeom>
        </p:spPr>
        <p:txBody>
          <a:bodyPr vert="horz" lIns="91440" tIns="45720" rIns="91440" bIns="45720" rtlCol="0" anchor="b"/>
          <a:lstStyle>
            <a:lvl1pPr algn="r">
              <a:defRPr sz="1200"/>
            </a:lvl1pPr>
          </a:lstStyle>
          <a:p>
            <a:pPr>
              <a:defRPr/>
            </a:pPr>
            <a:fld id="{F262164E-36A0-43B6-AB19-ED459B14D4DE}" type="slidenum">
              <a:rPr lang="de-AT"/>
              <a:pPr>
                <a:defRPr/>
              </a:pPr>
              <a:t>‹Nr.›</a:t>
            </a:fld>
            <a:endParaRPr lang="de-AT"/>
          </a:p>
        </p:txBody>
      </p:sp>
    </p:spTree>
    <p:extLst>
      <p:ext uri="{BB962C8B-B14F-4D97-AF65-F5344CB8AC3E}">
        <p14:creationId xmlns:p14="http://schemas.microsoft.com/office/powerpoint/2010/main" val="17598200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AT" altLang="de-DE" smtClean="0"/>
          </a:p>
        </p:txBody>
      </p:sp>
      <p:sp>
        <p:nvSpPr>
          <p:cNvPr id="31748"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fld id="{3C479BCF-F616-4425-B6DB-F02297A08448}" type="slidenum">
              <a:rPr lang="de-AT" altLang="de-DE" sz="1200" smtClean="0"/>
              <a:pPr eaLnBrk="1" hangingPunct="1"/>
              <a:t>10</a:t>
            </a:fld>
            <a:endParaRPr lang="de-AT" altLang="de-DE" sz="1200" smtClean="0"/>
          </a:p>
        </p:txBody>
      </p:sp>
    </p:spTree>
    <p:extLst>
      <p:ext uri="{BB962C8B-B14F-4D97-AF65-F5344CB8AC3E}">
        <p14:creationId xmlns:p14="http://schemas.microsoft.com/office/powerpoint/2010/main" val="3074476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smtClean="0"/>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AT"/>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de-DE"/>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de-DE"/>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3B2C56FE-8D62-4A6C-8451-B9A2A8727747}" type="slidenum">
              <a:rPr lang="de-DE"/>
              <a:pPr>
                <a:defRPr/>
              </a:pPr>
              <a:t>‹Nr.›</a:t>
            </a:fld>
            <a:endParaRPr lang="de-DE"/>
          </a:p>
        </p:txBody>
      </p:sp>
    </p:spTree>
    <p:extLst>
      <p:ext uri="{BB962C8B-B14F-4D97-AF65-F5344CB8AC3E}">
        <p14:creationId xmlns:p14="http://schemas.microsoft.com/office/powerpoint/2010/main" val="750396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de-DE"/>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de-DE"/>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6670F398-F243-40C2-A719-7F5CD33DD3C6}" type="slidenum">
              <a:rPr lang="de-DE"/>
              <a:pPr>
                <a:defRPr/>
              </a:pPr>
              <a:t>‹Nr.›</a:t>
            </a:fld>
            <a:endParaRPr lang="de-DE"/>
          </a:p>
        </p:txBody>
      </p:sp>
    </p:spTree>
    <p:extLst>
      <p:ext uri="{BB962C8B-B14F-4D97-AF65-F5344CB8AC3E}">
        <p14:creationId xmlns:p14="http://schemas.microsoft.com/office/powerpoint/2010/main" val="3591590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15113" y="274638"/>
            <a:ext cx="2071687" cy="4090987"/>
          </a:xfrm>
          <a:prstGeom prst="rect">
            <a:avLst/>
          </a:prstGeo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395288" y="274638"/>
            <a:ext cx="6067425" cy="4090987"/>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de-DE"/>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de-DE"/>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2262721D-B461-4A15-86C0-A852E808A295}" type="slidenum">
              <a:rPr lang="de-DE"/>
              <a:pPr>
                <a:defRPr/>
              </a:pPr>
              <a:t>‹Nr.›</a:t>
            </a:fld>
            <a:endParaRPr lang="de-DE"/>
          </a:p>
        </p:txBody>
      </p:sp>
    </p:spTree>
    <p:extLst>
      <p:ext uri="{BB962C8B-B14F-4D97-AF65-F5344CB8AC3E}">
        <p14:creationId xmlns:p14="http://schemas.microsoft.com/office/powerpoint/2010/main" val="2317730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de-DE"/>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de-DE"/>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64850F01-7641-4866-A694-4BA7D0BB6E11}" type="slidenum">
              <a:rPr lang="de-DE"/>
              <a:pPr>
                <a:defRPr/>
              </a:pPr>
              <a:t>‹Nr.›</a:t>
            </a:fld>
            <a:endParaRPr lang="de-DE"/>
          </a:p>
        </p:txBody>
      </p:sp>
    </p:spTree>
    <p:extLst>
      <p:ext uri="{BB962C8B-B14F-4D97-AF65-F5344CB8AC3E}">
        <p14:creationId xmlns:p14="http://schemas.microsoft.com/office/powerpoint/2010/main" val="1503226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de-DE"/>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de-DE"/>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60AC9500-A58D-4F81-89C6-B6EE47596B2D}" type="slidenum">
              <a:rPr lang="de-DE"/>
              <a:pPr>
                <a:defRPr/>
              </a:pPr>
              <a:t>‹Nr.›</a:t>
            </a:fld>
            <a:endParaRPr lang="de-DE"/>
          </a:p>
        </p:txBody>
      </p:sp>
    </p:spTree>
    <p:extLst>
      <p:ext uri="{BB962C8B-B14F-4D97-AF65-F5344CB8AC3E}">
        <p14:creationId xmlns:p14="http://schemas.microsoft.com/office/powerpoint/2010/main" val="2964179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395288" y="1700213"/>
            <a:ext cx="4064000" cy="2665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11688" y="1700213"/>
            <a:ext cx="4064000" cy="2665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de-DE"/>
          </a:p>
        </p:txBody>
      </p:sp>
      <p:sp>
        <p:nvSpPr>
          <p:cNvPr id="6"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de-DE"/>
          </a:p>
        </p:txBody>
      </p:sp>
      <p:sp>
        <p:nvSpPr>
          <p:cNvPr id="7"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35BC6710-A507-472E-B973-A1694C60D54B}" type="slidenum">
              <a:rPr lang="de-DE"/>
              <a:pPr>
                <a:defRPr/>
              </a:pPr>
              <a:t>‹Nr.›</a:t>
            </a:fld>
            <a:endParaRPr lang="de-DE"/>
          </a:p>
        </p:txBody>
      </p:sp>
    </p:spTree>
    <p:extLst>
      <p:ext uri="{BB962C8B-B14F-4D97-AF65-F5344CB8AC3E}">
        <p14:creationId xmlns:p14="http://schemas.microsoft.com/office/powerpoint/2010/main" val="3280512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de-DE"/>
          </a:p>
        </p:txBody>
      </p:sp>
      <p:sp>
        <p:nvSpPr>
          <p:cNvPr id="8"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de-DE"/>
          </a:p>
        </p:txBody>
      </p:sp>
      <p:sp>
        <p:nvSpPr>
          <p:cNvPr id="9"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2D78BCE8-F015-4249-A01C-6DE01028E30D}" type="slidenum">
              <a:rPr lang="de-DE"/>
              <a:pPr>
                <a:defRPr/>
              </a:pPr>
              <a:t>‹Nr.›</a:t>
            </a:fld>
            <a:endParaRPr lang="de-DE"/>
          </a:p>
        </p:txBody>
      </p:sp>
    </p:spTree>
    <p:extLst>
      <p:ext uri="{BB962C8B-B14F-4D97-AF65-F5344CB8AC3E}">
        <p14:creationId xmlns:p14="http://schemas.microsoft.com/office/powerpoint/2010/main" val="3493653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AT"/>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de-DE"/>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de-DE"/>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4B785700-40B2-403D-85F5-DBB611A53E61}" type="slidenum">
              <a:rPr lang="de-DE"/>
              <a:pPr>
                <a:defRPr/>
              </a:pPr>
              <a:t>‹Nr.›</a:t>
            </a:fld>
            <a:endParaRPr lang="de-DE"/>
          </a:p>
        </p:txBody>
      </p:sp>
    </p:spTree>
    <p:extLst>
      <p:ext uri="{BB962C8B-B14F-4D97-AF65-F5344CB8AC3E}">
        <p14:creationId xmlns:p14="http://schemas.microsoft.com/office/powerpoint/2010/main" val="1225541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de-DE"/>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de-DE"/>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B976AC05-83BE-45C1-8E0A-44DC96B31E3C}" type="slidenum">
              <a:rPr lang="de-DE"/>
              <a:pPr>
                <a:defRPr/>
              </a:pPr>
              <a:t>‹Nr.›</a:t>
            </a:fld>
            <a:endParaRPr lang="de-DE"/>
          </a:p>
        </p:txBody>
      </p:sp>
    </p:spTree>
    <p:extLst>
      <p:ext uri="{BB962C8B-B14F-4D97-AF65-F5344CB8AC3E}">
        <p14:creationId xmlns:p14="http://schemas.microsoft.com/office/powerpoint/2010/main" val="1217399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de-DE"/>
          </a:p>
        </p:txBody>
      </p:sp>
      <p:sp>
        <p:nvSpPr>
          <p:cNvPr id="6"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de-DE"/>
          </a:p>
        </p:txBody>
      </p:sp>
      <p:sp>
        <p:nvSpPr>
          <p:cNvPr id="7"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2F83C25D-18EC-4F98-B682-22721A949B57}" type="slidenum">
              <a:rPr lang="de-DE"/>
              <a:pPr>
                <a:defRPr/>
              </a:pPr>
              <a:t>‹Nr.›</a:t>
            </a:fld>
            <a:endParaRPr lang="de-DE"/>
          </a:p>
        </p:txBody>
      </p:sp>
    </p:spTree>
    <p:extLst>
      <p:ext uri="{BB962C8B-B14F-4D97-AF65-F5344CB8AC3E}">
        <p14:creationId xmlns:p14="http://schemas.microsoft.com/office/powerpoint/2010/main" val="69589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de-DE"/>
          </a:p>
        </p:txBody>
      </p:sp>
      <p:sp>
        <p:nvSpPr>
          <p:cNvPr id="6"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de-DE"/>
          </a:p>
        </p:txBody>
      </p:sp>
      <p:sp>
        <p:nvSpPr>
          <p:cNvPr id="7"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88A97CAA-BE1F-4EA8-B73D-56163DDC7F23}" type="slidenum">
              <a:rPr lang="de-DE"/>
              <a:pPr>
                <a:defRPr/>
              </a:pPr>
              <a:t>‹Nr.›</a:t>
            </a:fld>
            <a:endParaRPr lang="de-DE"/>
          </a:p>
        </p:txBody>
      </p:sp>
    </p:spTree>
    <p:extLst>
      <p:ext uri="{BB962C8B-B14F-4D97-AF65-F5344CB8AC3E}">
        <p14:creationId xmlns:p14="http://schemas.microsoft.com/office/powerpoint/2010/main" val="3036524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1026" name="Rectangle 12"/>
          <p:cNvSpPr>
            <a:spLocks noChangeArrowheads="1"/>
          </p:cNvSpPr>
          <p:nvPr userDrawn="1"/>
        </p:nvSpPr>
        <p:spPr bwMode="auto">
          <a:xfrm>
            <a:off x="0" y="6597650"/>
            <a:ext cx="9144000" cy="260350"/>
          </a:xfrm>
          <a:prstGeom prst="rect">
            <a:avLst/>
          </a:prstGeom>
          <a:solidFill>
            <a:srgbClr val="CFD6A8"/>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r>
              <a:rPr lang="de-DE" altLang="de-DE" sz="1000" b="0">
                <a:solidFill>
                  <a:srgbClr val="333333"/>
                </a:solidFill>
              </a:rPr>
              <a:t> © Österreichischer Bundesverlag Schulbuch GmbH &amp; Co. KG, Wien 2012</a:t>
            </a:r>
          </a:p>
        </p:txBody>
      </p:sp>
      <p:sp>
        <p:nvSpPr>
          <p:cNvPr id="1027" name="Rectangle 7"/>
          <p:cNvSpPr>
            <a:spLocks noChangeArrowheads="1"/>
          </p:cNvSpPr>
          <p:nvPr userDrawn="1"/>
        </p:nvSpPr>
        <p:spPr bwMode="auto">
          <a:xfrm>
            <a:off x="0" y="0"/>
            <a:ext cx="9144000" cy="765175"/>
          </a:xfrm>
          <a:prstGeom prst="rect">
            <a:avLst/>
          </a:prstGeom>
          <a:solidFill>
            <a:srgbClr val="A5B75E"/>
          </a:soli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endParaRPr lang="de-AT" altLang="de-DE"/>
          </a:p>
        </p:txBody>
      </p:sp>
      <p:sp>
        <p:nvSpPr>
          <p:cNvPr id="1028" name="Rectangle 3"/>
          <p:cNvSpPr>
            <a:spLocks noGrp="1" noChangeArrowheads="1"/>
          </p:cNvSpPr>
          <p:nvPr>
            <p:ph type="body" idx="1"/>
          </p:nvPr>
        </p:nvSpPr>
        <p:spPr bwMode="auto">
          <a:xfrm>
            <a:off x="395288" y="1700213"/>
            <a:ext cx="8280400" cy="266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Das ist Text 1</a:t>
            </a:r>
          </a:p>
          <a:p>
            <a:pPr lvl="1"/>
            <a:r>
              <a:rPr lang="de-DE" altLang="de-DE" smtClean="0"/>
              <a:t>Ebene 2 kleiner</a:t>
            </a:r>
          </a:p>
          <a:p>
            <a:pPr lvl="2"/>
            <a:r>
              <a:rPr lang="de-DE" altLang="de-DE" smtClean="0"/>
              <a:t>Noch kleiner</a:t>
            </a:r>
          </a:p>
          <a:p>
            <a:pPr lvl="3"/>
            <a:r>
              <a:rPr lang="de-DE" altLang="de-DE" smtClean="0"/>
              <a:t>Vierte Ebene</a:t>
            </a:r>
          </a:p>
          <a:p>
            <a:pPr lvl="4"/>
            <a:r>
              <a:rPr lang="de-AT" altLang="de-DE" smtClean="0"/>
              <a:t>Fünfte Ebene</a:t>
            </a:r>
            <a:endParaRPr lang="de-DE" altLang="de-DE" smtClean="0"/>
          </a:p>
        </p:txBody>
      </p:sp>
      <p:sp>
        <p:nvSpPr>
          <p:cNvPr id="1029" name="Rectangle 9"/>
          <p:cNvSpPr>
            <a:spLocks noChangeArrowheads="1"/>
          </p:cNvSpPr>
          <p:nvPr userDrawn="1"/>
        </p:nvSpPr>
        <p:spPr bwMode="auto">
          <a:xfrm>
            <a:off x="2700338" y="765175"/>
            <a:ext cx="7207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endParaRPr lang="de-AT" altLang="de-DE"/>
          </a:p>
        </p:txBody>
      </p:sp>
      <p:sp>
        <p:nvSpPr>
          <p:cNvPr id="1030" name="Line 14"/>
          <p:cNvSpPr>
            <a:spLocks noChangeShapeType="1"/>
          </p:cNvSpPr>
          <p:nvPr userDrawn="1"/>
        </p:nvSpPr>
        <p:spPr bwMode="auto">
          <a:xfrm>
            <a:off x="-34925" y="765175"/>
            <a:ext cx="9178925" cy="0"/>
          </a:xfrm>
          <a:prstGeom prst="line">
            <a:avLst/>
          </a:prstGeom>
          <a:noFill/>
          <a:ln w="41275">
            <a:solidFill>
              <a:srgbClr val="CFD6A8"/>
            </a:solidFill>
            <a:round/>
            <a:headEnd/>
            <a:tailEnd/>
          </a:ln>
          <a:extLst>
            <a:ext uri="{909E8E84-426E-40DD-AFC4-6F175D3DCCD1}">
              <a14:hiddenFill xmlns:a14="http://schemas.microsoft.com/office/drawing/2010/main">
                <a:noFill/>
              </a14:hiddenFill>
            </a:ext>
          </a:extLst>
        </p:spPr>
        <p:txBody>
          <a:bodyPr anchor="ctr"/>
          <a:lstStyle/>
          <a:p>
            <a:endParaRPr lang="de-AT"/>
          </a:p>
        </p:txBody>
      </p:sp>
      <p:pic>
        <p:nvPicPr>
          <p:cNvPr id="1031" name="Picture 19" descr="logo_oebv_weiss_bausteine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172450" y="120650"/>
            <a:ext cx="8032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21" descr="bausteine2_schriftzug_weiss"/>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277813" y="166688"/>
            <a:ext cx="235902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0" fontAlgn="base" hangingPunct="0">
        <a:spcBef>
          <a:spcPct val="0"/>
        </a:spcBef>
        <a:spcAft>
          <a:spcPct val="0"/>
        </a:spcAft>
        <a:defRPr sz="4400" b="1">
          <a:solidFill>
            <a:schemeClr val="bg1"/>
          </a:solidFill>
          <a:latin typeface="+mj-lt"/>
          <a:ea typeface="+mj-ea"/>
          <a:cs typeface="+mj-cs"/>
        </a:defRPr>
      </a:lvl1pPr>
      <a:lvl2pPr algn="l" rtl="0" eaLnBrk="0" fontAlgn="base" hangingPunct="0">
        <a:spcBef>
          <a:spcPct val="0"/>
        </a:spcBef>
        <a:spcAft>
          <a:spcPct val="0"/>
        </a:spcAft>
        <a:defRPr sz="4400" b="1">
          <a:solidFill>
            <a:schemeClr val="bg1"/>
          </a:solidFill>
          <a:latin typeface="Syntax LT Std" pitchFamily="34" charset="0"/>
        </a:defRPr>
      </a:lvl2pPr>
      <a:lvl3pPr algn="l" rtl="0" eaLnBrk="0" fontAlgn="base" hangingPunct="0">
        <a:spcBef>
          <a:spcPct val="0"/>
        </a:spcBef>
        <a:spcAft>
          <a:spcPct val="0"/>
        </a:spcAft>
        <a:defRPr sz="4400" b="1">
          <a:solidFill>
            <a:schemeClr val="bg1"/>
          </a:solidFill>
          <a:latin typeface="Syntax LT Std" pitchFamily="34" charset="0"/>
        </a:defRPr>
      </a:lvl3pPr>
      <a:lvl4pPr algn="l" rtl="0" eaLnBrk="0" fontAlgn="base" hangingPunct="0">
        <a:spcBef>
          <a:spcPct val="0"/>
        </a:spcBef>
        <a:spcAft>
          <a:spcPct val="0"/>
        </a:spcAft>
        <a:defRPr sz="4400" b="1">
          <a:solidFill>
            <a:schemeClr val="bg1"/>
          </a:solidFill>
          <a:latin typeface="Syntax LT Std" pitchFamily="34" charset="0"/>
        </a:defRPr>
      </a:lvl4pPr>
      <a:lvl5pPr algn="l" rtl="0" eaLnBrk="0" fontAlgn="base" hangingPunct="0">
        <a:spcBef>
          <a:spcPct val="0"/>
        </a:spcBef>
        <a:spcAft>
          <a:spcPct val="0"/>
        </a:spcAft>
        <a:defRPr sz="4400" b="1">
          <a:solidFill>
            <a:schemeClr val="bg1"/>
          </a:solidFill>
          <a:latin typeface="Syntax LT Std" pitchFamily="34" charset="0"/>
        </a:defRPr>
      </a:lvl5pPr>
      <a:lvl6pPr marL="457200" algn="l" rtl="0" fontAlgn="base">
        <a:spcBef>
          <a:spcPct val="0"/>
        </a:spcBef>
        <a:spcAft>
          <a:spcPct val="0"/>
        </a:spcAft>
        <a:defRPr sz="4400" b="1">
          <a:solidFill>
            <a:schemeClr val="bg1"/>
          </a:solidFill>
          <a:latin typeface="Syntax LT Std" pitchFamily="34" charset="0"/>
        </a:defRPr>
      </a:lvl6pPr>
      <a:lvl7pPr marL="914400" algn="l" rtl="0" fontAlgn="base">
        <a:spcBef>
          <a:spcPct val="0"/>
        </a:spcBef>
        <a:spcAft>
          <a:spcPct val="0"/>
        </a:spcAft>
        <a:defRPr sz="4400" b="1">
          <a:solidFill>
            <a:schemeClr val="bg1"/>
          </a:solidFill>
          <a:latin typeface="Syntax LT Std" pitchFamily="34" charset="0"/>
        </a:defRPr>
      </a:lvl7pPr>
      <a:lvl8pPr marL="1371600" algn="l" rtl="0" fontAlgn="base">
        <a:spcBef>
          <a:spcPct val="0"/>
        </a:spcBef>
        <a:spcAft>
          <a:spcPct val="0"/>
        </a:spcAft>
        <a:defRPr sz="4400" b="1">
          <a:solidFill>
            <a:schemeClr val="bg1"/>
          </a:solidFill>
          <a:latin typeface="Syntax LT Std" pitchFamily="34" charset="0"/>
        </a:defRPr>
      </a:lvl8pPr>
      <a:lvl9pPr marL="1828800" algn="l" rtl="0" fontAlgn="base">
        <a:spcBef>
          <a:spcPct val="0"/>
        </a:spcBef>
        <a:spcAft>
          <a:spcPct val="0"/>
        </a:spcAft>
        <a:defRPr sz="4400" b="1">
          <a:solidFill>
            <a:schemeClr val="bg1"/>
          </a:solidFill>
          <a:latin typeface="Syntax LT Std"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200">
          <a:solidFill>
            <a:srgbClr val="000000"/>
          </a:solidFill>
          <a:latin typeface="Arial" charset="0"/>
          <a:ea typeface="Times New Roman" pitchFamily="18" charset="0"/>
          <a:cs typeface="Arial" charset="0"/>
        </a:defRPr>
      </a:lvl2pPr>
      <a:lvl3pPr marL="1143000" indent="-228600" algn="l" rtl="0" eaLnBrk="0" fontAlgn="base" hangingPunct="0">
        <a:spcBef>
          <a:spcPct val="20000"/>
        </a:spcBef>
        <a:spcAft>
          <a:spcPct val="0"/>
        </a:spcAft>
        <a:buChar char="•"/>
        <a:defRPr sz="2400">
          <a:solidFill>
            <a:schemeClr val="tx1"/>
          </a:solidFill>
          <a:latin typeface="+mn-lt"/>
          <a:cs typeface="Times New Roman" pitchFamily="18" charset="0"/>
        </a:defRPr>
      </a:lvl3pPr>
      <a:lvl4pPr marL="1600200" indent="-228600" algn="l" rtl="0" eaLnBrk="0" fontAlgn="base" hangingPunct="0">
        <a:spcBef>
          <a:spcPct val="20000"/>
        </a:spcBef>
        <a:spcAft>
          <a:spcPct val="0"/>
        </a:spcAft>
        <a:buChar char="–"/>
        <a:defRPr sz="2000">
          <a:solidFill>
            <a:schemeClr val="tx1"/>
          </a:solidFill>
          <a:latin typeface="+mn-lt"/>
          <a:cs typeface="Times New Roman" pitchFamily="18" charset="0"/>
        </a:defRPr>
      </a:lvl4pPr>
      <a:lvl5pPr marL="2057400" indent="-228600" algn="l" rtl="0" eaLnBrk="0" fontAlgn="base" hangingPunct="0">
        <a:spcBef>
          <a:spcPct val="20000"/>
        </a:spcBef>
        <a:spcAft>
          <a:spcPct val="0"/>
        </a:spcAft>
        <a:buChar char="»"/>
        <a:defRPr sz="1200">
          <a:solidFill>
            <a:srgbClr val="000000"/>
          </a:solidFill>
          <a:latin typeface="Arial" charset="0"/>
          <a:ea typeface="Times New Roman" pitchFamily="18" charset="0"/>
          <a:cs typeface="Arial" charset="0"/>
        </a:defRPr>
      </a:lvl5pPr>
      <a:lvl6pPr marL="2514600" indent="-228600" algn="l" rtl="0" fontAlgn="base">
        <a:spcBef>
          <a:spcPct val="20000"/>
        </a:spcBef>
        <a:spcAft>
          <a:spcPct val="0"/>
        </a:spcAft>
        <a:buChar char="»"/>
        <a:defRPr sz="1200">
          <a:solidFill>
            <a:srgbClr val="000000"/>
          </a:solidFill>
          <a:latin typeface="Arial" charset="0"/>
          <a:ea typeface="Times New Roman" pitchFamily="18" charset="0"/>
          <a:cs typeface="Arial" charset="0"/>
        </a:defRPr>
      </a:lvl6pPr>
      <a:lvl7pPr marL="2971800" indent="-228600" algn="l" rtl="0" fontAlgn="base">
        <a:spcBef>
          <a:spcPct val="20000"/>
        </a:spcBef>
        <a:spcAft>
          <a:spcPct val="0"/>
        </a:spcAft>
        <a:buChar char="»"/>
        <a:defRPr sz="1200">
          <a:solidFill>
            <a:srgbClr val="000000"/>
          </a:solidFill>
          <a:latin typeface="Arial" charset="0"/>
          <a:ea typeface="Times New Roman" pitchFamily="18" charset="0"/>
          <a:cs typeface="Arial" charset="0"/>
        </a:defRPr>
      </a:lvl7pPr>
      <a:lvl8pPr marL="3429000" indent="-228600" algn="l" rtl="0" fontAlgn="base">
        <a:spcBef>
          <a:spcPct val="20000"/>
        </a:spcBef>
        <a:spcAft>
          <a:spcPct val="0"/>
        </a:spcAft>
        <a:buChar char="»"/>
        <a:defRPr sz="1200">
          <a:solidFill>
            <a:srgbClr val="000000"/>
          </a:solidFill>
          <a:latin typeface="Arial" charset="0"/>
          <a:ea typeface="Times New Roman" pitchFamily="18" charset="0"/>
          <a:cs typeface="Arial" charset="0"/>
        </a:defRPr>
      </a:lvl8pPr>
      <a:lvl9pPr marL="3886200" indent="-228600" algn="l" rtl="0" fontAlgn="base">
        <a:spcBef>
          <a:spcPct val="20000"/>
        </a:spcBef>
        <a:spcAft>
          <a:spcPct val="0"/>
        </a:spcAft>
        <a:buChar char="»"/>
        <a:defRPr sz="1200">
          <a:solidFill>
            <a:srgbClr val="000000"/>
          </a:solidFill>
          <a:latin typeface="Arial" charset="0"/>
          <a:ea typeface="Times New Roman" pitchFamily="18" charset="0"/>
          <a:cs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 Box 10"/>
          <p:cNvSpPr txBox="1">
            <a:spLocks noChangeArrowheads="1"/>
          </p:cNvSpPr>
          <p:nvPr/>
        </p:nvSpPr>
        <p:spPr bwMode="auto">
          <a:xfrm>
            <a:off x="611560" y="2780928"/>
            <a:ext cx="7992887"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spcBef>
                <a:spcPct val="50000"/>
              </a:spcBef>
            </a:pPr>
            <a:r>
              <a:rPr lang="de-DE" altLang="de-DE" sz="6000" dirty="0" smtClean="0">
                <a:solidFill>
                  <a:srgbClr val="333333"/>
                </a:solidFill>
              </a:rPr>
              <a:t>Der Karl-Marx-Hof</a:t>
            </a:r>
            <a:endParaRPr lang="de-DE" altLang="de-DE" sz="6000" dirty="0">
              <a:solidFill>
                <a:srgbClr val="333333"/>
              </a:solidFill>
            </a:endParaRPr>
          </a:p>
        </p:txBody>
      </p:sp>
    </p:spTree>
    <p:extLst>
      <p:ext uri="{BB962C8B-B14F-4D97-AF65-F5344CB8AC3E}">
        <p14:creationId xmlns:p14="http://schemas.microsoft.com/office/powerpoint/2010/main" val="22639711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6"/>
          <p:cNvSpPr>
            <a:spLocks noChangeArrowheads="1"/>
          </p:cNvSpPr>
          <p:nvPr/>
        </p:nvSpPr>
        <p:spPr bwMode="auto">
          <a:xfrm>
            <a:off x="468313" y="981075"/>
            <a:ext cx="3744912" cy="475297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lnSpc>
                <a:spcPts val="1600"/>
              </a:lnSpc>
              <a:spcBef>
                <a:spcPts val="600"/>
              </a:spcBef>
            </a:pPr>
            <a:r>
              <a:rPr lang="de-DE" altLang="de-DE" sz="1100" dirty="0">
                <a:solidFill>
                  <a:schemeClr val="tx1"/>
                </a:solidFill>
              </a:rPr>
              <a:t/>
            </a:r>
            <a:br>
              <a:rPr lang="de-DE" altLang="de-DE" sz="1100" dirty="0">
                <a:solidFill>
                  <a:schemeClr val="tx1"/>
                </a:solidFill>
              </a:rPr>
            </a:br>
            <a:r>
              <a:rPr lang="de-DE" altLang="de-DE" sz="1100" dirty="0">
                <a:solidFill>
                  <a:schemeClr val="tx1"/>
                </a:solidFill>
                <a:latin typeface="Arial" charset="0"/>
                <a:cs typeface="Arial" charset="0"/>
              </a:rPr>
              <a:t>Hinweise zum Einsatz</a:t>
            </a:r>
          </a:p>
          <a:p>
            <a:pPr eaLnBrk="1" hangingPunct="1">
              <a:lnSpc>
                <a:spcPts val="1600"/>
              </a:lnSpc>
              <a:spcBef>
                <a:spcPts val="600"/>
              </a:spcBef>
              <a:buClr>
                <a:schemeClr val="tx1"/>
              </a:buClr>
            </a:pPr>
            <a:r>
              <a:rPr lang="de-DE" altLang="de-DE" sz="1100" b="0" dirty="0" smtClean="0">
                <a:solidFill>
                  <a:schemeClr val="tx1"/>
                </a:solidFill>
                <a:latin typeface="Arial" charset="0"/>
                <a:cs typeface="Arial" charset="0"/>
              </a:rPr>
              <a:t>Die Bausteine-Bilderreise „Der Karl-Marx-Hof“ bietet sich als anschaulicher Einstieg zu Schulbuch Seite 82/83 an bzw. kann zur Vertiefung der Inhalte herangezogen werden.</a:t>
            </a:r>
            <a:r>
              <a:rPr lang="de-DE" altLang="de-DE" sz="1100" b="0" dirty="0">
                <a:solidFill>
                  <a:schemeClr val="tx1"/>
                </a:solidFill>
                <a:latin typeface="Arial" charset="0"/>
                <a:cs typeface="Arial" charset="0"/>
              </a:rPr>
              <a:t/>
            </a:r>
            <a:br>
              <a:rPr lang="de-DE" altLang="de-DE" sz="1100" b="0" dirty="0">
                <a:solidFill>
                  <a:schemeClr val="tx1"/>
                </a:solidFill>
                <a:latin typeface="Arial" charset="0"/>
                <a:cs typeface="Arial" charset="0"/>
              </a:rPr>
            </a:br>
            <a:endParaRPr lang="de-DE" altLang="de-DE" sz="1200" b="0" dirty="0">
              <a:solidFill>
                <a:schemeClr val="tx1"/>
              </a:solidFill>
              <a:latin typeface="Arial" charset="0"/>
              <a:cs typeface="Arial" charset="0"/>
            </a:endParaRPr>
          </a:p>
          <a:p>
            <a:pPr eaLnBrk="1" hangingPunct="1">
              <a:lnSpc>
                <a:spcPts val="1600"/>
              </a:lnSpc>
              <a:spcBef>
                <a:spcPts val="600"/>
              </a:spcBef>
              <a:buClr>
                <a:schemeClr val="tx1"/>
              </a:buClr>
            </a:pPr>
            <a:r>
              <a:rPr lang="de-DE" altLang="de-DE" sz="1100" b="0" dirty="0">
                <a:solidFill>
                  <a:schemeClr val="tx1"/>
                </a:solidFill>
                <a:latin typeface="Arial" charset="0"/>
                <a:cs typeface="Arial" charset="0"/>
              </a:rPr>
              <a:t/>
            </a:r>
            <a:br>
              <a:rPr lang="de-DE" altLang="de-DE" sz="1100" b="0" dirty="0">
                <a:solidFill>
                  <a:schemeClr val="tx1"/>
                </a:solidFill>
                <a:latin typeface="Arial" charset="0"/>
                <a:cs typeface="Arial" charset="0"/>
              </a:rPr>
            </a:br>
            <a:endParaRPr lang="de-DE" altLang="de-DE" sz="1200" b="0" dirty="0">
              <a:solidFill>
                <a:schemeClr val="tx1"/>
              </a:solidFill>
              <a:latin typeface="Arial" charset="0"/>
              <a:cs typeface="Arial" charset="0"/>
            </a:endParaRPr>
          </a:p>
          <a:p>
            <a:pPr eaLnBrk="1" hangingPunct="1">
              <a:lnSpc>
                <a:spcPts val="1600"/>
              </a:lnSpc>
              <a:spcBef>
                <a:spcPts val="600"/>
              </a:spcBef>
              <a:buClr>
                <a:schemeClr val="hlink"/>
              </a:buClr>
            </a:pPr>
            <a:endParaRPr lang="de-DE" altLang="de-DE" sz="1200" b="0" dirty="0">
              <a:solidFill>
                <a:schemeClr val="tx1"/>
              </a:solidFill>
              <a:latin typeface="Arial" charset="0"/>
              <a:cs typeface="Arial" charset="0"/>
            </a:endParaRPr>
          </a:p>
          <a:p>
            <a:pPr eaLnBrk="1" hangingPunct="1">
              <a:lnSpc>
                <a:spcPts val="1600"/>
              </a:lnSpc>
              <a:spcBef>
                <a:spcPts val="600"/>
              </a:spcBef>
              <a:buClr>
                <a:schemeClr val="hlink"/>
              </a:buClr>
            </a:pPr>
            <a:r>
              <a:rPr lang="de-DE" altLang="de-DE" sz="1200" b="0" dirty="0">
                <a:solidFill>
                  <a:schemeClr val="tx1"/>
                </a:solidFill>
                <a:latin typeface="Arial" charset="0"/>
                <a:cs typeface="Arial" charset="0"/>
              </a:rPr>
              <a:t>Wir wünschen Ihnen einen erfolgreichen Unterricht!</a:t>
            </a:r>
          </a:p>
        </p:txBody>
      </p:sp>
      <p:sp>
        <p:nvSpPr>
          <p:cNvPr id="21507" name="Rectangle 6"/>
          <p:cNvSpPr>
            <a:spLocks noChangeArrowheads="1"/>
          </p:cNvSpPr>
          <p:nvPr/>
        </p:nvSpPr>
        <p:spPr bwMode="auto">
          <a:xfrm>
            <a:off x="4284663" y="981075"/>
            <a:ext cx="4465637" cy="525780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lnSpc>
                <a:spcPct val="80000"/>
              </a:lnSpc>
              <a:spcBef>
                <a:spcPct val="20000"/>
              </a:spcBef>
              <a:buClr>
                <a:schemeClr val="hlink"/>
              </a:buClr>
              <a:buFont typeface="Wingdings" pitchFamily="2" charset="2"/>
              <a:buNone/>
            </a:pPr>
            <a:r>
              <a:rPr lang="de-DE" altLang="de-DE" sz="1200" dirty="0"/>
              <a:t> </a:t>
            </a:r>
          </a:p>
          <a:p>
            <a:pPr eaLnBrk="1" hangingPunct="1"/>
            <a:r>
              <a:rPr lang="de-DE" altLang="de-DE" sz="1200" dirty="0">
                <a:solidFill>
                  <a:schemeClr val="tx1"/>
                </a:solidFill>
              </a:rPr>
              <a:t>Impressum</a:t>
            </a:r>
          </a:p>
          <a:p>
            <a:pPr eaLnBrk="1" hangingPunct="1"/>
            <a:r>
              <a:rPr lang="de-DE" altLang="de-DE" sz="1200" b="0" dirty="0">
                <a:solidFill>
                  <a:schemeClr val="tx1"/>
                </a:solidFill>
                <a:cs typeface="Arial" charset="0"/>
              </a:rPr>
              <a:t>© Österreichischer Bundesverlag Schulbuch GmbH &amp; Co. KG, Wien 2018</a:t>
            </a:r>
            <a:br>
              <a:rPr lang="de-DE" altLang="de-DE" sz="1200" b="0" dirty="0">
                <a:solidFill>
                  <a:schemeClr val="tx1"/>
                </a:solidFill>
                <a:cs typeface="Arial" charset="0"/>
              </a:rPr>
            </a:br>
            <a:r>
              <a:rPr lang="de-DE" altLang="de-DE" sz="1200" b="0" dirty="0">
                <a:solidFill>
                  <a:schemeClr val="tx1"/>
                </a:solidFill>
                <a:cs typeface="Arial" charset="0"/>
              </a:rPr>
              <a:t/>
            </a:r>
            <a:br>
              <a:rPr lang="de-DE" altLang="de-DE" sz="1200" b="0" dirty="0">
                <a:solidFill>
                  <a:schemeClr val="tx1"/>
                </a:solidFill>
                <a:cs typeface="Arial" charset="0"/>
              </a:rPr>
            </a:br>
            <a:r>
              <a:rPr lang="de-DE" altLang="de-DE" sz="1200" b="0" dirty="0">
                <a:solidFill>
                  <a:schemeClr val="tx1"/>
                </a:solidFill>
                <a:cs typeface="Arial" charset="0"/>
              </a:rPr>
              <a:t>Autor: </a:t>
            </a:r>
            <a:r>
              <a:rPr lang="de-DE" altLang="de-DE" sz="1200" b="0" dirty="0" smtClean="0">
                <a:solidFill>
                  <a:schemeClr val="tx1"/>
                </a:solidFill>
                <a:cs typeface="Arial" charset="0"/>
              </a:rPr>
              <a:t>Johannes Fuchsberger, Salzburg</a:t>
            </a:r>
          </a:p>
          <a:p>
            <a:pPr eaLnBrk="1" hangingPunct="1"/>
            <a:endParaRPr lang="de-DE" altLang="de-DE" sz="1200" b="0" dirty="0">
              <a:solidFill>
                <a:schemeClr val="tx1"/>
              </a:solidFill>
              <a:cs typeface="Arial" charset="0"/>
            </a:endParaRPr>
          </a:p>
          <a:p>
            <a:pPr eaLnBrk="1" hangingPunct="1"/>
            <a:r>
              <a:rPr lang="de-DE" altLang="de-DE" sz="1200" b="0" dirty="0">
                <a:solidFill>
                  <a:schemeClr val="tx1"/>
                </a:solidFill>
              </a:rPr>
              <a:t>Fotos: </a:t>
            </a:r>
            <a:r>
              <a:rPr lang="de-DE" altLang="de-DE" sz="1200" b="0" dirty="0" smtClean="0">
                <a:solidFill>
                  <a:schemeClr val="tx1"/>
                </a:solidFill>
              </a:rPr>
              <a:t>Gabriela Swoboda-</a:t>
            </a:r>
            <a:r>
              <a:rPr lang="de-DE" altLang="de-DE" sz="1200" b="0" dirty="0" err="1" smtClean="0">
                <a:solidFill>
                  <a:schemeClr val="tx1"/>
                </a:solidFill>
              </a:rPr>
              <a:t>Asmera</a:t>
            </a:r>
            <a:r>
              <a:rPr lang="de-DE" altLang="de-DE" sz="1200" b="0" dirty="0" smtClean="0">
                <a:solidFill>
                  <a:schemeClr val="tx1"/>
                </a:solidFill>
              </a:rPr>
              <a:t>, Wien</a:t>
            </a:r>
            <a:endParaRPr lang="de-DE" altLang="de-DE" sz="1200" b="0" dirty="0">
              <a:solidFill>
                <a:schemeClr val="tx1"/>
              </a:solidFill>
            </a:endParaRPr>
          </a:p>
          <a:p>
            <a:pPr eaLnBrk="1" hangingPunct="1"/>
            <a:endParaRPr lang="de-DE" altLang="de-DE" sz="1200" b="0" dirty="0">
              <a:solidFill>
                <a:schemeClr val="tx1"/>
              </a:solidFill>
              <a:cs typeface="Arial" charset="0"/>
            </a:endParaRPr>
          </a:p>
          <a:p>
            <a:pPr eaLnBrk="1" hangingPunct="1"/>
            <a:r>
              <a:rPr lang="de-DE" altLang="de-DE" sz="1200" b="0" dirty="0">
                <a:solidFill>
                  <a:schemeClr val="tx1"/>
                </a:solidFill>
                <a:cs typeface="Arial" charset="0"/>
              </a:rPr>
              <a:t>Alle Rechte vorbehalten.</a:t>
            </a:r>
          </a:p>
          <a:p>
            <a:pPr eaLnBrk="1" hangingPunct="1"/>
            <a:endParaRPr lang="de-DE" altLang="de-DE" sz="1200" b="0" dirty="0">
              <a:solidFill>
                <a:schemeClr val="tx1"/>
              </a:solidFill>
            </a:endParaRPr>
          </a:p>
          <a:p>
            <a:pPr eaLnBrk="1" hangingPunct="1"/>
            <a:r>
              <a:rPr lang="de-DE" altLang="de-DE" sz="1200" b="0" dirty="0">
                <a:solidFill>
                  <a:schemeClr val="tx1"/>
                </a:solidFill>
              </a:rPr>
              <a:t>www.oebv.at</a:t>
            </a:r>
          </a:p>
          <a:p>
            <a:pPr eaLnBrk="1" hangingPunct="1"/>
            <a:endParaRPr lang="de-DE" altLang="de-DE" sz="1200" b="0" dirty="0">
              <a:solidFill>
                <a:schemeClr val="tx1"/>
              </a:solidFill>
            </a:endParaRPr>
          </a:p>
          <a:p>
            <a:pPr eaLnBrk="1" hangingPunct="1"/>
            <a:r>
              <a:rPr lang="de-DE" altLang="de-DE" sz="1200" b="0" dirty="0">
                <a:solidFill>
                  <a:schemeClr val="tx1"/>
                </a:solidFill>
              </a:rPr>
              <a:t>Das Werk und seine Teile sind urheberrechtlich geschützt. Der Verlag gewährt das Recht des Einsatzes im Unterricht. Das Herauslösen, Kopieren und Bearbeiten von Daten jeder Art ist untersagt. Das Ausdrucken und Anfertigen von Kopien ist ausschließlich für den eigenen Unterrichtsgebrauch gestattet. Urhebervermerke, Seriennummern sowie sonstige der Programmidentifikation dienende Merkmale dürfen nicht entfernt oder geändert werden. Weder das Werk noch seine Teile dürfen in ein Netzwerk gestellt oder über das Internet weiter verbreitet oder veräußert werden.</a:t>
            </a:r>
          </a:p>
          <a:p>
            <a:pPr eaLnBrk="1" hangingPunct="1"/>
            <a:endParaRPr lang="de-DE" altLang="de-DE" sz="1200" b="0" dirty="0">
              <a:solidFill>
                <a:schemeClr val="tx1"/>
              </a:solidFill>
            </a:endParaRPr>
          </a:p>
          <a:p>
            <a:pPr eaLnBrk="1" hangingPunct="1"/>
            <a:r>
              <a:rPr lang="de-DE" altLang="de-DE" sz="1200" b="0" dirty="0">
                <a:solidFill>
                  <a:schemeClr val="tx1"/>
                </a:solidFill>
              </a:rPr>
              <a:t>Jede Nutzung in anderen als den genannten Fällen bedarf der vorherigen schriftlichen Einwilligung des Verlages.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5"/>
          <p:cNvSpPr>
            <a:spLocks noChangeArrowheads="1"/>
          </p:cNvSpPr>
          <p:nvPr/>
        </p:nvSpPr>
        <p:spPr bwMode="auto">
          <a:xfrm>
            <a:off x="756332" y="5903913"/>
            <a:ext cx="8006084"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r>
              <a:rPr lang="de-AT" altLang="de-DE" sz="1400" dirty="0">
                <a:solidFill>
                  <a:srgbClr val="333333"/>
                </a:solidFill>
              </a:rPr>
              <a:t>Der Karl-Marx-Hof in Wien wurde von 1927 bis 1930 als Wohnanlage für Arbeiterinnen und Arbeiter von der sozialistischen Stadtregierung errichtet. Der langgestreckte Bau ist ungefähr einen Kilometer lang. Er ist durch Innenhöfe und Durchfahrtsbögen </a:t>
            </a:r>
            <a:r>
              <a:rPr lang="de-AT" altLang="de-DE" sz="1400" dirty="0" smtClean="0">
                <a:solidFill>
                  <a:srgbClr val="333333"/>
                </a:solidFill>
              </a:rPr>
              <a:t>gekennzeichnet.</a:t>
            </a:r>
            <a:endParaRPr lang="de-DE" altLang="de-DE" sz="1400" dirty="0">
              <a:solidFill>
                <a:srgbClr val="333333"/>
              </a:solidFill>
            </a:endParaRPr>
          </a:p>
        </p:txBody>
      </p:sp>
      <p:pic>
        <p:nvPicPr>
          <p:cNvPr id="5" name="Picture 8" descr="C:\Users\Johannes David\Desktop\Bilder Herbsturlaub 2011 309.jpg"/>
          <p:cNvPicPr>
            <a:picLocks noChangeAspect="1" noChangeArrowheads="1"/>
          </p:cNvPicPr>
          <p:nvPr/>
        </p:nvPicPr>
        <p:blipFill rotWithShape="1">
          <a:blip r:embed="rId2">
            <a:extLst>
              <a:ext uri="{28A0092B-C50C-407E-A947-70E740481C1C}">
                <a14:useLocalDpi xmlns:a14="http://schemas.microsoft.com/office/drawing/2010/main" val="0"/>
              </a:ext>
            </a:extLst>
          </a:blip>
          <a:srcRect t="5060" r="4348"/>
          <a:stretch/>
        </p:blipFill>
        <p:spPr bwMode="auto">
          <a:xfrm>
            <a:off x="755576" y="764703"/>
            <a:ext cx="7920880" cy="5131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75344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5"/>
          <p:cNvSpPr>
            <a:spLocks noChangeArrowheads="1"/>
          </p:cNvSpPr>
          <p:nvPr/>
        </p:nvSpPr>
        <p:spPr bwMode="auto">
          <a:xfrm>
            <a:off x="814388" y="5903913"/>
            <a:ext cx="777557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r>
              <a:rPr lang="de-AT" altLang="de-DE" sz="1400" dirty="0">
                <a:solidFill>
                  <a:srgbClr val="333333"/>
                </a:solidFill>
              </a:rPr>
              <a:t>Der Karl-Marx-Hof bot in den über 1 300 Wohnungen früher rund 5 000 Personen Platz. In der Mitte der Anlage liegt der abgebildete „Ehrenhof“. Der Platz heißt heute „14.-Februar-Platz“. Dieser Name erinnert an die Kämpfe hier im Zuge des Bürgerkriegs 1934</a:t>
            </a:r>
            <a:r>
              <a:rPr lang="de-AT" altLang="de-DE" sz="1400" dirty="0" smtClean="0">
                <a:solidFill>
                  <a:srgbClr val="333333"/>
                </a:solidFill>
              </a:rPr>
              <a:t>.</a:t>
            </a:r>
            <a:endParaRPr lang="de-DE" altLang="de-DE" sz="1400" dirty="0">
              <a:solidFill>
                <a:srgbClr val="333333"/>
              </a:solidFill>
            </a:endParaRPr>
          </a:p>
        </p:txBody>
      </p:sp>
      <p:pic>
        <p:nvPicPr>
          <p:cNvPr id="5" name="Picture 6" descr="C:\Users\Johannes David\Desktop\Bilder Herbsturlaub 2011 294.jpg"/>
          <p:cNvPicPr>
            <a:picLocks noChangeAspect="1" noChangeArrowheads="1"/>
          </p:cNvPicPr>
          <p:nvPr/>
        </p:nvPicPr>
        <p:blipFill rotWithShape="1">
          <a:blip r:embed="rId2">
            <a:extLst>
              <a:ext uri="{28A0092B-C50C-407E-A947-70E740481C1C}">
                <a14:useLocalDpi xmlns:a14="http://schemas.microsoft.com/office/drawing/2010/main" val="0"/>
              </a:ext>
            </a:extLst>
          </a:blip>
          <a:srcRect l="2858" t="-581"/>
          <a:stretch/>
        </p:blipFill>
        <p:spPr bwMode="auto">
          <a:xfrm>
            <a:off x="755575" y="692696"/>
            <a:ext cx="7834387" cy="5211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77449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5"/>
          <p:cNvSpPr>
            <a:spLocks noChangeArrowheads="1"/>
          </p:cNvSpPr>
          <p:nvPr/>
        </p:nvSpPr>
        <p:spPr bwMode="auto">
          <a:xfrm>
            <a:off x="814388" y="5903913"/>
            <a:ext cx="777557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r>
              <a:rPr lang="de-AT" altLang="de-DE" sz="1400" dirty="0">
                <a:solidFill>
                  <a:srgbClr val="333333"/>
                </a:solidFill>
              </a:rPr>
              <a:t>Der „Ehrenhof“ wird an der Rückseite vom höchsten Teil des Gebäudes begrenzt. An dieser Stelle hat es fünf Stockwerke  und sechs Turmbauten. Bogenförmigen Durchgänge und Durchfahrten führen zum Bahnhof </a:t>
            </a:r>
            <a:r>
              <a:rPr lang="de-AT" altLang="de-DE" sz="1400" dirty="0" smtClean="0">
                <a:solidFill>
                  <a:srgbClr val="333333"/>
                </a:solidFill>
              </a:rPr>
              <a:t>Heiligenstadt.</a:t>
            </a:r>
            <a:endParaRPr lang="de-DE" altLang="de-DE" sz="1400" dirty="0">
              <a:solidFill>
                <a:srgbClr val="333333"/>
              </a:solidFill>
            </a:endParaRPr>
          </a:p>
        </p:txBody>
      </p:sp>
      <p:pic>
        <p:nvPicPr>
          <p:cNvPr id="5" name="Picture 2" descr="C:\Users\Johannes David\Desktop\Bilder Herbsturlaub 2011 263.jpg"/>
          <p:cNvPicPr>
            <a:picLocks noChangeAspect="1" noChangeArrowheads="1"/>
          </p:cNvPicPr>
          <p:nvPr/>
        </p:nvPicPr>
        <p:blipFill rotWithShape="1">
          <a:blip r:embed="rId2">
            <a:extLst>
              <a:ext uri="{28A0092B-C50C-407E-A947-70E740481C1C}">
                <a14:useLocalDpi xmlns:a14="http://schemas.microsoft.com/office/drawing/2010/main" val="0"/>
              </a:ext>
            </a:extLst>
          </a:blip>
          <a:srcRect l="1113" b="2386"/>
          <a:stretch/>
        </p:blipFill>
        <p:spPr bwMode="auto">
          <a:xfrm>
            <a:off x="755576" y="737598"/>
            <a:ext cx="7832744" cy="5126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hteck 4"/>
          <p:cNvSpPr>
            <a:spLocks noChangeArrowheads="1"/>
          </p:cNvSpPr>
          <p:nvPr/>
        </p:nvSpPr>
        <p:spPr bwMode="auto">
          <a:xfrm>
            <a:off x="4572000" y="4005064"/>
            <a:ext cx="360363" cy="720725"/>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endParaRPr lang="de-AT" altLang="de-DE"/>
          </a:p>
        </p:txBody>
      </p:sp>
      <p:sp>
        <p:nvSpPr>
          <p:cNvPr id="7" name="Rechteck 6"/>
          <p:cNvSpPr>
            <a:spLocks noChangeArrowheads="1"/>
          </p:cNvSpPr>
          <p:nvPr/>
        </p:nvSpPr>
        <p:spPr bwMode="auto">
          <a:xfrm>
            <a:off x="7452320" y="3789040"/>
            <a:ext cx="360362" cy="720725"/>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endParaRPr lang="de-AT" altLang="de-DE"/>
          </a:p>
        </p:txBody>
      </p:sp>
    </p:spTree>
    <p:extLst>
      <p:ext uri="{BB962C8B-B14F-4D97-AF65-F5344CB8AC3E}">
        <p14:creationId xmlns:p14="http://schemas.microsoft.com/office/powerpoint/2010/main" val="25334243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5"/>
          <p:cNvSpPr>
            <a:spLocks noChangeArrowheads="1"/>
          </p:cNvSpPr>
          <p:nvPr/>
        </p:nvSpPr>
        <p:spPr bwMode="auto">
          <a:xfrm>
            <a:off x="814388" y="5903913"/>
            <a:ext cx="777557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r>
              <a:rPr lang="de-AT" altLang="de-DE" sz="1400" dirty="0">
                <a:solidFill>
                  <a:srgbClr val="333333"/>
                </a:solidFill>
              </a:rPr>
              <a:t>Der Trakt um den „Ehrenhof“ wird von vier Figuren des Bildhauers Otto </a:t>
            </a:r>
            <a:r>
              <a:rPr lang="de-AT" altLang="de-DE" sz="1400" dirty="0" err="1">
                <a:solidFill>
                  <a:srgbClr val="333333"/>
                </a:solidFill>
              </a:rPr>
              <a:t>Hofner</a:t>
            </a:r>
            <a:r>
              <a:rPr lang="de-AT" altLang="de-DE" sz="1400" dirty="0">
                <a:solidFill>
                  <a:srgbClr val="333333"/>
                </a:solidFill>
              </a:rPr>
              <a:t> geschmückt. Die Figuren symbolisieren „Freiheit“, „Fürsorge“, „Aufklärung“ und „Körperkult</a:t>
            </a:r>
            <a:r>
              <a:rPr lang="de-AT" altLang="de-DE" sz="1400" dirty="0" smtClean="0">
                <a:solidFill>
                  <a:srgbClr val="333333"/>
                </a:solidFill>
              </a:rPr>
              <a:t>“.</a:t>
            </a:r>
            <a:endParaRPr lang="de-DE" altLang="de-DE" sz="1400" dirty="0">
              <a:solidFill>
                <a:srgbClr val="333333"/>
              </a:solidFill>
            </a:endParaRPr>
          </a:p>
        </p:txBody>
      </p:sp>
      <p:pic>
        <p:nvPicPr>
          <p:cNvPr id="6" name="Picture 3" descr="C:\Users\Johannes David\Desktop\Bilder Herbsturlaub 2011 28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735192"/>
            <a:ext cx="2232248" cy="5135354"/>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pic>
      <p:pic>
        <p:nvPicPr>
          <p:cNvPr id="7" name="Picture 4" descr="C:\Users\Johannes David\Desktop\Bilder Herbsturlaub 2011 28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41926" y="692695"/>
            <a:ext cx="2395544" cy="5177851"/>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04210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5"/>
          <p:cNvSpPr>
            <a:spLocks noChangeArrowheads="1"/>
          </p:cNvSpPr>
          <p:nvPr/>
        </p:nvSpPr>
        <p:spPr bwMode="auto">
          <a:xfrm>
            <a:off x="814388" y="5903913"/>
            <a:ext cx="777557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r>
              <a:rPr lang="de-AT" altLang="de-DE" sz="1400" dirty="0">
                <a:solidFill>
                  <a:srgbClr val="333333"/>
                </a:solidFill>
              </a:rPr>
              <a:t>Auch Details wie Eingangstüren und sogar Türklinken wurden stilvoll gestaltet</a:t>
            </a:r>
            <a:r>
              <a:rPr lang="de-AT" altLang="de-DE" sz="1400" dirty="0" smtClean="0">
                <a:solidFill>
                  <a:srgbClr val="333333"/>
                </a:solidFill>
              </a:rPr>
              <a:t>.</a:t>
            </a:r>
            <a:endParaRPr lang="de-DE" altLang="de-DE" sz="1400" dirty="0">
              <a:solidFill>
                <a:srgbClr val="333333"/>
              </a:solidFill>
            </a:endParaRPr>
          </a:p>
        </p:txBody>
      </p:sp>
      <p:pic>
        <p:nvPicPr>
          <p:cNvPr id="6" name="Picture 5" descr="C:\Users\Johannes David\Desktop\Bilder Herbsturlaub 2011 29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054" y="719337"/>
            <a:ext cx="3888432" cy="5184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C:\Users\Johannes David\Desktop\Bilder Herbsturlaub 2011 29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59773" y="2501379"/>
            <a:ext cx="3744913" cy="1593850"/>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8" name="Rechteck 6"/>
          <p:cNvSpPr>
            <a:spLocks noChangeArrowheads="1"/>
          </p:cNvSpPr>
          <p:nvPr/>
        </p:nvSpPr>
        <p:spPr bwMode="auto">
          <a:xfrm>
            <a:off x="2555776" y="3356992"/>
            <a:ext cx="823311" cy="593775"/>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endParaRPr lang="de-AT" altLang="de-DE"/>
          </a:p>
        </p:txBody>
      </p:sp>
      <p:cxnSp>
        <p:nvCxnSpPr>
          <p:cNvPr id="9" name="Gerade Verbindung 8"/>
          <p:cNvCxnSpPr>
            <a:cxnSpLocks noChangeShapeType="1"/>
          </p:cNvCxnSpPr>
          <p:nvPr/>
        </p:nvCxnSpPr>
        <p:spPr bwMode="auto">
          <a:xfrm flipV="1">
            <a:off x="3391348" y="2501379"/>
            <a:ext cx="1368425" cy="855614"/>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cxnSp>
        <p:nvCxnSpPr>
          <p:cNvPr id="10" name="Gerade Verbindung 10"/>
          <p:cNvCxnSpPr>
            <a:cxnSpLocks noChangeShapeType="1"/>
          </p:cNvCxnSpPr>
          <p:nvPr/>
        </p:nvCxnSpPr>
        <p:spPr bwMode="auto">
          <a:xfrm>
            <a:off x="3379087" y="3950767"/>
            <a:ext cx="1368425" cy="144462"/>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1597987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5"/>
          <p:cNvSpPr>
            <a:spLocks noChangeArrowheads="1"/>
          </p:cNvSpPr>
          <p:nvPr/>
        </p:nvSpPr>
        <p:spPr bwMode="auto">
          <a:xfrm>
            <a:off x="814388" y="5903913"/>
            <a:ext cx="777557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r>
              <a:rPr lang="de-AT" altLang="de-DE" sz="1400" dirty="0">
                <a:solidFill>
                  <a:srgbClr val="333333"/>
                </a:solidFill>
              </a:rPr>
              <a:t>Durch die Tore gelangt man in verschiedene Innenhöfe.</a:t>
            </a:r>
            <a:endParaRPr lang="de-DE" altLang="de-DE" sz="1400" dirty="0">
              <a:solidFill>
                <a:srgbClr val="333333"/>
              </a:solidFill>
            </a:endParaRPr>
          </a:p>
        </p:txBody>
      </p:sp>
      <p:pic>
        <p:nvPicPr>
          <p:cNvPr id="6" name="Picture 10" descr="C:\Users\Johannes David\Desktop\Bilder Herbsturlaub 2011 296.jpg"/>
          <p:cNvPicPr>
            <a:picLocks noChangeAspect="1" noChangeArrowheads="1"/>
          </p:cNvPicPr>
          <p:nvPr/>
        </p:nvPicPr>
        <p:blipFill rotWithShape="1">
          <a:blip r:embed="rId2">
            <a:extLst>
              <a:ext uri="{28A0092B-C50C-407E-A947-70E740481C1C}">
                <a14:useLocalDpi xmlns:a14="http://schemas.microsoft.com/office/drawing/2010/main" val="0"/>
              </a:ext>
            </a:extLst>
          </a:blip>
          <a:srcRect r="908"/>
          <a:stretch/>
        </p:blipFill>
        <p:spPr bwMode="auto">
          <a:xfrm>
            <a:off x="746694" y="692696"/>
            <a:ext cx="7857754" cy="5233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58333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5"/>
          <p:cNvSpPr>
            <a:spLocks noChangeArrowheads="1"/>
          </p:cNvSpPr>
          <p:nvPr/>
        </p:nvSpPr>
        <p:spPr bwMode="auto">
          <a:xfrm>
            <a:off x="814388" y="5903913"/>
            <a:ext cx="777557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r>
              <a:rPr lang="de-AT" altLang="de-DE" sz="1400" dirty="0">
                <a:solidFill>
                  <a:srgbClr val="333333"/>
                </a:solidFill>
              </a:rPr>
              <a:t>Die Innenhöfe wurden als „Orte der Begegnung“ gestaltet. Weitläufige Grünflächen, Plätze und Wege bieten Raum für Erholung.</a:t>
            </a:r>
            <a:endParaRPr lang="de-DE" altLang="de-DE" sz="1400" dirty="0">
              <a:solidFill>
                <a:srgbClr val="333333"/>
              </a:solidFill>
            </a:endParaRPr>
          </a:p>
        </p:txBody>
      </p:sp>
      <p:pic>
        <p:nvPicPr>
          <p:cNvPr id="5" name="Picture 11" descr="C:\Users\Johannes David\Desktop\Bilder Herbsturlaub 2011 297.jpg"/>
          <p:cNvPicPr>
            <a:picLocks noChangeAspect="1" noChangeArrowheads="1"/>
          </p:cNvPicPr>
          <p:nvPr/>
        </p:nvPicPr>
        <p:blipFill rotWithShape="1">
          <a:blip r:embed="rId2">
            <a:extLst>
              <a:ext uri="{28A0092B-C50C-407E-A947-70E740481C1C}">
                <a14:useLocalDpi xmlns:a14="http://schemas.microsoft.com/office/drawing/2010/main" val="0"/>
              </a:ext>
            </a:extLst>
          </a:blip>
          <a:srcRect l="1805"/>
          <a:stretch/>
        </p:blipFill>
        <p:spPr bwMode="auto">
          <a:xfrm>
            <a:off x="755576" y="698578"/>
            <a:ext cx="7834387" cy="5239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23111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5"/>
          <p:cNvSpPr>
            <a:spLocks noChangeArrowheads="1"/>
          </p:cNvSpPr>
          <p:nvPr/>
        </p:nvSpPr>
        <p:spPr bwMode="auto">
          <a:xfrm>
            <a:off x="814388" y="5903913"/>
            <a:ext cx="777557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r>
              <a:rPr lang="de-AT" altLang="de-DE" sz="1400" dirty="0">
                <a:solidFill>
                  <a:srgbClr val="333333"/>
                </a:solidFill>
              </a:rPr>
              <a:t>Der Karl-Marx-Hof verfügte auch über viele Gemeinschaftseinrichtungen: Es gab Beratungsstellen, Ärzte, eine Apotheke, ein Postamt, eine Bibliothek, verschiedene Geschäfte, Wäschereien und einen Kindergarten. Vieles davon gibt es bis heute.</a:t>
            </a:r>
            <a:endParaRPr lang="de-DE" altLang="de-DE" sz="1400" dirty="0">
              <a:solidFill>
                <a:srgbClr val="333333"/>
              </a:solidFill>
            </a:endParaRPr>
          </a:p>
        </p:txBody>
      </p:sp>
      <p:pic>
        <p:nvPicPr>
          <p:cNvPr id="5" name="Picture 13" descr="C:\Users\Johannes David\Desktop\Bilder Herbsturlaub 2011 300.jpg"/>
          <p:cNvPicPr>
            <a:picLocks noChangeAspect="1" noChangeArrowheads="1"/>
          </p:cNvPicPr>
          <p:nvPr/>
        </p:nvPicPr>
        <p:blipFill rotWithShape="1">
          <a:blip r:embed="rId2">
            <a:extLst>
              <a:ext uri="{28A0092B-C50C-407E-A947-70E740481C1C}">
                <a14:useLocalDpi xmlns:a14="http://schemas.microsoft.com/office/drawing/2010/main" val="0"/>
              </a:ext>
            </a:extLst>
          </a:blip>
          <a:srcRect r="1800"/>
          <a:stretch/>
        </p:blipFill>
        <p:spPr bwMode="auto">
          <a:xfrm>
            <a:off x="746694" y="692696"/>
            <a:ext cx="7857754" cy="5230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7034127"/>
      </p:ext>
    </p:extLst>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Syntax LT Std"/>
        <a:ea typeface=""/>
        <a:cs typeface=""/>
      </a:majorFont>
      <a:minorFont>
        <a:latin typeface="PoloST11K-Buch"/>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4400" b="1" i="0" u="none" strike="noStrike" cap="none" normalizeH="0" baseline="0" smtClean="0">
            <a:ln>
              <a:noFill/>
            </a:ln>
            <a:solidFill>
              <a:schemeClr val="bg1"/>
            </a:solidFill>
            <a:effectLst/>
            <a:latin typeface="Syntax LT Std"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4400" b="1" i="0" u="none" strike="noStrike" cap="none" normalizeH="0" baseline="0" smtClean="0">
            <a:ln>
              <a:noFill/>
            </a:ln>
            <a:solidFill>
              <a:schemeClr val="bg1"/>
            </a:solidFill>
            <a:effectLst/>
            <a:latin typeface="Syntax LT Std" pitchFamily="34"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238</Words>
  <Application>Microsoft Office PowerPoint</Application>
  <PresentationFormat>Bildschirmpräsentation (4:3)</PresentationFormat>
  <Paragraphs>28</Paragraphs>
  <Slides>10</Slides>
  <Notes>1</Notes>
  <HiddenSlides>0</HiddenSlides>
  <MMClips>0</MMClips>
  <ScaleCrop>false</ScaleCrop>
  <HeadingPairs>
    <vt:vector size="4" baseType="variant">
      <vt:variant>
        <vt:lpstr>Design</vt:lpstr>
      </vt:variant>
      <vt:variant>
        <vt:i4>1</vt:i4>
      </vt:variant>
      <vt:variant>
        <vt:lpstr>Folientitel</vt:lpstr>
      </vt:variant>
      <vt:variant>
        <vt:i4>10</vt:i4>
      </vt:variant>
    </vt:vector>
  </HeadingPairs>
  <TitlesOfParts>
    <vt:vector size="11" baseType="lpstr">
      <vt:lpstr>Standarddesign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adonis</dc:creator>
  <cp:lastModifiedBy>Peintinger MAS, Mag. Barbara</cp:lastModifiedBy>
  <cp:revision>65</cp:revision>
  <dcterms:created xsi:type="dcterms:W3CDTF">2011-07-14T19:54:09Z</dcterms:created>
  <dcterms:modified xsi:type="dcterms:W3CDTF">2018-05-04T14:00:04Z</dcterms:modified>
</cp:coreProperties>
</file>