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13.04.2025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Österreichs Nachbarn…</a:t>
            </a:r>
          </a:p>
        </p:txBody>
      </p:sp>
      <p:sp>
        <p:nvSpPr>
          <p:cNvPr id="3" name="Text Box 10"/>
          <p:cNvSpPr txBox="1">
            <a:spLocks noChangeArrowheads="1"/>
          </p:cNvSpPr>
          <p:nvPr/>
        </p:nvSpPr>
        <p:spPr bwMode="auto">
          <a:xfrm>
            <a:off x="3347789" y="1260803"/>
            <a:ext cx="2376414"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Deutschland</a:t>
            </a:r>
            <a:endParaRPr lang="de-DE" altLang="de-DE" sz="2800" dirty="0">
              <a:solidFill>
                <a:srgbClr val="FF6600"/>
              </a:solidFill>
              <a:latin typeface="Calibri" panose="020F0502020204030204" pitchFamily="34" charset="0"/>
            </a:endParaRPr>
          </a:p>
        </p:txBody>
      </p:sp>
      <p:sp>
        <p:nvSpPr>
          <p:cNvPr id="4" name="Text Box 10"/>
          <p:cNvSpPr txBox="1">
            <a:spLocks noChangeArrowheads="1"/>
          </p:cNvSpPr>
          <p:nvPr/>
        </p:nvSpPr>
        <p:spPr bwMode="auto">
          <a:xfrm>
            <a:off x="183827" y="1665766"/>
            <a:ext cx="460248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FF6600"/>
                </a:solidFill>
                <a:latin typeface="Calibri" panose="020F0502020204030204" pitchFamily="34" charset="0"/>
                <a:sym typeface="Wingdings" panose="05000000000000000000" pitchFamily="2" charset="2"/>
              </a:rPr>
              <a:t>1989</a:t>
            </a:r>
            <a:r>
              <a:rPr lang="de-DE" altLang="de-DE" sz="2800" dirty="0">
                <a:solidFill>
                  <a:srgbClr val="FF99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sym typeface="Wingdings" panose="05000000000000000000" pitchFamily="2" charset="2"/>
              </a:rPr>
              <a:t>Proteste in der DDR und</a:t>
            </a:r>
          </a:p>
          <a:p>
            <a:pPr eaLnBrk="1" hangingPunct="1"/>
            <a:r>
              <a:rPr lang="de-DE" altLang="de-DE" sz="2800" dirty="0">
                <a:solidFill>
                  <a:srgbClr val="333333"/>
                </a:solidFill>
                <a:latin typeface="Calibri" panose="020F0502020204030204" pitchFamily="34" charset="0"/>
                <a:sym typeface="Wingdings" panose="05000000000000000000" pitchFamily="2" charset="2"/>
              </a:rPr>
              <a:t>          Botschaftsbesetzungen</a:t>
            </a:r>
            <a:endParaRPr lang="de-DE" altLang="de-DE" sz="2800" dirty="0">
              <a:solidFill>
                <a:srgbClr val="333333"/>
              </a:solidFill>
              <a:latin typeface="Calibri" panose="020F0502020204030204" pitchFamily="34" charset="0"/>
            </a:endParaRPr>
          </a:p>
        </p:txBody>
      </p:sp>
      <p:sp>
        <p:nvSpPr>
          <p:cNvPr id="6" name="Text Box 10"/>
          <p:cNvSpPr txBox="1">
            <a:spLocks noChangeArrowheads="1"/>
          </p:cNvSpPr>
          <p:nvPr/>
        </p:nvSpPr>
        <p:spPr bwMode="auto">
          <a:xfrm>
            <a:off x="5868989" y="2032909"/>
            <a:ext cx="301466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1990 </a:t>
            </a:r>
            <a:r>
              <a:rPr lang="de-DE" altLang="de-DE" sz="2800" dirty="0">
                <a:solidFill>
                  <a:srgbClr val="333333"/>
                </a:solidFill>
                <a:latin typeface="Calibri" panose="020F0502020204030204" pitchFamily="34" charset="0"/>
                <a:sym typeface="Wingdings" panose="05000000000000000000" pitchFamily="2" charset="2"/>
              </a:rPr>
              <a:t>Wiedervereinigung</a:t>
            </a:r>
          </a:p>
        </p:txBody>
      </p:sp>
      <p:sp>
        <p:nvSpPr>
          <p:cNvPr id="7" name="Text Box 10"/>
          <p:cNvSpPr txBox="1">
            <a:spLocks noChangeArrowheads="1"/>
          </p:cNvSpPr>
          <p:nvPr/>
        </p:nvSpPr>
        <p:spPr bwMode="auto">
          <a:xfrm>
            <a:off x="990245" y="2542807"/>
            <a:ext cx="39163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tabLst>
                <a:tab pos="0" algn="l"/>
                <a:tab pos="85725" algn="l"/>
              </a:tabLst>
              <a:defRPr sz="4400" b="1">
                <a:solidFill>
                  <a:schemeClr val="bg1"/>
                </a:solidFill>
                <a:latin typeface="Syntax LT Std" pitchFamily="34" charset="0"/>
              </a:defRPr>
            </a:lvl1pPr>
            <a:lvl2pPr marL="742950" indent="-285750" eaLnBrk="0" hangingPunct="0">
              <a:tabLst>
                <a:tab pos="0" algn="l"/>
                <a:tab pos="85725" algn="l"/>
              </a:tabLst>
              <a:defRPr sz="4400" b="1">
                <a:solidFill>
                  <a:schemeClr val="bg1"/>
                </a:solidFill>
                <a:latin typeface="Syntax LT Std" pitchFamily="34" charset="0"/>
              </a:defRPr>
            </a:lvl2pPr>
            <a:lvl3pPr marL="1143000" indent="-228600" eaLnBrk="0" hangingPunct="0">
              <a:tabLst>
                <a:tab pos="0" algn="l"/>
                <a:tab pos="85725" algn="l"/>
              </a:tabLst>
              <a:defRPr sz="4400" b="1">
                <a:solidFill>
                  <a:schemeClr val="bg1"/>
                </a:solidFill>
                <a:latin typeface="Syntax LT Std" pitchFamily="34" charset="0"/>
              </a:defRPr>
            </a:lvl3pPr>
            <a:lvl4pPr marL="1600200" indent="-228600" eaLnBrk="0" hangingPunct="0">
              <a:tabLst>
                <a:tab pos="0" algn="l"/>
                <a:tab pos="85725" algn="l"/>
              </a:tabLst>
              <a:defRPr sz="4400" b="1">
                <a:solidFill>
                  <a:schemeClr val="bg1"/>
                </a:solidFill>
                <a:latin typeface="Syntax LT Std" pitchFamily="34" charset="0"/>
              </a:defRPr>
            </a:lvl4pPr>
            <a:lvl5pPr marL="2057400" indent="-228600" eaLnBrk="0" hangingPunct="0">
              <a:tabLst>
                <a:tab pos="0" algn="l"/>
                <a:tab pos="85725" algn="l"/>
              </a:tabLst>
              <a:defRPr sz="4400" b="1">
                <a:solidFill>
                  <a:schemeClr val="bg1"/>
                </a:solidFill>
                <a:latin typeface="Syntax LT Std" pitchFamily="34" charset="0"/>
              </a:defRPr>
            </a:lvl5pPr>
            <a:lvl6pPr marL="2514600" indent="-228600" eaLnBrk="0" fontAlgn="base" hangingPunct="0">
              <a:spcBef>
                <a:spcPct val="0"/>
              </a:spcBef>
              <a:spcAft>
                <a:spcPct val="0"/>
              </a:spcAft>
              <a:tabLst>
                <a:tab pos="0" algn="l"/>
                <a:tab pos="85725" algn="l"/>
              </a:tabLst>
              <a:defRPr sz="4400" b="1">
                <a:solidFill>
                  <a:schemeClr val="bg1"/>
                </a:solidFill>
                <a:latin typeface="Syntax LT Std" pitchFamily="34" charset="0"/>
              </a:defRPr>
            </a:lvl6pPr>
            <a:lvl7pPr marL="2971800" indent="-228600" eaLnBrk="0" fontAlgn="base" hangingPunct="0">
              <a:spcBef>
                <a:spcPct val="0"/>
              </a:spcBef>
              <a:spcAft>
                <a:spcPct val="0"/>
              </a:spcAft>
              <a:tabLst>
                <a:tab pos="0" algn="l"/>
                <a:tab pos="85725" algn="l"/>
              </a:tabLst>
              <a:defRPr sz="4400" b="1">
                <a:solidFill>
                  <a:schemeClr val="bg1"/>
                </a:solidFill>
                <a:latin typeface="Syntax LT Std" pitchFamily="34" charset="0"/>
              </a:defRPr>
            </a:lvl7pPr>
            <a:lvl8pPr marL="3429000" indent="-228600" eaLnBrk="0" fontAlgn="base" hangingPunct="0">
              <a:spcBef>
                <a:spcPct val="0"/>
              </a:spcBef>
              <a:spcAft>
                <a:spcPct val="0"/>
              </a:spcAft>
              <a:tabLst>
                <a:tab pos="0" algn="l"/>
                <a:tab pos="85725" algn="l"/>
              </a:tabLst>
              <a:defRPr sz="4400" b="1">
                <a:solidFill>
                  <a:schemeClr val="bg1"/>
                </a:solidFill>
                <a:latin typeface="Syntax LT Std" pitchFamily="34" charset="0"/>
              </a:defRPr>
            </a:lvl8pPr>
            <a:lvl9pPr marL="3886200" indent="-228600" eaLnBrk="0" fontAlgn="base" hangingPunct="0">
              <a:spcBef>
                <a:spcPct val="0"/>
              </a:spcBef>
              <a:spcAft>
                <a:spcPct val="0"/>
              </a:spcAft>
              <a:tabLst>
                <a:tab pos="0" algn="l"/>
                <a:tab pos="85725" algn="l"/>
              </a:tabLs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Öffnung der Grenzen</a:t>
            </a:r>
          </a:p>
          <a:p>
            <a:pPr eaLnBrk="1" hangingPunct="1"/>
            <a:r>
              <a:rPr lang="de-DE" altLang="de-DE" sz="2800" dirty="0">
                <a:solidFill>
                  <a:srgbClr val="333333"/>
                </a:solidFill>
                <a:latin typeface="Calibri" panose="020F0502020204030204" pitchFamily="34" charset="0"/>
                <a:sym typeface="Wingdings" panose="05000000000000000000" pitchFamily="2" charset="2"/>
              </a:rPr>
              <a:t>Fall der „Berliner Mauer“</a:t>
            </a:r>
            <a:endParaRPr lang="de-DE" altLang="de-DE" sz="2800" dirty="0">
              <a:solidFill>
                <a:srgbClr val="333333"/>
              </a:solidFill>
              <a:latin typeface="Calibri" panose="020F0502020204030204" pitchFamily="34" charset="0"/>
            </a:endParaRPr>
          </a:p>
        </p:txBody>
      </p:sp>
      <p:sp>
        <p:nvSpPr>
          <p:cNvPr id="8" name="Text Box 10"/>
          <p:cNvSpPr txBox="1">
            <a:spLocks noChangeArrowheads="1"/>
          </p:cNvSpPr>
          <p:nvPr/>
        </p:nvSpPr>
        <p:spPr bwMode="auto">
          <a:xfrm>
            <a:off x="3652253" y="5140929"/>
            <a:ext cx="1835907"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Slowenien</a:t>
            </a:r>
            <a:endParaRPr lang="de-DE" altLang="de-DE" sz="2800" dirty="0">
              <a:solidFill>
                <a:srgbClr val="FF6600"/>
              </a:solidFill>
              <a:latin typeface="Calibri" panose="020F0502020204030204" pitchFamily="34" charset="0"/>
            </a:endParaRPr>
          </a:p>
        </p:txBody>
      </p:sp>
      <p:sp>
        <p:nvSpPr>
          <p:cNvPr id="9" name="Text Box 10"/>
          <p:cNvSpPr txBox="1">
            <a:spLocks noChangeArrowheads="1"/>
          </p:cNvSpPr>
          <p:nvPr/>
        </p:nvSpPr>
        <p:spPr bwMode="auto">
          <a:xfrm>
            <a:off x="183828" y="5534625"/>
            <a:ext cx="820459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FF6600"/>
                </a:solidFill>
                <a:latin typeface="Calibri" panose="020F0502020204030204" pitchFamily="34" charset="0"/>
                <a:sym typeface="Wingdings" panose="05000000000000000000" pitchFamily="2" charset="2"/>
              </a:rPr>
              <a:t>1991</a:t>
            </a:r>
            <a:r>
              <a:rPr lang="de-DE" altLang="de-DE" sz="2800" dirty="0">
                <a:solidFill>
                  <a:srgbClr val="FF99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sym typeface="Wingdings" panose="05000000000000000000" pitchFamily="2" charset="2"/>
              </a:rPr>
              <a:t>Unabhängigkeit nach zehntägigem Bürgerkrieg  </a:t>
            </a:r>
          </a:p>
          <a:p>
            <a:pPr eaLnBrk="1" hangingPunct="1"/>
            <a:r>
              <a:rPr lang="de-DE" altLang="de-DE" sz="2800" dirty="0">
                <a:solidFill>
                  <a:srgbClr val="333333"/>
                </a:solidFill>
                <a:latin typeface="Calibri" panose="020F0502020204030204" pitchFamily="34" charset="0"/>
                <a:sym typeface="Wingdings" panose="05000000000000000000" pitchFamily="2" charset="2"/>
              </a:rPr>
              <a:t>           gegen die jugoslawische Armee</a:t>
            </a:r>
            <a:endParaRPr lang="de-DE" altLang="de-DE" sz="2800" dirty="0">
              <a:solidFill>
                <a:srgbClr val="333333"/>
              </a:solidFill>
              <a:latin typeface="Calibri" panose="020F0502020204030204" pitchFamily="34" charset="0"/>
            </a:endParaRPr>
          </a:p>
        </p:txBody>
      </p:sp>
      <p:sp>
        <p:nvSpPr>
          <p:cNvPr id="12" name="Text Box 10"/>
          <p:cNvSpPr txBox="1">
            <a:spLocks noChangeArrowheads="1"/>
          </p:cNvSpPr>
          <p:nvPr/>
        </p:nvSpPr>
        <p:spPr bwMode="auto">
          <a:xfrm>
            <a:off x="3085866" y="3425341"/>
            <a:ext cx="2900260" cy="523220"/>
          </a:xfrm>
          <a:prstGeom prst="rect">
            <a:avLst/>
          </a:prstGeom>
          <a:noFill/>
          <a:ln w="9525" algn="ctr">
            <a:noFill/>
            <a:miter lim="800000"/>
            <a:headEnd/>
            <a:tailEnd/>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Tschechoslowakei</a:t>
            </a:r>
            <a:endParaRPr lang="de-DE" altLang="de-DE" sz="2800" dirty="0">
              <a:solidFill>
                <a:srgbClr val="FF6600"/>
              </a:solidFill>
              <a:latin typeface="Calibri" panose="020F0502020204030204" pitchFamily="34" charset="0"/>
            </a:endParaRPr>
          </a:p>
        </p:txBody>
      </p:sp>
      <p:sp>
        <p:nvSpPr>
          <p:cNvPr id="13" name="Text Box 10"/>
          <p:cNvSpPr txBox="1">
            <a:spLocks noChangeArrowheads="1"/>
          </p:cNvSpPr>
          <p:nvPr/>
        </p:nvSpPr>
        <p:spPr bwMode="auto">
          <a:xfrm>
            <a:off x="181989" y="3864147"/>
            <a:ext cx="49660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FF6600"/>
                </a:solidFill>
                <a:latin typeface="Calibri" panose="020F0502020204030204" pitchFamily="34" charset="0"/>
                <a:sym typeface="Wingdings" panose="05000000000000000000" pitchFamily="2" charset="2"/>
              </a:rPr>
              <a:t>1989</a:t>
            </a:r>
            <a:r>
              <a:rPr lang="de-DE" altLang="de-DE" sz="2800" dirty="0">
                <a:solidFill>
                  <a:srgbClr val="FF9933"/>
                </a:solidFill>
                <a:latin typeface="Calibri" panose="020F0502020204030204" pitchFamily="34" charset="0"/>
                <a:sym typeface="Wingdings" panose="05000000000000000000" pitchFamily="2" charset="2"/>
              </a:rPr>
              <a:t> </a:t>
            </a:r>
            <a:r>
              <a:rPr lang="de-DE" altLang="de-DE" sz="2800" dirty="0">
                <a:solidFill>
                  <a:srgbClr val="333333"/>
                </a:solidFill>
                <a:latin typeface="Calibri" panose="020F0502020204030204" pitchFamily="34" charset="0"/>
                <a:sym typeface="Wingdings" panose="05000000000000000000" pitchFamily="2" charset="2"/>
              </a:rPr>
              <a:t>friedliche Proteste </a:t>
            </a:r>
          </a:p>
          <a:p>
            <a:pPr eaLnBrk="1" hangingPunct="1"/>
            <a:r>
              <a:rPr lang="de-DE" altLang="de-DE" sz="2800" dirty="0">
                <a:solidFill>
                  <a:srgbClr val="333333"/>
                </a:solidFill>
                <a:latin typeface="Calibri" panose="020F0502020204030204" pitchFamily="34" charset="0"/>
                <a:sym typeface="Wingdings" panose="05000000000000000000" pitchFamily="2" charset="2"/>
              </a:rPr>
              <a:t>           Ende der </a:t>
            </a:r>
          </a:p>
          <a:p>
            <a:pPr eaLnBrk="1" hangingPunct="1"/>
            <a:r>
              <a:rPr lang="de-DE" altLang="de-DE" sz="2800" dirty="0">
                <a:solidFill>
                  <a:srgbClr val="333333"/>
                </a:solidFill>
                <a:latin typeface="Calibri" panose="020F0502020204030204" pitchFamily="34" charset="0"/>
                <a:sym typeface="Wingdings" panose="05000000000000000000" pitchFamily="2" charset="2"/>
              </a:rPr>
              <a:t>          kommunistischen Diktatur</a:t>
            </a:r>
          </a:p>
        </p:txBody>
      </p:sp>
      <p:sp>
        <p:nvSpPr>
          <p:cNvPr id="14" name="Pfeil nach unten 13"/>
          <p:cNvSpPr>
            <a:spLocks noChangeArrowheads="1"/>
          </p:cNvSpPr>
          <p:nvPr/>
        </p:nvSpPr>
        <p:spPr bwMode="auto">
          <a:xfrm rot="16200000" flipH="1">
            <a:off x="4853532" y="4007607"/>
            <a:ext cx="944562" cy="936625"/>
          </a:xfrm>
          <a:prstGeom prst="downArrow">
            <a:avLst>
              <a:gd name="adj1" fmla="val 50000"/>
              <a:gd name="adj2" fmla="val 4989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p:cNvSpPr txBox="1">
            <a:spLocks noChangeArrowheads="1"/>
          </p:cNvSpPr>
          <p:nvPr/>
        </p:nvSpPr>
        <p:spPr bwMode="auto">
          <a:xfrm>
            <a:off x="5828257" y="3969146"/>
            <a:ext cx="3092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rPr>
              <a:t>1993</a:t>
            </a:r>
            <a:endParaRPr lang="de-DE" altLang="de-DE" sz="2800" dirty="0">
              <a:solidFill>
                <a:srgbClr val="333333"/>
              </a:solidFill>
              <a:latin typeface="Calibri" panose="020F0502020204030204" pitchFamily="34" charset="0"/>
            </a:endParaRPr>
          </a:p>
          <a:p>
            <a:pPr algn="ctr" eaLnBrk="1" hangingPunct="1"/>
            <a:r>
              <a:rPr lang="de-DE" altLang="de-DE" sz="2800" dirty="0">
                <a:solidFill>
                  <a:srgbClr val="333333"/>
                </a:solidFill>
                <a:latin typeface="Calibri" panose="020F0502020204030204" pitchFamily="34" charset="0"/>
              </a:rPr>
              <a:t>Teilung</a:t>
            </a:r>
          </a:p>
        </p:txBody>
      </p:sp>
      <p:sp>
        <p:nvSpPr>
          <p:cNvPr id="16" name="Pfeil nach unten 13">
            <a:extLst>
              <a:ext uri="{FF2B5EF4-FFF2-40B4-BE49-F238E27FC236}">
                <a16:creationId xmlns:a16="http://schemas.microsoft.com/office/drawing/2014/main" id="{02C1D40E-22E3-B467-E575-88CCB3C90831}"/>
              </a:ext>
            </a:extLst>
          </p:cNvPr>
          <p:cNvSpPr>
            <a:spLocks noChangeArrowheads="1"/>
          </p:cNvSpPr>
          <p:nvPr/>
        </p:nvSpPr>
        <p:spPr bwMode="auto">
          <a:xfrm rot="16200000" flipH="1">
            <a:off x="4886807" y="2113763"/>
            <a:ext cx="944562" cy="936625"/>
          </a:xfrm>
          <a:prstGeom prst="downArrow">
            <a:avLst>
              <a:gd name="adj1" fmla="val 50000"/>
              <a:gd name="adj2" fmla="val 49894"/>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2" grpId="0"/>
      <p:bldP spid="13" grpId="0"/>
      <p:bldP spid="14" grpId="0" animBg="1"/>
      <p:bldP spid="15"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„Österreichs Nachbarn“ auf den Seiten 98 bis 99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217</Words>
  <Application>Microsoft Office PowerPoint</Application>
  <PresentationFormat>Bildschirmpräsentation (4:3)</PresentationFormat>
  <Paragraphs>35</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2025-04-13T14:12:48Z</dcterms:modified>
</cp:coreProperties>
</file>