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07" r:id="rId2"/>
    <p:sldId id="298" r:id="rId3"/>
    <p:sldId id="308" r:id="rId4"/>
    <p:sldId id="301" r:id="rId5"/>
    <p:sldId id="310" r:id="rId6"/>
    <p:sldId id="306" r:id="rId7"/>
    <p:sldId id="300" r:id="rId8"/>
    <p:sldId id="312" r:id="rId9"/>
    <p:sldId id="292" r:id="rId10"/>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545" autoAdjust="0"/>
  </p:normalViewPr>
  <p:slideViewPr>
    <p:cSldViewPr>
      <p:cViewPr varScale="1">
        <p:scale>
          <a:sx n="109" d="100"/>
          <a:sy n="109" d="100"/>
        </p:scale>
        <p:origin x="1662" y="26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644FC91-0CF7-761B-B2DB-B49BDC428C9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35D4D782-B772-AC60-EBE5-6CB3F46F1FD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7A75CFA-D2C5-47C6-B125-22B632E9322B}" type="datetimeFigureOut">
              <a:rPr lang="de-AT"/>
              <a:pPr>
                <a:defRPr/>
              </a:pPr>
              <a:t>10.09.2024</a:t>
            </a:fld>
            <a:endParaRPr lang="de-AT"/>
          </a:p>
        </p:txBody>
      </p:sp>
      <p:sp>
        <p:nvSpPr>
          <p:cNvPr id="4" name="Fußzeilenplatzhalter 3">
            <a:extLst>
              <a:ext uri="{FF2B5EF4-FFF2-40B4-BE49-F238E27FC236}">
                <a16:creationId xmlns:a16="http://schemas.microsoft.com/office/drawing/2014/main" id="{B62D8316-452B-9367-C168-5173656C27E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FFACBE3E-8458-D4A9-743F-1A0C19D6EAE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F0AC82C-EF3F-4168-8FC0-FFD69AD39B57}"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F61D91A-779C-DFE9-BA6B-A27061B003A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7AD703CF-42E6-8645-F010-3C9F8794B55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7205092-E0E5-4629-A521-5AA381F6F66A}" type="datetimeFigureOut">
              <a:rPr lang="de-AT"/>
              <a:pPr>
                <a:defRPr/>
              </a:pPr>
              <a:t>10.09.2024</a:t>
            </a:fld>
            <a:endParaRPr lang="de-AT"/>
          </a:p>
        </p:txBody>
      </p:sp>
      <p:sp>
        <p:nvSpPr>
          <p:cNvPr id="4" name="Folienbildplatzhalter 3">
            <a:extLst>
              <a:ext uri="{FF2B5EF4-FFF2-40B4-BE49-F238E27FC236}">
                <a16:creationId xmlns:a16="http://schemas.microsoft.com/office/drawing/2014/main" id="{2867FD2A-282F-36DA-3C14-CB926AF0C6E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B9526F31-0A24-4817-550C-B5EA2D07B5F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E626BFC8-CCB9-186F-737B-71C9455EFCA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A6E9B9D6-9ED7-76A1-CBE6-AAFB176EB39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5D3177A-8AC8-4E81-AFBF-72F2E3583E17}"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277486649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5652162-71B5-8D49-5C17-D0A6B056CAF2}"/>
              </a:ext>
            </a:extLst>
          </p:cNvPr>
          <p:cNvSpPr>
            <a:spLocks noGrp="1"/>
          </p:cNvSpPr>
          <p:nvPr>
            <p:ph type="dt" sz="half" idx="10"/>
          </p:nvPr>
        </p:nvSpPr>
        <p:spPr/>
        <p:txBody>
          <a:bodyPr/>
          <a:lstStyle>
            <a:lvl1pPr>
              <a:defRPr/>
            </a:lvl1pPr>
          </a:lstStyle>
          <a:p>
            <a:pPr>
              <a:defRPr/>
            </a:pPr>
            <a:fld id="{E213F719-3BFC-4500-8BB9-1107AB0E923A}" type="datetimeFigureOut">
              <a:rPr lang="de-AT"/>
              <a:pPr>
                <a:defRPr/>
              </a:pPr>
              <a:t>10.09.2024</a:t>
            </a:fld>
            <a:endParaRPr lang="de-AT"/>
          </a:p>
        </p:txBody>
      </p:sp>
      <p:sp>
        <p:nvSpPr>
          <p:cNvPr id="5" name="Fußzeilenplatzhalter 4">
            <a:extLst>
              <a:ext uri="{FF2B5EF4-FFF2-40B4-BE49-F238E27FC236}">
                <a16:creationId xmlns:a16="http://schemas.microsoft.com/office/drawing/2014/main" id="{E181CBA0-E9F9-2E11-BBF9-84C2577819BD}"/>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AB9FD3DC-D8FB-64D3-88B8-5B806C3DBB3C}"/>
              </a:ext>
            </a:extLst>
          </p:cNvPr>
          <p:cNvSpPr>
            <a:spLocks noGrp="1"/>
          </p:cNvSpPr>
          <p:nvPr>
            <p:ph type="sldNum" sz="quarter" idx="12"/>
          </p:nvPr>
        </p:nvSpPr>
        <p:spPr/>
        <p:txBody>
          <a:bodyPr/>
          <a:lstStyle>
            <a:lvl1pPr>
              <a:defRPr/>
            </a:lvl1pPr>
          </a:lstStyle>
          <a:p>
            <a:pPr>
              <a:defRPr/>
            </a:pPr>
            <a:fld id="{2787FE38-680C-46F0-A4DE-03234AD0BE3C}" type="slidenum">
              <a:rPr lang="de-AT" altLang="de-DE"/>
              <a:pPr>
                <a:defRPr/>
              </a:pPr>
              <a:t>‹Nr.›</a:t>
            </a:fld>
            <a:endParaRPr lang="de-AT" altLang="de-DE"/>
          </a:p>
        </p:txBody>
      </p:sp>
    </p:spTree>
    <p:extLst>
      <p:ext uri="{BB962C8B-B14F-4D97-AF65-F5344CB8AC3E}">
        <p14:creationId xmlns:p14="http://schemas.microsoft.com/office/powerpoint/2010/main" val="42296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2F52A56-73F1-1E1F-5940-F91A0708A04E}"/>
              </a:ext>
            </a:extLst>
          </p:cNvPr>
          <p:cNvSpPr>
            <a:spLocks noGrp="1"/>
          </p:cNvSpPr>
          <p:nvPr>
            <p:ph type="dt" sz="half" idx="10"/>
          </p:nvPr>
        </p:nvSpPr>
        <p:spPr/>
        <p:txBody>
          <a:bodyPr/>
          <a:lstStyle>
            <a:lvl1pPr>
              <a:defRPr/>
            </a:lvl1pPr>
          </a:lstStyle>
          <a:p>
            <a:pPr>
              <a:defRPr/>
            </a:pPr>
            <a:fld id="{CDE72478-D3F5-45CC-8C4F-DA6681B5E9AC}" type="datetimeFigureOut">
              <a:rPr lang="de-AT"/>
              <a:pPr>
                <a:defRPr/>
              </a:pPr>
              <a:t>10.09.2024</a:t>
            </a:fld>
            <a:endParaRPr lang="de-AT"/>
          </a:p>
        </p:txBody>
      </p:sp>
      <p:sp>
        <p:nvSpPr>
          <p:cNvPr id="5" name="Fußzeilenplatzhalter 4">
            <a:extLst>
              <a:ext uri="{FF2B5EF4-FFF2-40B4-BE49-F238E27FC236}">
                <a16:creationId xmlns:a16="http://schemas.microsoft.com/office/drawing/2014/main" id="{7B28134C-2C14-51C6-402A-584D5678751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B4BBEAC1-1F79-C70D-EBEF-306014C0B966}"/>
              </a:ext>
            </a:extLst>
          </p:cNvPr>
          <p:cNvSpPr>
            <a:spLocks noGrp="1"/>
          </p:cNvSpPr>
          <p:nvPr>
            <p:ph type="sldNum" sz="quarter" idx="12"/>
          </p:nvPr>
        </p:nvSpPr>
        <p:spPr/>
        <p:txBody>
          <a:bodyPr/>
          <a:lstStyle>
            <a:lvl1pPr>
              <a:defRPr/>
            </a:lvl1pPr>
          </a:lstStyle>
          <a:p>
            <a:pPr>
              <a:defRPr/>
            </a:pPr>
            <a:fld id="{6089984A-2950-4275-B9BF-365DED6DFCEB}" type="slidenum">
              <a:rPr lang="de-AT" altLang="de-DE"/>
              <a:pPr>
                <a:defRPr/>
              </a:pPr>
              <a:t>‹Nr.›</a:t>
            </a:fld>
            <a:endParaRPr lang="de-AT" altLang="de-DE"/>
          </a:p>
        </p:txBody>
      </p:sp>
    </p:spTree>
    <p:extLst>
      <p:ext uri="{BB962C8B-B14F-4D97-AF65-F5344CB8AC3E}">
        <p14:creationId xmlns:p14="http://schemas.microsoft.com/office/powerpoint/2010/main" val="3290208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1560" y="2348880"/>
            <a:ext cx="8229600" cy="1143000"/>
          </a:xfrm>
        </p:spPr>
        <p:txBody>
          <a:bodyPr/>
          <a:lstStyle/>
          <a:p>
            <a:r>
              <a:rPr lang="de-DE" dirty="0"/>
              <a:t>Titelmasterformat durch Klicken bearbeiten</a:t>
            </a:r>
            <a:endParaRPr lang="de-AT" dirty="0"/>
          </a:p>
        </p:txBody>
      </p:sp>
    </p:spTree>
    <p:extLst>
      <p:ext uri="{BB962C8B-B14F-4D97-AF65-F5344CB8AC3E}">
        <p14:creationId xmlns:p14="http://schemas.microsoft.com/office/powerpoint/2010/main" val="556924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1560" y="2348880"/>
            <a:ext cx="8229600" cy="1143000"/>
          </a:xfrm>
        </p:spPr>
        <p:txBody>
          <a:bodyPr/>
          <a:lstStyle/>
          <a:p>
            <a:r>
              <a:rPr lang="de-DE" dirty="0"/>
              <a:t>Titelmasterformat durch Klicken bearbeiten</a:t>
            </a:r>
            <a:endParaRPr lang="de-AT" dirty="0"/>
          </a:p>
        </p:txBody>
      </p:sp>
    </p:spTree>
    <p:extLst>
      <p:ext uri="{BB962C8B-B14F-4D97-AF65-F5344CB8AC3E}">
        <p14:creationId xmlns:p14="http://schemas.microsoft.com/office/powerpoint/2010/main" val="306210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1560" y="2348880"/>
            <a:ext cx="8229600" cy="1143000"/>
          </a:xfrm>
        </p:spPr>
        <p:txBody>
          <a:bodyPr/>
          <a:lstStyle/>
          <a:p>
            <a:r>
              <a:rPr lang="de-DE" dirty="0"/>
              <a:t>Titelmasterformat durch Klicken bearbeiten</a:t>
            </a:r>
            <a:endParaRPr lang="de-AT" dirty="0"/>
          </a:p>
        </p:txBody>
      </p:sp>
    </p:spTree>
    <p:extLst>
      <p:ext uri="{BB962C8B-B14F-4D97-AF65-F5344CB8AC3E}">
        <p14:creationId xmlns:p14="http://schemas.microsoft.com/office/powerpoint/2010/main" val="238702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a:xfrm>
            <a:off x="683568" y="2060575"/>
            <a:ext cx="7869882" cy="4083050"/>
          </a:xfrm>
        </p:spPr>
        <p:txBody>
          <a:bodyPr/>
          <a:lstStyle>
            <a:lvl1pPr marL="0" indent="0">
              <a:buFontTx/>
              <a:buNone/>
              <a:defRPr/>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8" name="Inhaltsplatzhalter 7"/>
          <p:cNvSpPr>
            <a:spLocks noGrp="1"/>
          </p:cNvSpPr>
          <p:nvPr>
            <p:ph sz="quarter" idx="13"/>
          </p:nvPr>
        </p:nvSpPr>
        <p:spPr>
          <a:xfrm>
            <a:off x="468313" y="2420938"/>
            <a:ext cx="914400" cy="9144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DC364748-A55A-046E-3F28-0B9D1CAF4B97}"/>
              </a:ext>
            </a:extLst>
          </p:cNvPr>
          <p:cNvSpPr>
            <a:spLocks noGrp="1"/>
          </p:cNvSpPr>
          <p:nvPr>
            <p:ph type="dt" sz="half" idx="14"/>
          </p:nvPr>
        </p:nvSpPr>
        <p:spPr/>
        <p:txBody>
          <a:bodyPr/>
          <a:lstStyle>
            <a:lvl1pPr>
              <a:defRPr/>
            </a:lvl1pPr>
          </a:lstStyle>
          <a:p>
            <a:pPr>
              <a:defRPr/>
            </a:pPr>
            <a:fld id="{EBB9A3F9-F8E7-40B6-960D-C5FE90FFA9A9}" type="datetimeFigureOut">
              <a:rPr lang="de-AT"/>
              <a:pPr>
                <a:defRPr/>
              </a:pPr>
              <a:t>10.09.2024</a:t>
            </a:fld>
            <a:endParaRPr lang="de-AT"/>
          </a:p>
        </p:txBody>
      </p:sp>
      <p:sp>
        <p:nvSpPr>
          <p:cNvPr id="5" name="Fußzeilenplatzhalter 4">
            <a:extLst>
              <a:ext uri="{FF2B5EF4-FFF2-40B4-BE49-F238E27FC236}">
                <a16:creationId xmlns:a16="http://schemas.microsoft.com/office/drawing/2014/main" id="{CB3A3CBB-E45F-5F03-D8F0-E0A30195F115}"/>
              </a:ext>
            </a:extLst>
          </p:cNvPr>
          <p:cNvSpPr>
            <a:spLocks noGrp="1"/>
          </p:cNvSpPr>
          <p:nvPr>
            <p:ph type="ftr" sz="quarter" idx="15"/>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1C2CE1E0-9C60-9C46-7722-117BFA58919A}"/>
              </a:ext>
            </a:extLst>
          </p:cNvPr>
          <p:cNvSpPr>
            <a:spLocks noGrp="1"/>
          </p:cNvSpPr>
          <p:nvPr>
            <p:ph type="sldNum" sz="quarter" idx="16"/>
          </p:nvPr>
        </p:nvSpPr>
        <p:spPr/>
        <p:txBody>
          <a:bodyPr/>
          <a:lstStyle>
            <a:lvl1pPr>
              <a:defRPr/>
            </a:lvl1pPr>
          </a:lstStyle>
          <a:p>
            <a:pPr>
              <a:defRPr/>
            </a:pPr>
            <a:fld id="{51F44830-1B31-44C6-9E8B-D4DDB23686ED}" type="slidenum">
              <a:rPr lang="de-AT" altLang="de-DE"/>
              <a:pPr>
                <a:defRPr/>
              </a:pPr>
              <a:t>‹Nr.›</a:t>
            </a:fld>
            <a:endParaRPr lang="de-AT" altLang="de-DE"/>
          </a:p>
        </p:txBody>
      </p:sp>
    </p:spTree>
    <p:extLst>
      <p:ext uri="{BB962C8B-B14F-4D97-AF65-F5344CB8AC3E}">
        <p14:creationId xmlns:p14="http://schemas.microsoft.com/office/powerpoint/2010/main" val="350322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2781B584-36EE-7BDD-6160-D862E7D0A7A5}"/>
              </a:ext>
            </a:extLst>
          </p:cNvPr>
          <p:cNvSpPr>
            <a:spLocks noGrp="1"/>
          </p:cNvSpPr>
          <p:nvPr>
            <p:ph type="dt" sz="half" idx="10"/>
          </p:nvPr>
        </p:nvSpPr>
        <p:spPr/>
        <p:txBody>
          <a:bodyPr/>
          <a:lstStyle>
            <a:lvl1pPr>
              <a:defRPr/>
            </a:lvl1pPr>
          </a:lstStyle>
          <a:p>
            <a:pPr>
              <a:defRPr/>
            </a:pPr>
            <a:fld id="{84402D7E-5102-4F8C-B179-314CB26EA858}" type="datetimeFigureOut">
              <a:rPr lang="de-AT"/>
              <a:pPr>
                <a:defRPr/>
              </a:pPr>
              <a:t>10.09.2024</a:t>
            </a:fld>
            <a:endParaRPr lang="de-AT"/>
          </a:p>
        </p:txBody>
      </p:sp>
      <p:sp>
        <p:nvSpPr>
          <p:cNvPr id="5" name="Fußzeilenplatzhalter 4">
            <a:extLst>
              <a:ext uri="{FF2B5EF4-FFF2-40B4-BE49-F238E27FC236}">
                <a16:creationId xmlns:a16="http://schemas.microsoft.com/office/drawing/2014/main" id="{ADCA2A2C-4682-7BFA-A81A-53C89D5020DB}"/>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D5FD2D70-9AE3-BA19-D022-4A3228683B2C}"/>
              </a:ext>
            </a:extLst>
          </p:cNvPr>
          <p:cNvSpPr>
            <a:spLocks noGrp="1"/>
          </p:cNvSpPr>
          <p:nvPr>
            <p:ph type="sldNum" sz="quarter" idx="12"/>
          </p:nvPr>
        </p:nvSpPr>
        <p:spPr/>
        <p:txBody>
          <a:bodyPr/>
          <a:lstStyle>
            <a:lvl1pPr>
              <a:defRPr/>
            </a:lvl1pPr>
          </a:lstStyle>
          <a:p>
            <a:pPr>
              <a:defRPr/>
            </a:pPr>
            <a:fld id="{B8A769DA-6644-400F-B924-A186E3883684}" type="slidenum">
              <a:rPr lang="de-AT" altLang="de-DE"/>
              <a:pPr>
                <a:defRPr/>
              </a:pPr>
              <a:t>‹Nr.›</a:t>
            </a:fld>
            <a:endParaRPr lang="de-AT" altLang="de-DE"/>
          </a:p>
        </p:txBody>
      </p:sp>
    </p:spTree>
    <p:extLst>
      <p:ext uri="{BB962C8B-B14F-4D97-AF65-F5344CB8AC3E}">
        <p14:creationId xmlns:p14="http://schemas.microsoft.com/office/powerpoint/2010/main" val="404504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AT"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76E613F1-D603-827D-097D-5126BE05DF0C}"/>
              </a:ext>
            </a:extLst>
          </p:cNvPr>
          <p:cNvSpPr>
            <a:spLocks noGrp="1"/>
          </p:cNvSpPr>
          <p:nvPr>
            <p:ph type="dt" sz="half" idx="10"/>
          </p:nvPr>
        </p:nvSpPr>
        <p:spPr/>
        <p:txBody>
          <a:bodyPr/>
          <a:lstStyle>
            <a:lvl1pPr>
              <a:defRPr/>
            </a:lvl1pPr>
          </a:lstStyle>
          <a:p>
            <a:pPr>
              <a:defRPr/>
            </a:pPr>
            <a:fld id="{58E66F73-7E33-4786-91A5-B2998A40B305}" type="datetimeFigureOut">
              <a:rPr lang="de-AT"/>
              <a:pPr>
                <a:defRPr/>
              </a:pPr>
              <a:t>10.09.2024</a:t>
            </a:fld>
            <a:endParaRPr lang="de-AT"/>
          </a:p>
        </p:txBody>
      </p:sp>
      <p:sp>
        <p:nvSpPr>
          <p:cNvPr id="6" name="Fußzeilenplatzhalter 4">
            <a:extLst>
              <a:ext uri="{FF2B5EF4-FFF2-40B4-BE49-F238E27FC236}">
                <a16:creationId xmlns:a16="http://schemas.microsoft.com/office/drawing/2014/main" id="{599B41F1-1F9A-A004-7092-1FB744653425}"/>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963BBEAC-3325-1B5E-C9FB-B56E21B6B7A5}"/>
              </a:ext>
            </a:extLst>
          </p:cNvPr>
          <p:cNvSpPr>
            <a:spLocks noGrp="1"/>
          </p:cNvSpPr>
          <p:nvPr>
            <p:ph type="sldNum" sz="quarter" idx="12"/>
          </p:nvPr>
        </p:nvSpPr>
        <p:spPr/>
        <p:txBody>
          <a:bodyPr/>
          <a:lstStyle>
            <a:lvl1pPr>
              <a:defRPr/>
            </a:lvl1pPr>
          </a:lstStyle>
          <a:p>
            <a:pPr>
              <a:defRPr/>
            </a:pPr>
            <a:fld id="{90E39C05-7766-4F77-A37A-EB67D3711ABB}" type="slidenum">
              <a:rPr lang="de-AT" altLang="de-DE"/>
              <a:pPr>
                <a:defRPr/>
              </a:pPr>
              <a:t>‹Nr.›</a:t>
            </a:fld>
            <a:endParaRPr lang="de-AT" altLang="de-DE"/>
          </a:p>
        </p:txBody>
      </p:sp>
    </p:spTree>
    <p:extLst>
      <p:ext uri="{BB962C8B-B14F-4D97-AF65-F5344CB8AC3E}">
        <p14:creationId xmlns:p14="http://schemas.microsoft.com/office/powerpoint/2010/main" val="176348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69922CDA-223F-9537-1E5C-08E08D74E76A}"/>
              </a:ext>
            </a:extLst>
          </p:cNvPr>
          <p:cNvSpPr>
            <a:spLocks noGrp="1"/>
          </p:cNvSpPr>
          <p:nvPr>
            <p:ph type="dt" sz="half" idx="10"/>
          </p:nvPr>
        </p:nvSpPr>
        <p:spPr/>
        <p:txBody>
          <a:bodyPr/>
          <a:lstStyle>
            <a:lvl1pPr>
              <a:defRPr/>
            </a:lvl1pPr>
          </a:lstStyle>
          <a:p>
            <a:pPr>
              <a:defRPr/>
            </a:pPr>
            <a:fld id="{D44A67A7-DBA0-407A-8486-4CCDB4906B4A}" type="datetimeFigureOut">
              <a:rPr lang="de-AT"/>
              <a:pPr>
                <a:defRPr/>
              </a:pPr>
              <a:t>10.09.2024</a:t>
            </a:fld>
            <a:endParaRPr lang="de-AT"/>
          </a:p>
        </p:txBody>
      </p:sp>
      <p:sp>
        <p:nvSpPr>
          <p:cNvPr id="8" name="Fußzeilenplatzhalter 4">
            <a:extLst>
              <a:ext uri="{FF2B5EF4-FFF2-40B4-BE49-F238E27FC236}">
                <a16:creationId xmlns:a16="http://schemas.microsoft.com/office/drawing/2014/main" id="{C9F1AC37-CD8F-E539-08F8-6DA008B5FEC2}"/>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E0AAAA4B-E81C-5863-621A-7A9075B600B6}"/>
              </a:ext>
            </a:extLst>
          </p:cNvPr>
          <p:cNvSpPr>
            <a:spLocks noGrp="1"/>
          </p:cNvSpPr>
          <p:nvPr>
            <p:ph type="sldNum" sz="quarter" idx="12"/>
          </p:nvPr>
        </p:nvSpPr>
        <p:spPr/>
        <p:txBody>
          <a:bodyPr/>
          <a:lstStyle>
            <a:lvl1pPr>
              <a:defRPr/>
            </a:lvl1pPr>
          </a:lstStyle>
          <a:p>
            <a:pPr>
              <a:defRPr/>
            </a:pPr>
            <a:fld id="{2815DBC2-1A18-4128-8163-B89C242ABF9A}" type="slidenum">
              <a:rPr lang="de-AT" altLang="de-DE"/>
              <a:pPr>
                <a:defRPr/>
              </a:pPr>
              <a:t>‹Nr.›</a:t>
            </a:fld>
            <a:endParaRPr lang="de-AT" altLang="de-DE"/>
          </a:p>
        </p:txBody>
      </p:sp>
    </p:spTree>
    <p:extLst>
      <p:ext uri="{BB962C8B-B14F-4D97-AF65-F5344CB8AC3E}">
        <p14:creationId xmlns:p14="http://schemas.microsoft.com/office/powerpoint/2010/main" val="54802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DE6DA598-4E06-93B1-C384-92200309BD9E}"/>
              </a:ext>
            </a:extLst>
          </p:cNvPr>
          <p:cNvSpPr>
            <a:spLocks noGrp="1"/>
          </p:cNvSpPr>
          <p:nvPr>
            <p:ph type="dt" sz="half" idx="10"/>
          </p:nvPr>
        </p:nvSpPr>
        <p:spPr/>
        <p:txBody>
          <a:bodyPr/>
          <a:lstStyle>
            <a:lvl1pPr>
              <a:defRPr/>
            </a:lvl1pPr>
          </a:lstStyle>
          <a:p>
            <a:pPr>
              <a:defRPr/>
            </a:pPr>
            <a:fld id="{E44324DF-C14A-45FB-91B3-BA6C910EACD0}" type="datetimeFigureOut">
              <a:rPr lang="de-AT"/>
              <a:pPr>
                <a:defRPr/>
              </a:pPr>
              <a:t>10.09.2024</a:t>
            </a:fld>
            <a:endParaRPr lang="de-AT"/>
          </a:p>
        </p:txBody>
      </p:sp>
      <p:sp>
        <p:nvSpPr>
          <p:cNvPr id="4" name="Fußzeilenplatzhalter 4">
            <a:extLst>
              <a:ext uri="{FF2B5EF4-FFF2-40B4-BE49-F238E27FC236}">
                <a16:creationId xmlns:a16="http://schemas.microsoft.com/office/drawing/2014/main" id="{9EF35337-33EA-FCE9-F832-2D7184B71992}"/>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61DB1E85-DB87-CF18-14ED-E988DD7761C7}"/>
              </a:ext>
            </a:extLst>
          </p:cNvPr>
          <p:cNvSpPr>
            <a:spLocks noGrp="1"/>
          </p:cNvSpPr>
          <p:nvPr>
            <p:ph type="sldNum" sz="quarter" idx="12"/>
          </p:nvPr>
        </p:nvSpPr>
        <p:spPr/>
        <p:txBody>
          <a:bodyPr/>
          <a:lstStyle>
            <a:lvl1pPr>
              <a:defRPr/>
            </a:lvl1pPr>
          </a:lstStyle>
          <a:p>
            <a:pPr>
              <a:defRPr/>
            </a:pPr>
            <a:fld id="{11E42D9A-C574-40F4-A7F2-76CFAAE36B85}" type="slidenum">
              <a:rPr lang="de-AT" altLang="de-DE"/>
              <a:pPr>
                <a:defRPr/>
              </a:pPr>
              <a:t>‹Nr.›</a:t>
            </a:fld>
            <a:endParaRPr lang="de-AT" altLang="de-DE"/>
          </a:p>
        </p:txBody>
      </p:sp>
    </p:spTree>
    <p:extLst>
      <p:ext uri="{BB962C8B-B14F-4D97-AF65-F5344CB8AC3E}">
        <p14:creationId xmlns:p14="http://schemas.microsoft.com/office/powerpoint/2010/main" val="309519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2B680470-31B3-161E-C0BC-607DFC9A511C}"/>
              </a:ext>
            </a:extLst>
          </p:cNvPr>
          <p:cNvSpPr>
            <a:spLocks noGrp="1"/>
          </p:cNvSpPr>
          <p:nvPr>
            <p:ph type="dt" sz="half" idx="10"/>
          </p:nvPr>
        </p:nvSpPr>
        <p:spPr/>
        <p:txBody>
          <a:bodyPr/>
          <a:lstStyle>
            <a:lvl1pPr>
              <a:defRPr/>
            </a:lvl1pPr>
          </a:lstStyle>
          <a:p>
            <a:pPr>
              <a:defRPr/>
            </a:pPr>
            <a:fld id="{25AB1A36-3B75-44E6-A643-39ADDAF35987}" type="datetimeFigureOut">
              <a:rPr lang="de-AT"/>
              <a:pPr>
                <a:defRPr/>
              </a:pPr>
              <a:t>10.09.2024</a:t>
            </a:fld>
            <a:endParaRPr lang="de-AT"/>
          </a:p>
        </p:txBody>
      </p:sp>
      <p:sp>
        <p:nvSpPr>
          <p:cNvPr id="3" name="Fußzeilenplatzhalter 4">
            <a:extLst>
              <a:ext uri="{FF2B5EF4-FFF2-40B4-BE49-F238E27FC236}">
                <a16:creationId xmlns:a16="http://schemas.microsoft.com/office/drawing/2014/main" id="{22FC11A3-0035-A0C5-CEEB-1E43B639DDFA}"/>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F162A3B4-BB38-427A-2855-559C5DD3C277}"/>
              </a:ext>
            </a:extLst>
          </p:cNvPr>
          <p:cNvSpPr>
            <a:spLocks noGrp="1"/>
          </p:cNvSpPr>
          <p:nvPr>
            <p:ph type="sldNum" sz="quarter" idx="12"/>
          </p:nvPr>
        </p:nvSpPr>
        <p:spPr/>
        <p:txBody>
          <a:bodyPr/>
          <a:lstStyle>
            <a:lvl1pPr>
              <a:defRPr/>
            </a:lvl1pPr>
          </a:lstStyle>
          <a:p>
            <a:pPr>
              <a:defRPr/>
            </a:pPr>
            <a:fld id="{D23A67CB-3572-46BA-8BEA-B3B1038DA6FD}" type="slidenum">
              <a:rPr lang="de-AT" altLang="de-DE"/>
              <a:pPr>
                <a:defRPr/>
              </a:pPr>
              <a:t>‹Nr.›</a:t>
            </a:fld>
            <a:endParaRPr lang="de-AT" altLang="de-DE"/>
          </a:p>
        </p:txBody>
      </p:sp>
    </p:spTree>
    <p:extLst>
      <p:ext uri="{BB962C8B-B14F-4D97-AF65-F5344CB8AC3E}">
        <p14:creationId xmlns:p14="http://schemas.microsoft.com/office/powerpoint/2010/main" val="353665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0FB6F691-3560-353D-B82E-83375866F2F6}"/>
              </a:ext>
            </a:extLst>
          </p:cNvPr>
          <p:cNvSpPr>
            <a:spLocks noGrp="1"/>
          </p:cNvSpPr>
          <p:nvPr>
            <p:ph type="dt" sz="half" idx="10"/>
          </p:nvPr>
        </p:nvSpPr>
        <p:spPr/>
        <p:txBody>
          <a:bodyPr/>
          <a:lstStyle>
            <a:lvl1pPr>
              <a:defRPr/>
            </a:lvl1pPr>
          </a:lstStyle>
          <a:p>
            <a:pPr>
              <a:defRPr/>
            </a:pPr>
            <a:fld id="{380DDE12-173B-4ED0-B069-E508F0D64D59}" type="datetimeFigureOut">
              <a:rPr lang="de-AT"/>
              <a:pPr>
                <a:defRPr/>
              </a:pPr>
              <a:t>10.09.2024</a:t>
            </a:fld>
            <a:endParaRPr lang="de-AT"/>
          </a:p>
        </p:txBody>
      </p:sp>
      <p:sp>
        <p:nvSpPr>
          <p:cNvPr id="6" name="Fußzeilenplatzhalter 4">
            <a:extLst>
              <a:ext uri="{FF2B5EF4-FFF2-40B4-BE49-F238E27FC236}">
                <a16:creationId xmlns:a16="http://schemas.microsoft.com/office/drawing/2014/main" id="{09172F2B-9AD4-A852-FDD3-E34A562D9159}"/>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88A8C5E0-503E-9077-41DE-17494032C756}"/>
              </a:ext>
            </a:extLst>
          </p:cNvPr>
          <p:cNvSpPr>
            <a:spLocks noGrp="1"/>
          </p:cNvSpPr>
          <p:nvPr>
            <p:ph type="sldNum" sz="quarter" idx="12"/>
          </p:nvPr>
        </p:nvSpPr>
        <p:spPr/>
        <p:txBody>
          <a:bodyPr/>
          <a:lstStyle>
            <a:lvl1pPr>
              <a:defRPr/>
            </a:lvl1pPr>
          </a:lstStyle>
          <a:p>
            <a:pPr>
              <a:defRPr/>
            </a:pPr>
            <a:fld id="{49F0FF00-4854-43E5-B9A2-9DA95207F47C}" type="slidenum">
              <a:rPr lang="de-AT" altLang="de-DE"/>
              <a:pPr>
                <a:defRPr/>
              </a:pPr>
              <a:t>‹Nr.›</a:t>
            </a:fld>
            <a:endParaRPr lang="de-AT" altLang="de-DE"/>
          </a:p>
        </p:txBody>
      </p:sp>
    </p:spTree>
    <p:extLst>
      <p:ext uri="{BB962C8B-B14F-4D97-AF65-F5344CB8AC3E}">
        <p14:creationId xmlns:p14="http://schemas.microsoft.com/office/powerpoint/2010/main" val="36129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488A097-A8DA-638E-0AED-AF118A837A91}"/>
              </a:ext>
            </a:extLst>
          </p:cNvPr>
          <p:cNvSpPr>
            <a:spLocks noGrp="1"/>
          </p:cNvSpPr>
          <p:nvPr>
            <p:ph type="dt" sz="half" idx="10"/>
          </p:nvPr>
        </p:nvSpPr>
        <p:spPr/>
        <p:txBody>
          <a:bodyPr/>
          <a:lstStyle>
            <a:lvl1pPr>
              <a:defRPr/>
            </a:lvl1pPr>
          </a:lstStyle>
          <a:p>
            <a:pPr>
              <a:defRPr/>
            </a:pPr>
            <a:fld id="{35091730-101E-4662-8098-715CB99F9655}" type="datetimeFigureOut">
              <a:rPr lang="de-AT"/>
              <a:pPr>
                <a:defRPr/>
              </a:pPr>
              <a:t>10.09.2024</a:t>
            </a:fld>
            <a:endParaRPr lang="de-AT"/>
          </a:p>
        </p:txBody>
      </p:sp>
      <p:sp>
        <p:nvSpPr>
          <p:cNvPr id="6" name="Fußzeilenplatzhalter 4">
            <a:extLst>
              <a:ext uri="{FF2B5EF4-FFF2-40B4-BE49-F238E27FC236}">
                <a16:creationId xmlns:a16="http://schemas.microsoft.com/office/drawing/2014/main" id="{B7DA6A42-3A5E-59E6-B4F2-E785067A005C}"/>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0A1C8054-2B4B-35E1-DFA1-6A8F6FFC4279}"/>
              </a:ext>
            </a:extLst>
          </p:cNvPr>
          <p:cNvSpPr>
            <a:spLocks noGrp="1"/>
          </p:cNvSpPr>
          <p:nvPr>
            <p:ph type="sldNum" sz="quarter" idx="12"/>
          </p:nvPr>
        </p:nvSpPr>
        <p:spPr/>
        <p:txBody>
          <a:bodyPr/>
          <a:lstStyle>
            <a:lvl1pPr>
              <a:defRPr/>
            </a:lvl1pPr>
          </a:lstStyle>
          <a:p>
            <a:pPr>
              <a:defRPr/>
            </a:pPr>
            <a:fld id="{3967E878-BB6C-4BD8-B7A6-CD83D66B2D17}" type="slidenum">
              <a:rPr lang="de-AT" altLang="de-DE"/>
              <a:pPr>
                <a:defRPr/>
              </a:pPr>
              <a:t>‹Nr.›</a:t>
            </a:fld>
            <a:endParaRPr lang="de-AT" altLang="de-DE"/>
          </a:p>
        </p:txBody>
      </p:sp>
    </p:spTree>
    <p:extLst>
      <p:ext uri="{BB962C8B-B14F-4D97-AF65-F5344CB8AC3E}">
        <p14:creationId xmlns:p14="http://schemas.microsoft.com/office/powerpoint/2010/main" val="252186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6D79C4C2-0913-BAF2-1730-1A46C571F4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75" y="0"/>
            <a:ext cx="91598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E7ED9165-B25A-952D-72DF-45B68833AE8E}"/>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69A28199-636D-5CC7-2026-5E42D80DBEB0}"/>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D1ED2D4D-6648-B501-AAC7-7F25B2F3270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D8E329-78D0-498A-B728-8DE3846BE32C}" type="datetimeFigureOut">
              <a:rPr lang="de-AT"/>
              <a:pPr>
                <a:defRPr/>
              </a:pPr>
              <a:t>10.09.2024</a:t>
            </a:fld>
            <a:endParaRPr lang="de-AT"/>
          </a:p>
        </p:txBody>
      </p:sp>
      <p:sp>
        <p:nvSpPr>
          <p:cNvPr id="5" name="Fußzeilenplatzhalter 4">
            <a:extLst>
              <a:ext uri="{FF2B5EF4-FFF2-40B4-BE49-F238E27FC236}">
                <a16:creationId xmlns:a16="http://schemas.microsoft.com/office/drawing/2014/main" id="{A0C168BC-611B-D0E2-57C9-CF49C3EF928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CA002458-4083-3DBF-40D5-042B6C348D8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69CA5F3-B66D-4E14-8440-0AEBBBBEE02D}" type="slidenum">
              <a:rPr lang="de-AT" altLang="de-DE"/>
              <a:pPr>
                <a:defRPr/>
              </a:pPr>
              <a:t>‹Nr.›</a:t>
            </a:fld>
            <a:endParaRPr lang="de-AT" altLang="de-DE"/>
          </a:p>
        </p:txBody>
      </p:sp>
      <p:pic>
        <p:nvPicPr>
          <p:cNvPr id="1032" name="Picture 19">
            <a:extLst>
              <a:ext uri="{FF2B5EF4-FFF2-40B4-BE49-F238E27FC236}">
                <a16:creationId xmlns:a16="http://schemas.microsoft.com/office/drawing/2014/main" id="{90CA4A87-3BC7-9307-1757-FA286C6AD4C0}"/>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212138" y="0"/>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9CC31303-79F9-EEA0-5921-BA48673BD1D0}"/>
              </a:ext>
            </a:extLst>
          </p:cNvPr>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75" y="566738"/>
            <a:ext cx="915987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8D42F681-956F-0136-C733-4BF9F035129F}"/>
              </a:ext>
            </a:extLst>
          </p:cNvPr>
          <p:cNvPicPr preferRelativeResize="0">
            <a:picLocks noChangeArrowheads="1"/>
          </p:cNvPicPr>
          <p:nvPr/>
        </p:nvPicPr>
        <p:blipFill>
          <a:blip r:embed="rId18"/>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1E8065C6-EC4A-78E6-27E0-93650C3FFB8B}"/>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2025</a:t>
            </a:r>
          </a:p>
        </p:txBody>
      </p:sp>
      <p:pic>
        <p:nvPicPr>
          <p:cNvPr id="1036" name="Picture 13" descr="I:\500-vs_hs\Aushilfen\___Carina\Unterwegs\uw1_schriftzug_weiss.gif">
            <a:extLst>
              <a:ext uri="{FF2B5EF4-FFF2-40B4-BE49-F238E27FC236}">
                <a16:creationId xmlns:a16="http://schemas.microsoft.com/office/drawing/2014/main" id="{E8A04FB3-F506-8BAB-ADF2-5DD8FDC9F0D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7EC9E75D-7F66-47E1-7985-76DB04FEC9C4}"/>
              </a:ext>
            </a:extLst>
          </p:cNvPr>
          <p:cNvSpPr txBox="1">
            <a:spLocks noChangeArrowheads="1"/>
          </p:cNvSpPr>
          <p:nvPr userDrawn="1"/>
        </p:nvSpPr>
        <p:spPr bwMode="auto">
          <a:xfrm>
            <a:off x="1835150" y="-128588"/>
            <a:ext cx="496888" cy="830263"/>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dirty="0">
                <a:solidFill>
                  <a:schemeClr val="bg1"/>
                </a:solidFill>
                <a:latin typeface="+mj-lt"/>
              </a:rPr>
              <a:t>3</a:t>
            </a:r>
          </a:p>
        </p:txBody>
      </p:sp>
    </p:spTree>
  </p:cSld>
  <p:clrMap bg1="lt1" tx1="dk1" bg2="lt2" tx2="dk2" accent1="accent1" accent2="accent2" accent3="accent3" accent4="accent4" accent5="accent5" accent6="accent6" hlink="hlink" folHlink="folHlink"/>
  <p:sldLayoutIdLst>
    <p:sldLayoutId id="2147484120"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1" r:id="rId12"/>
    <p:sldLayoutId id="2147484122" r:id="rId13"/>
    <p:sldLayoutId id="2147484124" r:id="rId14"/>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platzhalter 1">
            <a:extLst>
              <a:ext uri="{FF2B5EF4-FFF2-40B4-BE49-F238E27FC236}">
                <a16:creationId xmlns:a16="http://schemas.microsoft.com/office/drawing/2014/main" id="{7C246101-56B7-5845-08BD-5881C35CFF88}"/>
              </a:ext>
            </a:extLst>
          </p:cNvPr>
          <p:cNvSpPr>
            <a:spLocks noGrp="1"/>
          </p:cNvSpPr>
          <p:nvPr>
            <p:ph type="body" idx="1"/>
          </p:nvPr>
        </p:nvSpPr>
        <p:spPr>
          <a:xfrm>
            <a:off x="1042988" y="2636838"/>
            <a:ext cx="6913562" cy="2087562"/>
          </a:xfrm>
        </p:spPr>
        <p:txBody>
          <a:bodyPr/>
          <a:lstStyle/>
          <a:p>
            <a:pPr algn="ctr"/>
            <a:r>
              <a:rPr altLang="de-DE" sz="3600">
                <a:latin typeface="Syntax LT Std"/>
              </a:rPr>
              <a:t>Klimawandel und Gletscherschwund</a:t>
            </a:r>
          </a:p>
          <a:p>
            <a:endParaRPr altLang="de-DE" sz="3600">
              <a:latin typeface="Syntax LT Std"/>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CE61224-894B-6849-EF27-95313EF7EEA6}"/>
              </a:ext>
            </a:extLst>
          </p:cNvPr>
          <p:cNvSpPr>
            <a:spLocks noGrp="1"/>
          </p:cNvSpPr>
          <p:nvPr>
            <p:ph idx="1"/>
          </p:nvPr>
        </p:nvSpPr>
        <p:spPr>
          <a:xfrm>
            <a:off x="611188" y="5805488"/>
            <a:ext cx="7848600" cy="719137"/>
          </a:xfrm>
        </p:spPr>
        <p:txBody>
          <a:bodyPr/>
          <a:lstStyle/>
          <a:p>
            <a:pPr eaLnBrk="1" hangingPunct="1">
              <a:spcBef>
                <a:spcPct val="0"/>
              </a:spcBef>
              <a:defRPr/>
            </a:pPr>
            <a:r>
              <a:rPr altLang="de-DE" sz="1400" b="0" dirty="0">
                <a:solidFill>
                  <a:srgbClr val="000000"/>
                </a:solidFill>
                <a:latin typeface="Arial" charset="0"/>
                <a:ea typeface="+mn-ea"/>
                <a:cs typeface="+mn-cs"/>
              </a:rPr>
              <a:t>Vom Parkplatz bei der Kaiser-Franz-Josephs-Höhe sieht man den </a:t>
            </a:r>
            <a:r>
              <a:rPr altLang="de-DE" sz="1400" dirty="0">
                <a:solidFill>
                  <a:srgbClr val="000000"/>
                </a:solidFill>
                <a:latin typeface="Arial" charset="0"/>
                <a:ea typeface="+mn-ea"/>
                <a:cs typeface="+mn-cs"/>
              </a:rPr>
              <a:t>Großglockner </a:t>
            </a:r>
            <a:r>
              <a:rPr altLang="de-DE" sz="1400" b="0" dirty="0">
                <a:solidFill>
                  <a:srgbClr val="000000"/>
                </a:solidFill>
                <a:latin typeface="Arial" charset="0"/>
                <a:ea typeface="+mn-ea"/>
                <a:cs typeface="+mn-cs"/>
              </a:rPr>
              <a:t>und</a:t>
            </a:r>
            <a:r>
              <a:rPr altLang="de-DE" sz="1400" dirty="0">
                <a:solidFill>
                  <a:srgbClr val="000000"/>
                </a:solidFill>
                <a:latin typeface="Arial" charset="0"/>
                <a:ea typeface="+mn-ea"/>
                <a:cs typeface="+mn-cs"/>
              </a:rPr>
              <a:t> </a:t>
            </a:r>
            <a:r>
              <a:rPr altLang="de-DE" sz="1400" b="0" dirty="0">
                <a:solidFill>
                  <a:srgbClr val="000000"/>
                </a:solidFill>
                <a:latin typeface="Arial" charset="0"/>
                <a:ea typeface="+mn-ea"/>
                <a:cs typeface="+mn-cs"/>
              </a:rPr>
              <a:t>die </a:t>
            </a:r>
            <a:r>
              <a:rPr altLang="de-DE" sz="1400" dirty="0" err="1">
                <a:solidFill>
                  <a:srgbClr val="000000"/>
                </a:solidFill>
                <a:latin typeface="Arial" charset="0"/>
                <a:ea typeface="+mn-ea"/>
                <a:cs typeface="+mn-cs"/>
              </a:rPr>
              <a:t>Pasterze</a:t>
            </a:r>
            <a:r>
              <a:rPr altLang="de-DE" sz="1400" b="0" dirty="0">
                <a:solidFill>
                  <a:srgbClr val="000000"/>
                </a:solidFill>
                <a:latin typeface="Arial" charset="0"/>
                <a:ea typeface="+mn-ea"/>
                <a:cs typeface="+mn-cs"/>
              </a:rPr>
              <a:t>, den größten Gletscher Österreichs. Wenn man die Felsen genauer betrachtet, kann man aber auch die Spuren des früher viel größeren Gletschers erkennen.</a:t>
            </a:r>
            <a:endParaRPr b="0" dirty="0"/>
          </a:p>
        </p:txBody>
      </p:sp>
      <p:pic>
        <p:nvPicPr>
          <p:cNvPr id="10243" name="Grafik 1">
            <a:extLst>
              <a:ext uri="{FF2B5EF4-FFF2-40B4-BE49-F238E27FC236}">
                <a16:creationId xmlns:a16="http://schemas.microsoft.com/office/drawing/2014/main" id="{BB56F2A8-06A0-B548-B38F-D389BFCC68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65175"/>
            <a:ext cx="739140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6">
            <a:extLst>
              <a:ext uri="{FF2B5EF4-FFF2-40B4-BE49-F238E27FC236}">
                <a16:creationId xmlns:a16="http://schemas.microsoft.com/office/drawing/2014/main" id="{69729162-012C-9FBA-752B-E13D90A7ADFA}"/>
              </a:ext>
            </a:extLst>
          </p:cNvPr>
          <p:cNvSpPr>
            <a:spLocks noChangeArrowheads="1"/>
          </p:cNvSpPr>
          <p:nvPr/>
        </p:nvSpPr>
        <p:spPr bwMode="auto">
          <a:xfrm>
            <a:off x="827088" y="1268413"/>
            <a:ext cx="1268412" cy="307975"/>
          </a:xfrm>
          <a:prstGeom prst="rect">
            <a:avLst/>
          </a:prstGeom>
          <a:noFill/>
          <a:ln>
            <a:noFill/>
          </a:ln>
        </p:spPr>
        <p:txBody>
          <a:bodyPr wrap="none">
            <a:spAutoFit/>
          </a:bodyPr>
          <a:lstStyle>
            <a:lvl1pPr eaLnBrk="0" hangingPunct="0">
              <a:spcBef>
                <a:spcPct val="20000"/>
              </a:spcBef>
              <a:buClr>
                <a:schemeClr val="hlink"/>
              </a:buClr>
              <a:buFont typeface="Wingdings"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9pPr>
          </a:lstStyle>
          <a:p>
            <a:pPr eaLnBrk="1" hangingPunct="1">
              <a:spcBef>
                <a:spcPct val="0"/>
              </a:spcBef>
              <a:buClrTx/>
              <a:buFontTx/>
              <a:buNone/>
              <a:defRPr/>
            </a:pPr>
            <a:r>
              <a:rPr lang="de-AT" altLang="de-DE" sz="1400" dirty="0">
                <a:solidFill>
                  <a:schemeClr val="bg1"/>
                </a:solidFill>
                <a:latin typeface="Arial" charset="0"/>
                <a:cs typeface="+mn-cs"/>
              </a:rPr>
              <a:t>Großglockner</a:t>
            </a:r>
          </a:p>
        </p:txBody>
      </p:sp>
      <p:sp>
        <p:nvSpPr>
          <p:cNvPr id="6" name="Rechteck 6">
            <a:extLst>
              <a:ext uri="{FF2B5EF4-FFF2-40B4-BE49-F238E27FC236}">
                <a16:creationId xmlns:a16="http://schemas.microsoft.com/office/drawing/2014/main" id="{FD8B9413-F020-AA5A-FF2A-EB6E8C803BF3}"/>
              </a:ext>
            </a:extLst>
          </p:cNvPr>
          <p:cNvSpPr>
            <a:spLocks noChangeArrowheads="1"/>
          </p:cNvSpPr>
          <p:nvPr/>
        </p:nvSpPr>
        <p:spPr bwMode="auto">
          <a:xfrm>
            <a:off x="4932363" y="3351213"/>
            <a:ext cx="890587" cy="306387"/>
          </a:xfrm>
          <a:prstGeom prst="rect">
            <a:avLst/>
          </a:prstGeom>
          <a:noFill/>
          <a:ln>
            <a:noFill/>
          </a:ln>
        </p:spPr>
        <p:txBody>
          <a:bodyPr wrap="none">
            <a:spAutoFit/>
          </a:bodyPr>
          <a:lstStyle>
            <a:lvl1pPr eaLnBrk="0" hangingPunct="0">
              <a:spcBef>
                <a:spcPct val="20000"/>
              </a:spcBef>
              <a:buClr>
                <a:schemeClr val="hlink"/>
              </a:buClr>
              <a:buFont typeface="Wingdings"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9pPr>
          </a:lstStyle>
          <a:p>
            <a:pPr eaLnBrk="1" hangingPunct="1">
              <a:spcBef>
                <a:spcPct val="0"/>
              </a:spcBef>
              <a:buClrTx/>
              <a:buFontTx/>
              <a:buNone/>
              <a:defRPr/>
            </a:pPr>
            <a:r>
              <a:rPr lang="de-AT" altLang="de-DE" sz="1400" dirty="0" err="1">
                <a:solidFill>
                  <a:schemeClr val="tx1"/>
                </a:solidFill>
                <a:latin typeface="Arial" charset="0"/>
                <a:cs typeface="+mn-cs"/>
              </a:rPr>
              <a:t>Pasterze</a:t>
            </a:r>
            <a:endParaRPr lang="de-AT" altLang="de-DE" sz="1400" dirty="0">
              <a:solidFill>
                <a:schemeClr val="tx1"/>
              </a:solidFill>
              <a:latin typeface="Arial" charset="0"/>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EB3E1-832A-96EC-C83F-1FEA3AB84B05}"/>
              </a:ext>
            </a:extLst>
          </p:cNvPr>
          <p:cNvSpPr>
            <a:spLocks noGrp="1"/>
          </p:cNvSpPr>
          <p:nvPr>
            <p:ph type="title"/>
          </p:nvPr>
        </p:nvSpPr>
        <p:spPr>
          <a:xfrm>
            <a:off x="468312" y="5588448"/>
            <a:ext cx="7920111" cy="1066692"/>
          </a:xfrm>
        </p:spPr>
        <p:txBody>
          <a:bodyPr/>
          <a:lstStyle/>
          <a:p>
            <a:pPr algn="l" eaLnBrk="1" hangingPunct="1">
              <a:defRPr/>
            </a:pPr>
            <a:r>
              <a:rPr lang="de-DE" altLang="de-DE" sz="1400" b="0" dirty="0">
                <a:solidFill>
                  <a:srgbClr val="000000"/>
                </a:solidFill>
                <a:latin typeface="Arial" charset="0"/>
                <a:ea typeface="+mn-ea"/>
                <a:cs typeface="+mn-cs"/>
              </a:rPr>
              <a:t>Auf dem Foto sieht man den </a:t>
            </a:r>
            <a:r>
              <a:rPr lang="de-DE" altLang="de-DE" sz="1400" dirty="0">
                <a:solidFill>
                  <a:srgbClr val="000000"/>
                </a:solidFill>
                <a:latin typeface="Arial" charset="0"/>
                <a:ea typeface="+mn-ea"/>
                <a:cs typeface="+mn-cs"/>
              </a:rPr>
              <a:t>Großglockner </a:t>
            </a:r>
            <a:r>
              <a:rPr lang="de-DE" altLang="de-DE" sz="1400" b="0" dirty="0">
                <a:solidFill>
                  <a:srgbClr val="000000"/>
                </a:solidFill>
                <a:latin typeface="Arial" charset="0"/>
                <a:ea typeface="+mn-ea"/>
                <a:cs typeface="+mn-cs"/>
              </a:rPr>
              <a:t>und</a:t>
            </a:r>
            <a:r>
              <a:rPr lang="de-DE" altLang="de-DE" sz="1400" dirty="0">
                <a:solidFill>
                  <a:srgbClr val="000000"/>
                </a:solidFill>
                <a:latin typeface="Arial" charset="0"/>
                <a:ea typeface="+mn-ea"/>
                <a:cs typeface="+mn-cs"/>
              </a:rPr>
              <a:t> </a:t>
            </a:r>
            <a:r>
              <a:rPr lang="de-DE" altLang="de-DE" sz="1400" b="0" dirty="0">
                <a:solidFill>
                  <a:srgbClr val="000000"/>
                </a:solidFill>
                <a:latin typeface="Arial" charset="0"/>
                <a:ea typeface="+mn-ea"/>
                <a:cs typeface="+mn-cs"/>
              </a:rPr>
              <a:t>die </a:t>
            </a:r>
            <a:r>
              <a:rPr lang="de-DE" altLang="de-DE" sz="1400" dirty="0" err="1">
                <a:solidFill>
                  <a:srgbClr val="000000"/>
                </a:solidFill>
                <a:latin typeface="Arial" charset="0"/>
                <a:ea typeface="+mn-ea"/>
                <a:cs typeface="+mn-cs"/>
              </a:rPr>
              <a:t>Pasterze</a:t>
            </a:r>
            <a:r>
              <a:rPr lang="de-DE" altLang="de-DE" sz="1400" b="0" dirty="0">
                <a:solidFill>
                  <a:srgbClr val="000000"/>
                </a:solidFill>
                <a:latin typeface="Arial" charset="0"/>
                <a:ea typeface="+mn-ea"/>
                <a:cs typeface="+mn-cs"/>
              </a:rPr>
              <a:t>, den größten Gletscher Österreichs. </a:t>
            </a:r>
            <a:r>
              <a:rPr lang="de-AT" altLang="de-DE" sz="1400" b="0" dirty="0">
                <a:solidFill>
                  <a:srgbClr val="000000"/>
                </a:solidFill>
                <a:latin typeface="Arial" charset="0"/>
                <a:ea typeface="+mn-ea"/>
                <a:cs typeface="+mn-cs"/>
              </a:rPr>
              <a:t>Die </a:t>
            </a:r>
            <a:r>
              <a:rPr lang="de-AT" altLang="de-DE" sz="1400" dirty="0">
                <a:solidFill>
                  <a:srgbClr val="000000"/>
                </a:solidFill>
                <a:latin typeface="Arial" charset="0"/>
                <a:ea typeface="+mn-ea"/>
                <a:cs typeface="+mn-cs"/>
              </a:rPr>
              <a:t>ehemalige Vergletscherung </a:t>
            </a:r>
            <a:r>
              <a:rPr lang="de-AT" altLang="de-DE" sz="1400" b="0" dirty="0">
                <a:solidFill>
                  <a:srgbClr val="000000"/>
                </a:solidFill>
                <a:latin typeface="Arial" charset="0"/>
                <a:ea typeface="+mn-ea"/>
                <a:cs typeface="+mn-cs"/>
              </a:rPr>
              <a:t>vor über 170 Jahren ist als Spur in der Landschaft deutlich. Wo der Gletscher früher floss, wächst nicht viel. Oberhalb des Randes, zum Beispiel rechts oben im Foto, ist es grün. </a:t>
            </a:r>
            <a:endParaRPr lang="de-AT" dirty="0"/>
          </a:p>
        </p:txBody>
      </p:sp>
      <p:grpSp>
        <p:nvGrpSpPr>
          <p:cNvPr id="3" name="Gruppieren 2">
            <a:extLst>
              <a:ext uri="{FF2B5EF4-FFF2-40B4-BE49-F238E27FC236}">
                <a16:creationId xmlns:a16="http://schemas.microsoft.com/office/drawing/2014/main" id="{8E7CCC42-88E3-1740-47F3-998108D4C96D}"/>
              </a:ext>
            </a:extLst>
          </p:cNvPr>
          <p:cNvGrpSpPr/>
          <p:nvPr/>
        </p:nvGrpSpPr>
        <p:grpSpPr>
          <a:xfrm>
            <a:off x="539750" y="836712"/>
            <a:ext cx="7523163" cy="4751735"/>
            <a:chOff x="539750" y="980727"/>
            <a:chExt cx="7523163" cy="4751735"/>
          </a:xfrm>
        </p:grpSpPr>
        <p:pic>
          <p:nvPicPr>
            <p:cNvPr id="11267" name="Grafik 2">
              <a:extLst>
                <a:ext uri="{FF2B5EF4-FFF2-40B4-BE49-F238E27FC236}">
                  <a16:creationId xmlns:a16="http://schemas.microsoft.com/office/drawing/2014/main" id="{7CAD9FF7-FA9F-B52F-DC04-5C5389B9B6FA}"/>
                </a:ext>
              </a:extLst>
            </p:cNvPr>
            <p:cNvPicPr>
              <a:picLocks noChangeAspect="1"/>
            </p:cNvPicPr>
            <p:nvPr/>
          </p:nvPicPr>
          <p:blipFill rotWithShape="1">
            <a:blip r:embed="rId2">
              <a:extLst>
                <a:ext uri="{28A0092B-C50C-407E-A947-70E740481C1C}">
                  <a14:useLocalDpi xmlns:a14="http://schemas.microsoft.com/office/drawing/2010/main" val="0"/>
                </a:ext>
              </a:extLst>
            </a:blip>
            <a:srcRect t="2943"/>
            <a:stretch/>
          </p:blipFill>
          <p:spPr bwMode="auto">
            <a:xfrm>
              <a:off x="539750" y="980727"/>
              <a:ext cx="7523163" cy="47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ihandform 3">
              <a:extLst>
                <a:ext uri="{FF2B5EF4-FFF2-40B4-BE49-F238E27FC236}">
                  <a16:creationId xmlns:a16="http://schemas.microsoft.com/office/drawing/2014/main" id="{84EE4C94-6241-B54E-C342-78877D551DA1}"/>
                </a:ext>
              </a:extLst>
            </p:cNvPr>
            <p:cNvSpPr>
              <a:spLocks/>
            </p:cNvSpPr>
            <p:nvPr/>
          </p:nvSpPr>
          <p:spPr bwMode="auto">
            <a:xfrm>
              <a:off x="3419475" y="2233613"/>
              <a:ext cx="3717925" cy="163512"/>
            </a:xfrm>
            <a:custGeom>
              <a:avLst/>
              <a:gdLst>
                <a:gd name="T0" fmla="*/ 3717925 w 3717985"/>
                <a:gd name="T1" fmla="*/ 163513 h 163902"/>
                <a:gd name="T2" fmla="*/ 3269359 w 3717985"/>
                <a:gd name="T3" fmla="*/ 77453 h 163902"/>
                <a:gd name="T4" fmla="*/ 2777661 w 3717985"/>
                <a:gd name="T5" fmla="*/ 34423 h 163902"/>
                <a:gd name="T6" fmla="*/ 1915033 w 3717985"/>
                <a:gd name="T7" fmla="*/ 0 h 163902"/>
                <a:gd name="T8" fmla="*/ 1302568 w 3717985"/>
                <a:gd name="T9" fmla="*/ 34424 h 163902"/>
                <a:gd name="T10" fmla="*/ 733233 w 3717985"/>
                <a:gd name="T11" fmla="*/ 68848 h 163902"/>
                <a:gd name="T12" fmla="*/ 0 w 3717985"/>
                <a:gd name="T13" fmla="*/ 137695 h 1639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7985" h="163902">
                  <a:moveTo>
                    <a:pt x="3717985" y="163902"/>
                  </a:moveTo>
                  <a:cubicBezTo>
                    <a:pt x="3572055" y="131552"/>
                    <a:pt x="3426125" y="99203"/>
                    <a:pt x="3269412" y="77637"/>
                  </a:cubicBezTo>
                  <a:cubicBezTo>
                    <a:pt x="3112699" y="56071"/>
                    <a:pt x="3003431" y="47444"/>
                    <a:pt x="2777706" y="34505"/>
                  </a:cubicBezTo>
                  <a:cubicBezTo>
                    <a:pt x="2551981" y="21566"/>
                    <a:pt x="2160917" y="0"/>
                    <a:pt x="1915064" y="0"/>
                  </a:cubicBezTo>
                  <a:cubicBezTo>
                    <a:pt x="1669211" y="0"/>
                    <a:pt x="1499559" y="23004"/>
                    <a:pt x="1302589" y="34506"/>
                  </a:cubicBezTo>
                  <a:cubicBezTo>
                    <a:pt x="1112808" y="46008"/>
                    <a:pt x="950343" y="51759"/>
                    <a:pt x="733245" y="69012"/>
                  </a:cubicBezTo>
                  <a:cubicBezTo>
                    <a:pt x="516147" y="86265"/>
                    <a:pt x="100641" y="126521"/>
                    <a:pt x="0" y="138023"/>
                  </a:cubicBezTo>
                </a:path>
              </a:pathLst>
            </a:custGeom>
            <a:noFill/>
            <a:ln w="22225" cap="flat" cmpd="sng" algn="ctr">
              <a:solidFill>
                <a:srgbClr val="FF0000"/>
              </a:solidFill>
              <a:prstDash val="sysDot"/>
              <a:round/>
              <a:headEnd type="none" w="med" len="med"/>
              <a:tailEnd type="none" w="med" len="med"/>
            </a:ln>
          </p:spPr>
          <p:txBody>
            <a:bodyPr/>
            <a:lstStyle/>
            <a:p>
              <a:pPr eaLnBrk="1" hangingPunct="1">
                <a:defRPr/>
              </a:pPr>
              <a:endParaRPr lang="de-AT" sz="4200">
                <a:solidFill>
                  <a:srgbClr val="000000"/>
                </a:solidFill>
                <a:latin typeface="Arial" charset="0"/>
                <a:cs typeface="+mn-cs"/>
              </a:endParaRPr>
            </a:p>
          </p:txBody>
        </p:sp>
        <p:cxnSp>
          <p:nvCxnSpPr>
            <p:cNvPr id="5" name="Gerade Verbindung mit Pfeil 4">
              <a:extLst>
                <a:ext uri="{FF2B5EF4-FFF2-40B4-BE49-F238E27FC236}">
                  <a16:creationId xmlns:a16="http://schemas.microsoft.com/office/drawing/2014/main" id="{5A6C787C-68C0-52BF-6FB4-22C88BABDEFA}"/>
                </a:ext>
              </a:extLst>
            </p:cNvPr>
            <p:cNvCxnSpPr/>
            <p:nvPr/>
          </p:nvCxnSpPr>
          <p:spPr bwMode="auto">
            <a:xfrm flipH="1">
              <a:off x="5241925" y="1516063"/>
              <a:ext cx="34925" cy="717550"/>
            </a:xfrm>
            <a:prstGeom prst="straightConnector1">
              <a:avLst/>
            </a:prstGeom>
            <a:solidFill>
              <a:srgbClr val="FFFFFF"/>
            </a:solidFill>
            <a:ln w="25400" cap="flat" cmpd="sng" algn="ctr">
              <a:solidFill>
                <a:srgbClr val="FFFFFF"/>
              </a:solidFill>
              <a:prstDash val="dash"/>
              <a:round/>
              <a:headEnd type="none" w="med" len="med"/>
              <a:tailEnd type="arrow"/>
            </a:ln>
            <a:effectLst>
              <a:outerShdw blurRad="50800" dist="38100" dir="2700000" algn="tl" rotWithShape="0">
                <a:prstClr val="black">
                  <a:alpha val="40000"/>
                </a:prstClr>
              </a:outerShdw>
            </a:effectLst>
          </p:spPr>
        </p:cxnSp>
        <p:sp>
          <p:nvSpPr>
            <p:cNvPr id="6" name="Textfeld 14">
              <a:extLst>
                <a:ext uri="{FF2B5EF4-FFF2-40B4-BE49-F238E27FC236}">
                  <a16:creationId xmlns:a16="http://schemas.microsoft.com/office/drawing/2014/main" id="{ECEDF7B5-28A1-FD29-F607-8D25E85A0ADA}"/>
                </a:ext>
              </a:extLst>
            </p:cNvPr>
            <p:cNvSpPr txBox="1">
              <a:spLocks noChangeArrowheads="1"/>
            </p:cNvSpPr>
            <p:nvPr/>
          </p:nvSpPr>
          <p:spPr bwMode="auto">
            <a:xfrm>
              <a:off x="4257675" y="1208088"/>
              <a:ext cx="1944688" cy="307975"/>
            </a:xfrm>
            <a:prstGeom prst="rect">
              <a:avLst/>
            </a:prstGeom>
            <a:noFill/>
            <a:ln>
              <a:noFill/>
            </a:ln>
          </p:spPr>
          <p:txBody>
            <a:bodyPr>
              <a:spAutoFit/>
            </a:bodyPr>
            <a:lstStyle>
              <a:lvl1pPr eaLnBrk="0" hangingPunct="0">
                <a:spcBef>
                  <a:spcPct val="20000"/>
                </a:spcBef>
                <a:buClr>
                  <a:schemeClr val="hlink"/>
                </a:buClr>
                <a:buFont typeface="Wingdings"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9pPr>
            </a:lstStyle>
            <a:p>
              <a:pPr eaLnBrk="1" hangingPunct="1">
                <a:spcBef>
                  <a:spcPct val="0"/>
                </a:spcBef>
                <a:buClrTx/>
                <a:buFontTx/>
                <a:buNone/>
                <a:defRPr/>
              </a:pPr>
              <a:r>
                <a:rPr lang="de-AT" altLang="de-DE" sz="1400" b="1" dirty="0">
                  <a:solidFill>
                    <a:srgbClr val="FFFFFF"/>
                  </a:solidFill>
                  <a:latin typeface="Arial" charset="0"/>
                  <a:cs typeface="+mn-cs"/>
                </a:rPr>
                <a:t>     </a:t>
              </a:r>
              <a:r>
                <a:rPr lang="de-AT" altLang="de-DE" sz="1400" b="1" dirty="0" err="1">
                  <a:solidFill>
                    <a:srgbClr val="FFFFFF"/>
                  </a:solidFill>
                  <a:latin typeface="Arial" charset="0"/>
                  <a:cs typeface="+mn-cs"/>
                </a:rPr>
                <a:t>Eisrand</a:t>
              </a:r>
              <a:r>
                <a:rPr lang="de-AT" altLang="de-DE" sz="1400" b="1" dirty="0">
                  <a:solidFill>
                    <a:srgbClr val="FFFFFF"/>
                  </a:solidFill>
                  <a:latin typeface="Arial" charset="0"/>
                  <a:cs typeface="+mn-cs"/>
                </a:rPr>
                <a:t> um 1850</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7891FE7-E296-66C1-B2C3-C44048BD0383}"/>
              </a:ext>
            </a:extLst>
          </p:cNvPr>
          <p:cNvSpPr>
            <a:spLocks noGrp="1"/>
          </p:cNvSpPr>
          <p:nvPr>
            <p:ph idx="1"/>
          </p:nvPr>
        </p:nvSpPr>
        <p:spPr>
          <a:xfrm>
            <a:off x="361950" y="4216156"/>
            <a:ext cx="8353425" cy="720725"/>
          </a:xfrm>
        </p:spPr>
        <p:txBody>
          <a:bodyPr/>
          <a:lstStyle/>
          <a:p>
            <a:pPr eaLnBrk="1" hangingPunct="1">
              <a:spcBef>
                <a:spcPct val="0"/>
              </a:spcBef>
              <a:defRPr/>
            </a:pPr>
            <a:r>
              <a:rPr altLang="de-DE" sz="1400" b="0" dirty="0">
                <a:solidFill>
                  <a:srgbClr val="000000"/>
                </a:solidFill>
                <a:latin typeface="Arial" charset="0"/>
                <a:ea typeface="+mn-ea"/>
                <a:cs typeface="+mn-cs"/>
              </a:rPr>
              <a:t>Nicht einmal 75 Jahre liegen zwischen diesen beiden Aufnahmen. Man sieht, wie stark der Gletscher abgeschmolzen ist. Von diesem </a:t>
            </a:r>
            <a:r>
              <a:rPr altLang="de-DE" sz="1400" dirty="0">
                <a:solidFill>
                  <a:srgbClr val="000000"/>
                </a:solidFill>
                <a:latin typeface="Arial" charset="0"/>
                <a:ea typeface="+mn-ea"/>
                <a:cs typeface="+mn-cs"/>
              </a:rPr>
              <a:t>Abschmelzen</a:t>
            </a:r>
            <a:r>
              <a:rPr altLang="de-DE" sz="1400" b="0" dirty="0">
                <a:solidFill>
                  <a:srgbClr val="000000"/>
                </a:solidFill>
                <a:latin typeface="Arial" charset="0"/>
                <a:ea typeface="+mn-ea"/>
                <a:cs typeface="+mn-cs"/>
              </a:rPr>
              <a:t> sind weltweit fast alle Gletscher betroffen. </a:t>
            </a:r>
          </a:p>
          <a:p>
            <a:pPr eaLnBrk="1" hangingPunct="1">
              <a:spcBef>
                <a:spcPct val="0"/>
              </a:spcBef>
              <a:defRPr/>
            </a:pPr>
            <a:r>
              <a:rPr altLang="de-DE" sz="1400" b="0" dirty="0">
                <a:solidFill>
                  <a:srgbClr val="000000"/>
                </a:solidFill>
                <a:latin typeface="Arial" charset="0"/>
                <a:ea typeface="+mn-ea"/>
                <a:cs typeface="+mn-cs"/>
              </a:rPr>
              <a:t>Ursache dafür sind die vermehrten Treibhausgase, die durch den Menschen verursacht werden. </a:t>
            </a:r>
          </a:p>
          <a:p>
            <a:pPr>
              <a:defRPr/>
            </a:pPr>
            <a:endParaRPr dirty="0"/>
          </a:p>
        </p:txBody>
      </p:sp>
      <p:pic>
        <p:nvPicPr>
          <p:cNvPr id="13315" name="Grafik 2">
            <a:extLst>
              <a:ext uri="{FF2B5EF4-FFF2-40B4-BE49-F238E27FC236}">
                <a16:creationId xmlns:a16="http://schemas.microsoft.com/office/drawing/2014/main" id="{1213534D-1432-9A72-8862-3AB5A6E6369C}"/>
              </a:ext>
            </a:extLst>
          </p:cNvPr>
          <p:cNvPicPr>
            <a:picLocks noChangeAspect="1"/>
          </p:cNvPicPr>
          <p:nvPr/>
        </p:nvPicPr>
        <p:blipFill>
          <a:blip r:embed="rId2">
            <a:extLst>
              <a:ext uri="{28A0092B-C50C-407E-A947-70E740481C1C}">
                <a14:useLocalDpi xmlns:a14="http://schemas.microsoft.com/office/drawing/2010/main" val="0"/>
              </a:ext>
            </a:extLst>
          </a:blip>
          <a:srcRect l="1968" t="7780"/>
          <a:stretch>
            <a:fillRect/>
          </a:stretch>
        </p:blipFill>
        <p:spPr bwMode="auto">
          <a:xfrm>
            <a:off x="414338" y="1484784"/>
            <a:ext cx="3941762"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Grafik 9">
            <a:extLst>
              <a:ext uri="{FF2B5EF4-FFF2-40B4-BE49-F238E27FC236}">
                <a16:creationId xmlns:a16="http://schemas.microsoft.com/office/drawing/2014/main" id="{92D5FB40-F65B-9D0A-EE9A-5E8FDE928E65}"/>
              </a:ext>
            </a:extLst>
          </p:cNvPr>
          <p:cNvPicPr>
            <a:picLocks noChangeAspect="1"/>
          </p:cNvPicPr>
          <p:nvPr/>
        </p:nvPicPr>
        <p:blipFill>
          <a:blip r:embed="rId3">
            <a:extLst>
              <a:ext uri="{28A0092B-C50C-407E-A947-70E740481C1C}">
                <a14:useLocalDpi xmlns:a14="http://schemas.microsoft.com/office/drawing/2010/main" val="0"/>
              </a:ext>
            </a:extLst>
          </a:blip>
          <a:srcRect t="16466" r="10435" b="8372"/>
          <a:stretch>
            <a:fillRect/>
          </a:stretch>
        </p:blipFill>
        <p:spPr bwMode="auto">
          <a:xfrm>
            <a:off x="4538663" y="1507009"/>
            <a:ext cx="4354512"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4">
            <a:extLst>
              <a:ext uri="{FF2B5EF4-FFF2-40B4-BE49-F238E27FC236}">
                <a16:creationId xmlns:a16="http://schemas.microsoft.com/office/drawing/2014/main" id="{DF4F807A-687C-DCE3-9B4C-67FDFFA8FBC7}"/>
              </a:ext>
            </a:extLst>
          </p:cNvPr>
          <p:cNvSpPr txBox="1">
            <a:spLocks noChangeArrowheads="1"/>
          </p:cNvSpPr>
          <p:nvPr/>
        </p:nvSpPr>
        <p:spPr bwMode="auto">
          <a:xfrm>
            <a:off x="414339" y="972022"/>
            <a:ext cx="8261350" cy="306387"/>
          </a:xfrm>
          <a:prstGeom prst="rect">
            <a:avLst/>
          </a:prstGeom>
          <a:noFill/>
          <a:ln>
            <a:noFill/>
          </a:ln>
        </p:spPr>
        <p:txBody>
          <a:bodyPr wrap="square">
            <a:spAutoFit/>
          </a:bodyPr>
          <a:lstStyle>
            <a:lvl1pPr eaLnBrk="0" hangingPunct="0">
              <a:spcBef>
                <a:spcPct val="20000"/>
              </a:spcBef>
              <a:buClr>
                <a:schemeClr val="hlink"/>
              </a:buClr>
              <a:buFont typeface="Wingdings"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itchFamily="2" charset="2"/>
              <a:defRPr sz="2000">
                <a:solidFill>
                  <a:srgbClr val="000000"/>
                </a:solidFill>
                <a:latin typeface="PoloST11KBuch" pitchFamily="2" charset="0"/>
              </a:defRPr>
            </a:lvl9pPr>
          </a:lstStyle>
          <a:p>
            <a:pPr eaLnBrk="1" hangingPunct="1">
              <a:spcBef>
                <a:spcPct val="0"/>
              </a:spcBef>
              <a:buClrTx/>
              <a:buFontTx/>
              <a:buNone/>
              <a:defRPr/>
            </a:pPr>
            <a:r>
              <a:rPr lang="de-AT" altLang="de-DE" sz="1400" b="1" dirty="0">
                <a:latin typeface="Arial" charset="0"/>
                <a:cs typeface="+mn-cs"/>
              </a:rPr>
              <a:t>Pasterze 1936			           Pasterze 2009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Grafik 1">
            <a:extLst>
              <a:ext uri="{FF2B5EF4-FFF2-40B4-BE49-F238E27FC236}">
                <a16:creationId xmlns:a16="http://schemas.microsoft.com/office/drawing/2014/main" id="{1D475B7A-DCD2-3E70-53C3-3C346D5144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59" y="1052736"/>
            <a:ext cx="397192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Grafik 1">
            <a:extLst>
              <a:ext uri="{FF2B5EF4-FFF2-40B4-BE49-F238E27FC236}">
                <a16:creationId xmlns:a16="http://schemas.microsoft.com/office/drawing/2014/main" id="{5E33713A-8AB2-C366-43A6-D19DB8DBF1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8847" y="1052736"/>
            <a:ext cx="4075112"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2">
            <a:extLst>
              <a:ext uri="{FF2B5EF4-FFF2-40B4-BE49-F238E27FC236}">
                <a16:creationId xmlns:a16="http://schemas.microsoft.com/office/drawing/2014/main" id="{9E023DF1-0C7B-1CA6-6FEB-060B37BD1C37}"/>
              </a:ext>
            </a:extLst>
          </p:cNvPr>
          <p:cNvSpPr txBox="1">
            <a:spLocks/>
          </p:cNvSpPr>
          <p:nvPr/>
        </p:nvSpPr>
        <p:spPr>
          <a:xfrm>
            <a:off x="253721" y="3933056"/>
            <a:ext cx="8137525" cy="1368152"/>
          </a:xfrm>
          <a:prstGeom prst="rect">
            <a:avLst/>
          </a:prstGeom>
        </p:spPr>
        <p:txBody>
          <a:bodyPr/>
          <a:lstStyle>
            <a:lvl1pPr marL="342900" indent="-342900" algn="l" rtl="0" eaLnBrk="0" fontAlgn="base" hangingPunct="0">
              <a:spcBef>
                <a:spcPct val="20000"/>
              </a:spcBef>
              <a:spcAft>
                <a:spcPct val="0"/>
              </a:spcAft>
              <a:buFont typeface="Arial"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charset="0"/>
              <a:buNone/>
              <a:defRPr/>
            </a:pPr>
            <a:r>
              <a:rPr altLang="de-DE" sz="1400" b="0" dirty="0">
                <a:solidFill>
                  <a:srgbClr val="000000"/>
                </a:solidFill>
                <a:latin typeface="Arial" charset="0"/>
                <a:ea typeface="+mn-ea"/>
                <a:cs typeface="+mn-cs"/>
              </a:rPr>
              <a:t>Linkes Foto: Bis zu dem blauen Schild reichte der Gletscher noch 1980. Christian zeigt darauf. </a:t>
            </a:r>
          </a:p>
          <a:p>
            <a:pPr marL="0" indent="0" eaLnBrk="1" hangingPunct="1">
              <a:spcBef>
                <a:spcPct val="0"/>
              </a:spcBef>
              <a:buFont typeface="Arial" charset="0"/>
              <a:buNone/>
              <a:defRPr/>
            </a:pPr>
            <a:endParaRPr lang="de-AT" altLang="de-DE" sz="1400" b="0" dirty="0">
              <a:solidFill>
                <a:srgbClr val="000000"/>
              </a:solidFill>
              <a:latin typeface="Arial" charset="0"/>
              <a:ea typeface="+mn-ea"/>
              <a:cs typeface="+mn-cs"/>
            </a:endParaRPr>
          </a:p>
          <a:p>
            <a:pPr marL="0" indent="0" eaLnBrk="1" hangingPunct="1">
              <a:spcBef>
                <a:spcPct val="0"/>
              </a:spcBef>
              <a:buFont typeface="Arial" charset="0"/>
              <a:buNone/>
              <a:defRPr/>
            </a:pPr>
            <a:r>
              <a:rPr lang="de-AT" altLang="de-DE" sz="1400" b="0" dirty="0">
                <a:solidFill>
                  <a:srgbClr val="000000"/>
                </a:solidFill>
                <a:latin typeface="Arial" charset="0"/>
                <a:ea typeface="+mn-ea"/>
                <a:cs typeface="+mn-cs"/>
              </a:rPr>
              <a:t>Rechtes Foto: Hier</a:t>
            </a:r>
            <a:r>
              <a:rPr altLang="de-DE" sz="1400" b="0" dirty="0">
                <a:solidFill>
                  <a:srgbClr val="000000"/>
                </a:solidFill>
                <a:latin typeface="Arial" charset="0"/>
                <a:ea typeface="+mn-ea"/>
                <a:cs typeface="+mn-cs"/>
              </a:rPr>
              <a:t> ist der Stand von 1960 angegeben. </a:t>
            </a:r>
          </a:p>
          <a:p>
            <a:pPr marL="0" indent="0" eaLnBrk="1" hangingPunct="1">
              <a:spcBef>
                <a:spcPct val="0"/>
              </a:spcBef>
              <a:buFont typeface="Arial" charset="0"/>
              <a:buNone/>
              <a:defRPr/>
            </a:pPr>
            <a:endParaRPr lang="de-AT" altLang="de-DE" sz="1400" b="0" dirty="0">
              <a:solidFill>
                <a:srgbClr val="000000"/>
              </a:solidFill>
              <a:latin typeface="Arial" charset="0"/>
              <a:ea typeface="+mn-ea"/>
              <a:cs typeface="+mn-cs"/>
            </a:endParaRPr>
          </a:p>
          <a:p>
            <a:pPr marL="0" indent="0" eaLnBrk="1" hangingPunct="1">
              <a:spcBef>
                <a:spcPct val="0"/>
              </a:spcBef>
              <a:buFont typeface="Arial" charset="0"/>
              <a:buNone/>
              <a:defRPr/>
            </a:pPr>
            <a:r>
              <a:rPr altLang="de-DE" sz="1400" b="0" dirty="0">
                <a:solidFill>
                  <a:srgbClr val="000000"/>
                </a:solidFill>
                <a:latin typeface="Arial" charset="0"/>
              </a:rPr>
              <a:t>Aktuell beträgt der durchschnittliche Dickenverlust der </a:t>
            </a:r>
            <a:r>
              <a:rPr altLang="de-DE" sz="1400" b="0" dirty="0" err="1">
                <a:solidFill>
                  <a:srgbClr val="000000"/>
                </a:solidFill>
                <a:latin typeface="Arial" charset="0"/>
              </a:rPr>
              <a:t>Pasterze</a:t>
            </a:r>
            <a:r>
              <a:rPr altLang="de-DE" sz="1400" b="0" dirty="0">
                <a:solidFill>
                  <a:srgbClr val="000000"/>
                </a:solidFill>
                <a:latin typeface="Arial" charset="0"/>
              </a:rPr>
              <a:t> pro Jahr 1,3 Meter. </a:t>
            </a:r>
          </a:p>
          <a:p>
            <a:pPr marL="0" indent="0" eaLnBrk="1" hangingPunct="1">
              <a:spcBef>
                <a:spcPct val="0"/>
              </a:spcBef>
              <a:buFont typeface="Arial" charset="0"/>
              <a:buNone/>
              <a:defRPr/>
            </a:pPr>
            <a:r>
              <a:rPr altLang="de-DE" sz="1400" b="0" dirty="0">
                <a:solidFill>
                  <a:srgbClr val="000000"/>
                </a:solidFill>
                <a:latin typeface="Arial" charset="0"/>
              </a:rPr>
              <a:t>21 Millionen Tonnen Eis schmelzen jährlich unwiederbringlich ab.</a:t>
            </a:r>
            <a:endParaRPr altLang="de-DE" sz="1400" b="0" dirty="0">
              <a:solidFill>
                <a:srgbClr val="000000"/>
              </a:solidFill>
              <a:latin typeface="Arial" charset="0"/>
              <a:ea typeface="+mn-ea"/>
              <a:cs typeface="+mn-cs"/>
            </a:endParaRPr>
          </a:p>
          <a:p>
            <a:pPr>
              <a:defRPr/>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06693D9-4ECF-4B72-C90D-1D08EF07A193}"/>
              </a:ext>
            </a:extLst>
          </p:cNvPr>
          <p:cNvSpPr>
            <a:spLocks noGrp="1"/>
          </p:cNvSpPr>
          <p:nvPr>
            <p:ph idx="1"/>
          </p:nvPr>
        </p:nvSpPr>
        <p:spPr>
          <a:xfrm>
            <a:off x="827088" y="5876925"/>
            <a:ext cx="7200900" cy="647700"/>
          </a:xfrm>
        </p:spPr>
        <p:txBody>
          <a:bodyPr/>
          <a:lstStyle/>
          <a:p>
            <a:pPr eaLnBrk="1" hangingPunct="1">
              <a:spcBef>
                <a:spcPct val="0"/>
              </a:spcBef>
              <a:defRPr/>
            </a:pPr>
            <a:r>
              <a:rPr altLang="de-DE" sz="1400" b="0" dirty="0">
                <a:solidFill>
                  <a:srgbClr val="000000"/>
                </a:solidFill>
                <a:latin typeface="Arial" charset="0"/>
                <a:ea typeface="+mn-ea"/>
                <a:cs typeface="+mn-cs"/>
              </a:rPr>
              <a:t>Immer wieder sind </a:t>
            </a:r>
            <a:r>
              <a:rPr altLang="de-DE" sz="1400" dirty="0">
                <a:solidFill>
                  <a:srgbClr val="000000"/>
                </a:solidFill>
                <a:latin typeface="Arial" charset="0"/>
                <a:ea typeface="+mn-ea"/>
                <a:cs typeface="+mn-cs"/>
              </a:rPr>
              <a:t>Informationstafeln</a:t>
            </a:r>
            <a:r>
              <a:rPr altLang="de-DE" sz="1400" b="0" dirty="0">
                <a:solidFill>
                  <a:srgbClr val="000000"/>
                </a:solidFill>
                <a:latin typeface="Arial" charset="0"/>
                <a:ea typeface="+mn-ea"/>
                <a:cs typeface="+mn-cs"/>
              </a:rPr>
              <a:t> aufgestellt. Auf dieser hier kann zum Beispiel herausgefunden werden, wie stark der Gletscher in den letzten Jahrzehnten an Dicke und Volumen verloren hat.</a:t>
            </a:r>
            <a:endParaRPr lang="de-DE" altLang="de-DE" sz="1400" b="0" dirty="0">
              <a:solidFill>
                <a:srgbClr val="000000"/>
              </a:solidFill>
              <a:latin typeface="Arial" charset="0"/>
              <a:ea typeface="+mn-ea"/>
              <a:cs typeface="+mn-cs"/>
            </a:endParaRPr>
          </a:p>
          <a:p>
            <a:pPr>
              <a:defRPr/>
            </a:pPr>
            <a:endParaRPr dirty="0"/>
          </a:p>
        </p:txBody>
      </p:sp>
      <p:pic>
        <p:nvPicPr>
          <p:cNvPr id="15363" name="Grafik 1">
            <a:extLst>
              <a:ext uri="{FF2B5EF4-FFF2-40B4-BE49-F238E27FC236}">
                <a16:creationId xmlns:a16="http://schemas.microsoft.com/office/drawing/2014/main" id="{F23FBD45-FBF3-1143-A984-7E9FCB347EC4}"/>
              </a:ext>
            </a:extLst>
          </p:cNvPr>
          <p:cNvPicPr>
            <a:picLocks noChangeAspect="1"/>
          </p:cNvPicPr>
          <p:nvPr/>
        </p:nvPicPr>
        <p:blipFill>
          <a:blip r:embed="rId2">
            <a:extLst>
              <a:ext uri="{28A0092B-C50C-407E-A947-70E740481C1C}">
                <a14:useLocalDpi xmlns:a14="http://schemas.microsoft.com/office/drawing/2010/main" val="0"/>
              </a:ext>
            </a:extLst>
          </a:blip>
          <a:srcRect l="4791" t="4132" r="5937"/>
          <a:stretch>
            <a:fillRect/>
          </a:stretch>
        </p:blipFill>
        <p:spPr bwMode="auto">
          <a:xfrm>
            <a:off x="827088" y="765175"/>
            <a:ext cx="7013575"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5559036-BF27-68F3-FAEE-109DAACC976F}"/>
              </a:ext>
            </a:extLst>
          </p:cNvPr>
          <p:cNvSpPr>
            <a:spLocks noGrp="1"/>
          </p:cNvSpPr>
          <p:nvPr>
            <p:ph idx="1"/>
          </p:nvPr>
        </p:nvSpPr>
        <p:spPr>
          <a:xfrm>
            <a:off x="4787900" y="896938"/>
            <a:ext cx="3671888" cy="1379537"/>
          </a:xfrm>
        </p:spPr>
        <p:txBody>
          <a:bodyPr/>
          <a:lstStyle/>
          <a:p>
            <a:pPr eaLnBrk="1" hangingPunct="1">
              <a:spcBef>
                <a:spcPct val="0"/>
              </a:spcBef>
              <a:defRPr/>
            </a:pPr>
            <a:r>
              <a:rPr altLang="de-DE" sz="1400" dirty="0">
                <a:solidFill>
                  <a:srgbClr val="000000"/>
                </a:solidFill>
                <a:latin typeface="Arial" charset="0"/>
                <a:ea typeface="+mn-ea"/>
                <a:cs typeface="+mn-cs"/>
              </a:rPr>
              <a:t>Aufbau eines Gletschers</a:t>
            </a:r>
          </a:p>
          <a:p>
            <a:pPr eaLnBrk="1" hangingPunct="1">
              <a:spcBef>
                <a:spcPct val="0"/>
              </a:spcBef>
              <a:defRPr/>
            </a:pPr>
            <a:r>
              <a:rPr altLang="de-DE" sz="1400" b="0" dirty="0">
                <a:solidFill>
                  <a:srgbClr val="000000"/>
                </a:solidFill>
                <a:latin typeface="Arial" charset="0"/>
                <a:ea typeface="+mn-ea"/>
                <a:cs typeface="+mn-cs"/>
              </a:rPr>
              <a:t> </a:t>
            </a:r>
          </a:p>
          <a:p>
            <a:pPr eaLnBrk="1" hangingPunct="1">
              <a:spcBef>
                <a:spcPct val="0"/>
              </a:spcBef>
              <a:defRPr/>
            </a:pPr>
            <a:r>
              <a:rPr altLang="de-DE" sz="1400" b="0" dirty="0">
                <a:solidFill>
                  <a:srgbClr val="000000"/>
                </a:solidFill>
                <a:latin typeface="Arial" charset="0"/>
                <a:ea typeface="+mn-ea"/>
                <a:cs typeface="+mn-cs"/>
              </a:rPr>
              <a:t>Das </a:t>
            </a:r>
            <a:r>
              <a:rPr altLang="de-DE" sz="1400" dirty="0">
                <a:solidFill>
                  <a:srgbClr val="000000"/>
                </a:solidFill>
                <a:latin typeface="Arial" charset="0"/>
                <a:ea typeface="+mn-ea"/>
                <a:cs typeface="+mn-cs"/>
              </a:rPr>
              <a:t>Nährgebiet</a:t>
            </a:r>
            <a:r>
              <a:rPr altLang="de-DE" sz="1400" b="0" dirty="0">
                <a:solidFill>
                  <a:srgbClr val="000000"/>
                </a:solidFill>
                <a:latin typeface="Arial" charset="0"/>
                <a:ea typeface="+mn-ea"/>
                <a:cs typeface="+mn-cs"/>
              </a:rPr>
              <a:t> (= Firnfeld) liegt über der Schneegrenze. </a:t>
            </a:r>
          </a:p>
        </p:txBody>
      </p:sp>
      <p:pic>
        <p:nvPicPr>
          <p:cNvPr id="16387" name="Grafik 1">
            <a:extLst>
              <a:ext uri="{FF2B5EF4-FFF2-40B4-BE49-F238E27FC236}">
                <a16:creationId xmlns:a16="http://schemas.microsoft.com/office/drawing/2014/main" id="{66A39520-BAF8-98E5-1A22-918DD5A9C6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36613"/>
            <a:ext cx="3743325"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mit Pfeil 4">
            <a:extLst>
              <a:ext uri="{FF2B5EF4-FFF2-40B4-BE49-F238E27FC236}">
                <a16:creationId xmlns:a16="http://schemas.microsoft.com/office/drawing/2014/main" id="{31DCF9B2-07C0-96C8-86DF-4F97FD5FFAF0}"/>
              </a:ext>
            </a:extLst>
          </p:cNvPr>
          <p:cNvCxnSpPr>
            <a:stCxn id="3" idx="1"/>
          </p:cNvCxnSpPr>
          <p:nvPr/>
        </p:nvCxnSpPr>
        <p:spPr bwMode="auto">
          <a:xfrm flipH="1">
            <a:off x="3276600" y="1587500"/>
            <a:ext cx="1511300" cy="328613"/>
          </a:xfrm>
          <a:prstGeom prst="straightConnector1">
            <a:avLst/>
          </a:prstGeom>
          <a:solidFill>
            <a:srgbClr val="FFFFFF"/>
          </a:solidFill>
          <a:ln w="25400" cap="flat" cmpd="sng" algn="ctr">
            <a:solidFill>
              <a:srgbClr val="FFFFFF"/>
            </a:solidFill>
            <a:prstDash val="dash"/>
            <a:round/>
            <a:headEnd type="none" w="med" len="med"/>
            <a:tailEnd type="arrow"/>
          </a:ln>
          <a:effectLst>
            <a:outerShdw blurRad="50800" dist="38100" dir="2700000" algn="tl" rotWithShape="0">
              <a:prstClr val="black">
                <a:alpha val="40000"/>
              </a:prstClr>
            </a:outerShdw>
          </a:effectLst>
        </p:spPr>
      </p:cxnSp>
      <p:sp>
        <p:nvSpPr>
          <p:cNvPr id="6" name="Rechteck 5">
            <a:extLst>
              <a:ext uri="{FF2B5EF4-FFF2-40B4-BE49-F238E27FC236}">
                <a16:creationId xmlns:a16="http://schemas.microsoft.com/office/drawing/2014/main" id="{781D6B09-3BF2-B70A-9775-E97EBDE8EEA3}"/>
              </a:ext>
            </a:extLst>
          </p:cNvPr>
          <p:cNvSpPr/>
          <p:nvPr/>
        </p:nvSpPr>
        <p:spPr>
          <a:xfrm>
            <a:off x="4796631" y="1889126"/>
            <a:ext cx="4014787" cy="1816100"/>
          </a:xfrm>
          <a:prstGeom prst="rect">
            <a:avLst/>
          </a:prstGeom>
        </p:spPr>
        <p:txBody>
          <a:bodyPr>
            <a:spAutoFit/>
          </a:bodyPr>
          <a:lstStyle/>
          <a:p>
            <a:pPr eaLnBrk="1" hangingPunct="1">
              <a:defRPr/>
            </a:pPr>
            <a:r>
              <a:rPr lang="de-AT" altLang="de-DE" sz="1400" dirty="0">
                <a:solidFill>
                  <a:srgbClr val="000000"/>
                </a:solidFill>
                <a:latin typeface="Arial" charset="0"/>
                <a:cs typeface="+mn-cs"/>
              </a:rPr>
              <a:t>Über der </a:t>
            </a:r>
            <a:r>
              <a:rPr lang="de-AT" altLang="de-DE" sz="1400" b="1" dirty="0">
                <a:solidFill>
                  <a:srgbClr val="000000"/>
                </a:solidFill>
                <a:latin typeface="Arial" charset="0"/>
                <a:cs typeface="+mn-cs"/>
              </a:rPr>
              <a:t>Schneegrenze</a:t>
            </a:r>
            <a:r>
              <a:rPr lang="de-AT" altLang="de-DE" sz="1400" dirty="0">
                <a:solidFill>
                  <a:srgbClr val="000000"/>
                </a:solidFill>
                <a:latin typeface="Arial" charset="0"/>
                <a:cs typeface="+mn-cs"/>
              </a:rPr>
              <a:t> bleibt der Schnee ständig liegen. Die Schneegrenze verschob sich in den vergangenen Jahrzehnten aber weiter hinauf.</a:t>
            </a:r>
          </a:p>
          <a:p>
            <a:pPr eaLnBrk="1" hangingPunct="1">
              <a:defRPr/>
            </a:pPr>
            <a:endParaRPr lang="de-AT" altLang="de-DE" sz="1400" dirty="0">
              <a:solidFill>
                <a:srgbClr val="000000"/>
              </a:solidFill>
              <a:latin typeface="Arial" charset="0"/>
              <a:cs typeface="+mn-cs"/>
            </a:endParaRPr>
          </a:p>
          <a:p>
            <a:pPr eaLnBrk="1" hangingPunct="1">
              <a:defRPr/>
            </a:pPr>
            <a:r>
              <a:rPr lang="de-AT" altLang="de-DE" sz="1400" dirty="0">
                <a:solidFill>
                  <a:srgbClr val="000000"/>
                </a:solidFill>
                <a:latin typeface="Arial" charset="0"/>
                <a:cs typeface="+mn-cs"/>
              </a:rPr>
              <a:t>Der Eiszufluss ist hier nicht mehr durchgängig, die Felsen ragen zwischen den kleiner werdenden Eismassen heraus. </a:t>
            </a:r>
          </a:p>
        </p:txBody>
      </p:sp>
      <p:sp>
        <p:nvSpPr>
          <p:cNvPr id="7" name="Freihandform 11">
            <a:extLst>
              <a:ext uri="{FF2B5EF4-FFF2-40B4-BE49-F238E27FC236}">
                <a16:creationId xmlns:a16="http://schemas.microsoft.com/office/drawing/2014/main" id="{646643D0-3690-C967-1ED7-A202CF7FF075}"/>
              </a:ext>
            </a:extLst>
          </p:cNvPr>
          <p:cNvSpPr>
            <a:spLocks/>
          </p:cNvSpPr>
          <p:nvPr/>
        </p:nvSpPr>
        <p:spPr bwMode="auto">
          <a:xfrm>
            <a:off x="842963" y="2538413"/>
            <a:ext cx="3368675" cy="71437"/>
          </a:xfrm>
          <a:custGeom>
            <a:avLst/>
            <a:gdLst>
              <a:gd name="T0" fmla="*/ 0 w 3580310"/>
              <a:gd name="T1" fmla="*/ 145023 h 143903"/>
              <a:gd name="T2" fmla="*/ 466595 w 3580310"/>
              <a:gd name="T3" fmla="*/ 10635 h 143903"/>
              <a:gd name="T4" fmla="*/ 980803 w 3580310"/>
              <a:gd name="T5" fmla="*/ 49032 h 143903"/>
              <a:gd name="T6" fmla="*/ 1456921 w 3580310"/>
              <a:gd name="T7" fmla="*/ 1036 h 143903"/>
              <a:gd name="T8" fmla="*/ 1856859 w 3580310"/>
              <a:gd name="T9" fmla="*/ 20234 h 143903"/>
              <a:gd name="T10" fmla="*/ 2352021 w 3580310"/>
              <a:gd name="T11" fmla="*/ 68230 h 143903"/>
              <a:gd name="T12" fmla="*/ 2980497 w 3580310"/>
              <a:gd name="T13" fmla="*/ 116226 h 143903"/>
              <a:gd name="T14" fmla="*/ 3161422 w 3580310"/>
              <a:gd name="T15" fmla="*/ 49032 h 143903"/>
              <a:gd name="T16" fmla="*/ 3532794 w 3580310"/>
              <a:gd name="T17" fmla="*/ 68230 h 143903"/>
              <a:gd name="T18" fmla="*/ 3561361 w 3580310"/>
              <a:gd name="T19" fmla="*/ 58631 h 1439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80310" h="143903">
                <a:moveTo>
                  <a:pt x="0" y="143903"/>
                </a:moveTo>
                <a:cubicBezTo>
                  <a:pt x="151606" y="85165"/>
                  <a:pt x="303212" y="26428"/>
                  <a:pt x="466725" y="10553"/>
                </a:cubicBezTo>
                <a:cubicBezTo>
                  <a:pt x="630238" y="-5322"/>
                  <a:pt x="815975" y="50241"/>
                  <a:pt x="981075" y="48653"/>
                </a:cubicBezTo>
                <a:cubicBezTo>
                  <a:pt x="1146175" y="47065"/>
                  <a:pt x="1311275" y="5790"/>
                  <a:pt x="1457325" y="1028"/>
                </a:cubicBezTo>
                <a:cubicBezTo>
                  <a:pt x="1603375" y="-3734"/>
                  <a:pt x="1708150" y="8966"/>
                  <a:pt x="1857375" y="20078"/>
                </a:cubicBezTo>
                <a:cubicBezTo>
                  <a:pt x="2006600" y="31190"/>
                  <a:pt x="2352675" y="67703"/>
                  <a:pt x="2352675" y="67703"/>
                </a:cubicBezTo>
                <a:cubicBezTo>
                  <a:pt x="2540000" y="83578"/>
                  <a:pt x="2846388" y="118503"/>
                  <a:pt x="2981325" y="115328"/>
                </a:cubicBezTo>
                <a:cubicBezTo>
                  <a:pt x="3116262" y="112153"/>
                  <a:pt x="3070225" y="56590"/>
                  <a:pt x="3162300" y="48653"/>
                </a:cubicBezTo>
                <a:cubicBezTo>
                  <a:pt x="3254375" y="40716"/>
                  <a:pt x="3467100" y="66116"/>
                  <a:pt x="3533775" y="67703"/>
                </a:cubicBezTo>
                <a:cubicBezTo>
                  <a:pt x="3600450" y="69290"/>
                  <a:pt x="3581400" y="63734"/>
                  <a:pt x="3562350" y="58178"/>
                </a:cubicBezTo>
              </a:path>
            </a:pathLst>
          </a:custGeom>
          <a:noFill/>
          <a:ln w="15875" cap="flat" cmpd="sng" algn="ctr">
            <a:solidFill>
              <a:srgbClr val="FF0000"/>
            </a:solidFill>
            <a:prstDash val="sysDot"/>
            <a:round/>
            <a:headEnd type="none" w="med" len="med"/>
            <a:tailEnd type="none" w="med" len="med"/>
          </a:ln>
        </p:spPr>
        <p:txBody>
          <a:bodyPr/>
          <a:lstStyle/>
          <a:p>
            <a:pPr eaLnBrk="1" hangingPunct="1">
              <a:defRPr/>
            </a:pPr>
            <a:endParaRPr lang="de-AT" sz="4200">
              <a:solidFill>
                <a:srgbClr val="000000"/>
              </a:solidFill>
              <a:latin typeface="Arial" charset="0"/>
              <a:cs typeface="+mn-cs"/>
            </a:endParaRPr>
          </a:p>
        </p:txBody>
      </p:sp>
      <p:cxnSp>
        <p:nvCxnSpPr>
          <p:cNvPr id="8" name="Gerade Verbindung mit Pfeil 7">
            <a:extLst>
              <a:ext uri="{FF2B5EF4-FFF2-40B4-BE49-F238E27FC236}">
                <a16:creationId xmlns:a16="http://schemas.microsoft.com/office/drawing/2014/main" id="{B5B875E4-7364-E7CA-2559-2596E2A711E6}"/>
              </a:ext>
            </a:extLst>
          </p:cNvPr>
          <p:cNvCxnSpPr/>
          <p:nvPr/>
        </p:nvCxnSpPr>
        <p:spPr bwMode="auto">
          <a:xfrm flipH="1">
            <a:off x="3616325" y="2276475"/>
            <a:ext cx="1192213" cy="261938"/>
          </a:xfrm>
          <a:prstGeom prst="straightConnector1">
            <a:avLst/>
          </a:prstGeom>
          <a:solidFill>
            <a:srgbClr val="FFFFFF"/>
          </a:solidFill>
          <a:ln w="25400" cap="flat" cmpd="sng" algn="ctr">
            <a:solidFill>
              <a:srgbClr val="FFFFFF"/>
            </a:solidFill>
            <a:prstDash val="dash"/>
            <a:round/>
            <a:headEnd type="none" w="med" len="med"/>
            <a:tailEnd type="arrow"/>
          </a:ln>
          <a:effectLst>
            <a:outerShdw blurRad="50800" dist="38100" dir="2700000" algn="tl" rotWithShape="0">
              <a:prstClr val="black">
                <a:alpha val="40000"/>
              </a:prstClr>
            </a:outerShdw>
          </a:effectLst>
        </p:spPr>
      </p:cxnSp>
      <p:sp>
        <p:nvSpPr>
          <p:cNvPr id="9" name="Rechteck 8">
            <a:extLst>
              <a:ext uri="{FF2B5EF4-FFF2-40B4-BE49-F238E27FC236}">
                <a16:creationId xmlns:a16="http://schemas.microsoft.com/office/drawing/2014/main" id="{8D274760-07FB-8991-9147-36BD37BF7A89}"/>
              </a:ext>
            </a:extLst>
          </p:cNvPr>
          <p:cNvSpPr/>
          <p:nvPr/>
        </p:nvSpPr>
        <p:spPr>
          <a:xfrm>
            <a:off x="4765248" y="3917950"/>
            <a:ext cx="3730625" cy="2031325"/>
          </a:xfrm>
          <a:prstGeom prst="rect">
            <a:avLst/>
          </a:prstGeom>
        </p:spPr>
        <p:txBody>
          <a:bodyPr>
            <a:spAutoFit/>
          </a:bodyPr>
          <a:lstStyle/>
          <a:p>
            <a:pPr eaLnBrk="1" fontAlgn="auto" hangingPunct="1">
              <a:spcBef>
                <a:spcPts val="0"/>
              </a:spcBef>
              <a:spcAft>
                <a:spcPts val="0"/>
              </a:spcAft>
              <a:defRPr/>
            </a:pPr>
            <a:r>
              <a:rPr lang="de-AT" altLang="de-DE" sz="1400" kern="0" dirty="0">
                <a:solidFill>
                  <a:srgbClr val="000000"/>
                </a:solidFill>
                <a:latin typeface="Arial" charset="0"/>
                <a:cs typeface="+mn-cs"/>
              </a:rPr>
              <a:t>Unterhalb der Schneegrenze befindet sich das </a:t>
            </a:r>
            <a:r>
              <a:rPr lang="de-AT" altLang="de-DE" sz="1400" b="1" kern="0" dirty="0">
                <a:solidFill>
                  <a:srgbClr val="000000"/>
                </a:solidFill>
                <a:latin typeface="Arial" charset="0"/>
                <a:cs typeface="+mn-cs"/>
              </a:rPr>
              <a:t>Zehrgebiet</a:t>
            </a:r>
            <a:r>
              <a:rPr lang="de-AT" altLang="de-DE" sz="1400" kern="0" dirty="0">
                <a:solidFill>
                  <a:srgbClr val="000000"/>
                </a:solidFill>
                <a:latin typeface="Arial" charset="0"/>
                <a:cs typeface="+mn-cs"/>
              </a:rPr>
              <a:t> (= Gletscherzunge).</a:t>
            </a:r>
          </a:p>
          <a:p>
            <a:pPr eaLnBrk="1" fontAlgn="auto" hangingPunct="1">
              <a:spcBef>
                <a:spcPts val="0"/>
              </a:spcBef>
              <a:spcAft>
                <a:spcPts val="0"/>
              </a:spcAft>
              <a:defRPr/>
            </a:pPr>
            <a:endParaRPr lang="de-AT" altLang="de-DE" sz="1400" kern="0" dirty="0">
              <a:solidFill>
                <a:srgbClr val="000000"/>
              </a:solidFill>
              <a:latin typeface="Arial" charset="0"/>
              <a:cs typeface="+mn-cs"/>
            </a:endParaRPr>
          </a:p>
          <a:p>
            <a:pPr eaLnBrk="1" fontAlgn="auto" hangingPunct="1">
              <a:spcBef>
                <a:spcPts val="0"/>
              </a:spcBef>
              <a:spcAft>
                <a:spcPts val="0"/>
              </a:spcAft>
              <a:defRPr/>
            </a:pPr>
            <a:r>
              <a:rPr lang="de-AT" altLang="de-DE" sz="1400" kern="0" dirty="0">
                <a:solidFill>
                  <a:srgbClr val="000000"/>
                </a:solidFill>
                <a:latin typeface="Arial" charset="0"/>
                <a:cs typeface="+mn-cs"/>
              </a:rPr>
              <a:t>Die riesigen Eismassen, die sich hier früher Jahr für Jahr ein paar Meter ins Tal schoben, haben die Felsen abgeschliffen und so ein U-förmiges Tal gebildet.</a:t>
            </a:r>
          </a:p>
          <a:p>
            <a:pPr eaLnBrk="1" fontAlgn="auto" hangingPunct="1">
              <a:spcBef>
                <a:spcPts val="0"/>
              </a:spcBef>
              <a:spcAft>
                <a:spcPts val="0"/>
              </a:spcAft>
              <a:defRPr/>
            </a:pPr>
            <a:r>
              <a:rPr lang="de-AT" altLang="de-DE" sz="1400" kern="0" dirty="0">
                <a:solidFill>
                  <a:srgbClr val="000000"/>
                </a:solidFill>
                <a:latin typeface="Arial" charset="0"/>
                <a:cs typeface="+mn-cs"/>
              </a:rPr>
              <a:t> </a:t>
            </a:r>
          </a:p>
          <a:p>
            <a:pPr eaLnBrk="1" fontAlgn="auto" hangingPunct="1">
              <a:spcBef>
                <a:spcPts val="0"/>
              </a:spcBef>
              <a:spcAft>
                <a:spcPts val="0"/>
              </a:spcAft>
              <a:defRPr/>
            </a:pPr>
            <a:endParaRPr lang="de-AT" sz="1400" kern="0" dirty="0">
              <a:solidFill>
                <a:sysClr val="windowText" lastClr="000000"/>
              </a:solidFill>
              <a:cs typeface="Arial" charset="0"/>
            </a:endParaRPr>
          </a:p>
        </p:txBody>
      </p:sp>
      <p:cxnSp>
        <p:nvCxnSpPr>
          <p:cNvPr id="10" name="Gerade Verbindung mit Pfeil 9">
            <a:extLst>
              <a:ext uri="{FF2B5EF4-FFF2-40B4-BE49-F238E27FC236}">
                <a16:creationId xmlns:a16="http://schemas.microsoft.com/office/drawing/2014/main" id="{BBB47E5D-8E0C-C661-FFA7-2FEB36785ED4}"/>
              </a:ext>
            </a:extLst>
          </p:cNvPr>
          <p:cNvCxnSpPr/>
          <p:nvPr/>
        </p:nvCxnSpPr>
        <p:spPr bwMode="auto">
          <a:xfrm flipH="1">
            <a:off x="2527300" y="4076700"/>
            <a:ext cx="2149475" cy="504825"/>
          </a:xfrm>
          <a:prstGeom prst="straightConnector1">
            <a:avLst/>
          </a:prstGeom>
          <a:solidFill>
            <a:srgbClr val="FFFFFF"/>
          </a:solidFill>
          <a:ln w="25400" cap="flat" cmpd="sng" algn="ctr">
            <a:solidFill>
              <a:srgbClr val="FFFFFF"/>
            </a:solidFill>
            <a:prstDash val="dash"/>
            <a:round/>
            <a:headEnd type="none" w="med" len="med"/>
            <a:tailEnd type="arrow"/>
          </a:ln>
          <a:effectLst>
            <a:outerShdw blurRad="50800" dist="38100" dir="2700000" algn="tl" rotWithShape="0">
              <a:prstClr val="black">
                <a:alpha val="40000"/>
              </a:prstClr>
            </a:outerShdw>
          </a:effectLst>
        </p:spPr>
      </p:cxnSp>
      <p:sp>
        <p:nvSpPr>
          <p:cNvPr id="12" name="Halbbogen 11">
            <a:extLst>
              <a:ext uri="{FF2B5EF4-FFF2-40B4-BE49-F238E27FC236}">
                <a16:creationId xmlns:a16="http://schemas.microsoft.com/office/drawing/2014/main" id="{76CA41B9-B3DA-4D3C-E564-869202D5B68F}"/>
              </a:ext>
            </a:extLst>
          </p:cNvPr>
          <p:cNvSpPr/>
          <p:nvPr/>
        </p:nvSpPr>
        <p:spPr>
          <a:xfrm rot="10800000">
            <a:off x="1230313" y="2781300"/>
            <a:ext cx="2828925" cy="2824163"/>
          </a:xfrm>
          <a:prstGeom prst="blockArc">
            <a:avLst>
              <a:gd name="adj1" fmla="val 10818381"/>
              <a:gd name="adj2" fmla="val 0"/>
              <a:gd name="adj3" fmla="val 10890"/>
            </a:avLst>
          </a:prstGeom>
          <a:solidFill>
            <a:schemeClr val="accent2">
              <a:lumMod val="60000"/>
              <a:lumOff val="40000"/>
              <a:alpha val="27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AT">
              <a:solidFill>
                <a:schemeClr val="tx1"/>
              </a:solidFill>
            </a:endParaRPr>
          </a:p>
        </p:txBody>
      </p:sp>
      <p:cxnSp>
        <p:nvCxnSpPr>
          <p:cNvPr id="13" name="Gerade Verbindung mit Pfeil 12">
            <a:extLst>
              <a:ext uri="{FF2B5EF4-FFF2-40B4-BE49-F238E27FC236}">
                <a16:creationId xmlns:a16="http://schemas.microsoft.com/office/drawing/2014/main" id="{ED9AC933-56FF-2885-4ACE-14C2D799F8C9}"/>
              </a:ext>
            </a:extLst>
          </p:cNvPr>
          <p:cNvCxnSpPr/>
          <p:nvPr/>
        </p:nvCxnSpPr>
        <p:spPr bwMode="auto">
          <a:xfrm flipH="1">
            <a:off x="2617788" y="3068638"/>
            <a:ext cx="2241550" cy="512762"/>
          </a:xfrm>
          <a:prstGeom prst="straightConnector1">
            <a:avLst/>
          </a:prstGeom>
          <a:solidFill>
            <a:srgbClr val="FFFFFF"/>
          </a:solidFill>
          <a:ln w="25400" cap="flat" cmpd="sng" algn="ctr">
            <a:solidFill>
              <a:srgbClr val="FFFFFF"/>
            </a:solidFill>
            <a:prstDash val="dash"/>
            <a:round/>
            <a:headEnd type="none" w="med" len="med"/>
            <a:tailEnd type="arrow"/>
          </a:ln>
          <a:effectLst>
            <a:outerShdw blurRad="50800" dist="38100" dir="2700000" algn="tl" rotWithShape="0">
              <a:prstClr val="black">
                <a:alpha val="40000"/>
              </a:prst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0EA71-D481-DB16-3E7F-F1645EA02670}"/>
              </a:ext>
            </a:extLst>
          </p:cNvPr>
          <p:cNvSpPr>
            <a:spLocks noGrp="1"/>
          </p:cNvSpPr>
          <p:nvPr>
            <p:ph type="title"/>
          </p:nvPr>
        </p:nvSpPr>
        <p:spPr>
          <a:xfrm>
            <a:off x="468313" y="6308725"/>
            <a:ext cx="8101012" cy="215900"/>
          </a:xfrm>
        </p:spPr>
        <p:txBody>
          <a:bodyPr/>
          <a:lstStyle/>
          <a:p>
            <a:pPr algn="l" eaLnBrk="1" hangingPunct="1">
              <a:defRPr/>
            </a:pPr>
            <a:r>
              <a:rPr lang="de-AT" altLang="de-DE" sz="1400" b="0" dirty="0">
                <a:solidFill>
                  <a:srgbClr val="000000"/>
                </a:solidFill>
                <a:latin typeface="Arial" charset="0"/>
                <a:ea typeface="+mn-ea"/>
                <a:cs typeface="+mn-cs"/>
              </a:rPr>
              <a:t>Der Klimawandel im Hochgebirge hat vielfältige </a:t>
            </a:r>
            <a:r>
              <a:rPr lang="de-AT" altLang="de-DE" sz="1400" dirty="0">
                <a:solidFill>
                  <a:srgbClr val="000000"/>
                </a:solidFill>
                <a:latin typeface="Arial" charset="0"/>
                <a:ea typeface="+mn-ea"/>
                <a:cs typeface="+mn-cs"/>
              </a:rPr>
              <a:t>Auswirkungen</a:t>
            </a:r>
            <a:r>
              <a:rPr lang="de-AT" altLang="de-DE" sz="1400" b="0" dirty="0">
                <a:solidFill>
                  <a:srgbClr val="000000"/>
                </a:solidFill>
                <a:latin typeface="Arial" charset="0"/>
                <a:ea typeface="+mn-ea"/>
                <a:cs typeface="+mn-cs"/>
              </a:rPr>
              <a:t> auf den Gletscher und sein Umfeld. Die Erwärmung beansprucht das Gestein durch mehr wärmere Phasen stärker. Dadurch verwittert das Gestein schneller – es kommt zu vermehrtem Steinschlag.</a:t>
            </a:r>
            <a:br>
              <a:rPr lang="de-DE" altLang="de-DE" sz="1400" b="0" dirty="0">
                <a:solidFill>
                  <a:srgbClr val="000000"/>
                </a:solidFill>
                <a:latin typeface="Arial" charset="0"/>
                <a:ea typeface="+mn-ea"/>
                <a:cs typeface="+mn-cs"/>
              </a:rPr>
            </a:br>
            <a:endParaRPr lang="de-AT" dirty="0"/>
          </a:p>
        </p:txBody>
      </p:sp>
      <p:pic>
        <p:nvPicPr>
          <p:cNvPr id="17411" name="Grafik 1">
            <a:extLst>
              <a:ext uri="{FF2B5EF4-FFF2-40B4-BE49-F238E27FC236}">
                <a16:creationId xmlns:a16="http://schemas.microsoft.com/office/drawing/2014/main" id="{1C82D160-4055-D22C-91A5-FC287B10D0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36613"/>
            <a:ext cx="77422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a16="http://schemas.microsoft.com/office/drawing/2014/main" id="{B8284922-6D03-9355-5334-3B5E53BFB1A0}"/>
              </a:ext>
            </a:extLst>
          </p:cNvPr>
          <p:cNvSpPr/>
          <p:nvPr/>
        </p:nvSpPr>
        <p:spPr>
          <a:xfrm>
            <a:off x="5483225" y="3933825"/>
            <a:ext cx="2505075" cy="306388"/>
          </a:xfrm>
          <a:prstGeom prst="rect">
            <a:avLst/>
          </a:prstGeom>
        </p:spPr>
        <p:txBody>
          <a:bodyPr>
            <a:spAutoFit/>
          </a:bodyPr>
          <a:lstStyle/>
          <a:p>
            <a:pPr eaLnBrk="1" fontAlgn="auto" hangingPunct="1">
              <a:spcBef>
                <a:spcPts val="0"/>
              </a:spcBef>
              <a:spcAft>
                <a:spcPts val="0"/>
              </a:spcAft>
              <a:defRPr/>
            </a:pPr>
            <a:r>
              <a:rPr lang="de-AT" altLang="de-DE" sz="1400" b="1" kern="0" dirty="0">
                <a:solidFill>
                  <a:srgbClr val="FFFFFF"/>
                </a:solidFill>
                <a:latin typeface="Arial" charset="0"/>
                <a:cs typeface="+mn-cs"/>
              </a:rPr>
              <a:t>verstärkte Abschmelzung</a:t>
            </a:r>
            <a:endParaRPr lang="de-AT" kern="0" dirty="0">
              <a:solidFill>
                <a:sysClr val="windowText" lastClr="000000"/>
              </a:solidFill>
              <a:cs typeface="Arial" charset="0"/>
            </a:endParaRPr>
          </a:p>
        </p:txBody>
      </p:sp>
      <p:sp>
        <p:nvSpPr>
          <p:cNvPr id="6" name="Freihandform 7">
            <a:extLst>
              <a:ext uri="{FF2B5EF4-FFF2-40B4-BE49-F238E27FC236}">
                <a16:creationId xmlns:a16="http://schemas.microsoft.com/office/drawing/2014/main" id="{77C53569-2C4B-0B96-BC38-C0819A0D1877}"/>
              </a:ext>
            </a:extLst>
          </p:cNvPr>
          <p:cNvSpPr>
            <a:spLocks/>
          </p:cNvSpPr>
          <p:nvPr/>
        </p:nvSpPr>
        <p:spPr bwMode="auto">
          <a:xfrm>
            <a:off x="3132138" y="3025775"/>
            <a:ext cx="1193800" cy="419100"/>
          </a:xfrm>
          <a:custGeom>
            <a:avLst/>
            <a:gdLst>
              <a:gd name="T0" fmla="*/ 1189017 w 30086"/>
              <a:gd name="T1" fmla="*/ 373009 h 21779"/>
              <a:gd name="T2" fmla="*/ 900424 w 30086"/>
              <a:gd name="T3" fmla="*/ 337915 h 21779"/>
              <a:gd name="T4" fmla="*/ 575162 w 30086"/>
              <a:gd name="T5" fmla="*/ 244037 h 21779"/>
              <a:gd name="T6" fmla="*/ 0 w 30086"/>
              <a:gd name="T7" fmla="*/ 0 h 21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086" h="21779">
                <a:moveTo>
                  <a:pt x="29961" y="21619"/>
                </a:moveTo>
                <a:cubicBezTo>
                  <a:pt x="31301" y="22617"/>
                  <a:pt x="21457" y="18587"/>
                  <a:pt x="22689" y="19585"/>
                </a:cubicBezTo>
                <a:cubicBezTo>
                  <a:pt x="24106" y="19733"/>
                  <a:pt x="17500" y="16808"/>
                  <a:pt x="14493" y="14144"/>
                </a:cubicBezTo>
                <a:cubicBezTo>
                  <a:pt x="10944" y="11825"/>
                  <a:pt x="3333" y="3333"/>
                  <a:pt x="0" y="0"/>
                </a:cubicBezTo>
              </a:path>
            </a:pathLst>
          </a:custGeom>
          <a:noFill/>
          <a:ln w="22225" cap="flat" cmpd="sng" algn="ctr">
            <a:solidFill>
              <a:srgbClr val="FFFFFF"/>
            </a:solidFill>
            <a:prstDash val="sysDot"/>
            <a:round/>
            <a:headEnd type="none" w="med" len="med"/>
            <a:tailEnd type="none" w="med" len="med"/>
          </a:ln>
        </p:spPr>
        <p:txBody>
          <a:bodyPr/>
          <a:lstStyle/>
          <a:p>
            <a:pPr eaLnBrk="1" hangingPunct="1">
              <a:defRPr/>
            </a:pPr>
            <a:endParaRPr lang="de-AT" sz="4200">
              <a:solidFill>
                <a:srgbClr val="000000"/>
              </a:solidFill>
              <a:latin typeface="Arial" charset="0"/>
              <a:cs typeface="+mn-cs"/>
            </a:endParaRPr>
          </a:p>
        </p:txBody>
      </p:sp>
      <p:cxnSp>
        <p:nvCxnSpPr>
          <p:cNvPr id="17414" name="Gerade Verbindung mit Pfeil 3">
            <a:extLst>
              <a:ext uri="{FF2B5EF4-FFF2-40B4-BE49-F238E27FC236}">
                <a16:creationId xmlns:a16="http://schemas.microsoft.com/office/drawing/2014/main" id="{D12383DC-4402-270A-191D-159AA7DA5C0F}"/>
              </a:ext>
            </a:extLst>
          </p:cNvPr>
          <p:cNvCxnSpPr>
            <a:cxnSpLocks noChangeShapeType="1"/>
          </p:cNvCxnSpPr>
          <p:nvPr/>
        </p:nvCxnSpPr>
        <p:spPr bwMode="auto">
          <a:xfrm>
            <a:off x="4378325" y="2481263"/>
            <a:ext cx="0" cy="963612"/>
          </a:xfrm>
          <a:prstGeom prst="straightConnector1">
            <a:avLst/>
          </a:prstGeom>
          <a:noFill/>
          <a:ln w="19050" algn="ctr">
            <a:solidFill>
              <a:srgbClr val="FFFFFF"/>
            </a:solidFill>
            <a:round/>
            <a:headEnd/>
            <a:tailEnd type="triangle" w="med" len="med"/>
          </a:ln>
          <a:extLst>
            <a:ext uri="{909E8E84-426E-40DD-AFC4-6F175D3DCCD1}">
              <a14:hiddenFill xmlns:a14="http://schemas.microsoft.com/office/drawing/2010/main">
                <a:noFill/>
              </a14:hiddenFill>
            </a:ext>
          </a:extLst>
        </p:spPr>
      </p:cxnSp>
      <p:sp>
        <p:nvSpPr>
          <p:cNvPr id="8" name="Freihandform 6">
            <a:extLst>
              <a:ext uri="{FF2B5EF4-FFF2-40B4-BE49-F238E27FC236}">
                <a16:creationId xmlns:a16="http://schemas.microsoft.com/office/drawing/2014/main" id="{0554ACB5-F47D-B5C2-EDE7-653A7E9A4EF2}"/>
              </a:ext>
            </a:extLst>
          </p:cNvPr>
          <p:cNvSpPr>
            <a:spLocks/>
          </p:cNvSpPr>
          <p:nvPr/>
        </p:nvSpPr>
        <p:spPr bwMode="auto">
          <a:xfrm>
            <a:off x="3197225" y="2459038"/>
            <a:ext cx="1181100" cy="0"/>
          </a:xfrm>
          <a:custGeom>
            <a:avLst/>
            <a:gdLst>
              <a:gd name="T0" fmla="*/ 1181819 w 1181819"/>
              <a:gd name="T1" fmla="*/ 0 w 1181819"/>
              <a:gd name="T2" fmla="*/ 0 60000 65536"/>
              <a:gd name="T3" fmla="*/ 0 60000 65536"/>
            </a:gdLst>
            <a:ahLst/>
            <a:cxnLst>
              <a:cxn ang="T2">
                <a:pos x="T0" y="0"/>
              </a:cxn>
              <a:cxn ang="T3">
                <a:pos x="T1" y="0"/>
              </a:cxn>
            </a:cxnLst>
            <a:rect l="0" t="0" r="r" b="b"/>
            <a:pathLst>
              <a:path w="1181819">
                <a:moveTo>
                  <a:pt x="1181819" y="0"/>
                </a:moveTo>
                <a:lnTo>
                  <a:pt x="0" y="0"/>
                </a:lnTo>
              </a:path>
            </a:pathLst>
          </a:custGeom>
          <a:noFill/>
          <a:ln w="22225" cap="flat" cmpd="sng" algn="ctr">
            <a:solidFill>
              <a:srgbClr val="FFFFFF"/>
            </a:solidFill>
            <a:prstDash val="sysDot"/>
            <a:round/>
            <a:headEnd type="none" w="med" len="med"/>
            <a:tailEnd type="none" w="med" len="med"/>
          </a:ln>
        </p:spPr>
        <p:txBody>
          <a:bodyPr/>
          <a:lstStyle/>
          <a:p>
            <a:pPr eaLnBrk="1" hangingPunct="1">
              <a:defRPr/>
            </a:pPr>
            <a:endParaRPr lang="de-AT" sz="4200">
              <a:solidFill>
                <a:srgbClr val="000000"/>
              </a:solidFill>
              <a:latin typeface="Arial" charset="0"/>
              <a:cs typeface="+mn-cs"/>
            </a:endParaRPr>
          </a:p>
        </p:txBody>
      </p:sp>
      <p:sp>
        <p:nvSpPr>
          <p:cNvPr id="9" name="Textfeld 5">
            <a:extLst>
              <a:ext uri="{FF2B5EF4-FFF2-40B4-BE49-F238E27FC236}">
                <a16:creationId xmlns:a16="http://schemas.microsoft.com/office/drawing/2014/main" id="{1A809FB7-3931-03B3-1749-714A55CE6B65}"/>
              </a:ext>
            </a:extLst>
          </p:cNvPr>
          <p:cNvSpPr txBox="1">
            <a:spLocks noChangeArrowheads="1"/>
          </p:cNvSpPr>
          <p:nvPr/>
        </p:nvSpPr>
        <p:spPr bwMode="auto">
          <a:xfrm>
            <a:off x="4378325" y="2616200"/>
            <a:ext cx="1944688" cy="523875"/>
          </a:xfrm>
          <a:prstGeom prst="rect">
            <a:avLst/>
          </a:prstGeom>
          <a:noFill/>
          <a:ln>
            <a:noFill/>
          </a:ln>
        </p:spPr>
        <p:txBody>
          <a:bodyPr>
            <a:spAutoFit/>
          </a:bodyP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fontAlgn="auto" hangingPunct="1">
              <a:spcBef>
                <a:spcPts val="0"/>
              </a:spcBef>
              <a:spcAft>
                <a:spcPts val="0"/>
              </a:spcAft>
              <a:defRPr/>
            </a:pPr>
            <a:r>
              <a:rPr lang="de-AT" altLang="de-DE" sz="1400" b="1" kern="0" dirty="0">
                <a:solidFill>
                  <a:srgbClr val="FFFFFF"/>
                </a:solidFill>
                <a:cs typeface="+mn-cs"/>
              </a:rPr>
              <a:t>     Gletscherabsenkung</a:t>
            </a:r>
          </a:p>
        </p:txBody>
      </p:sp>
      <p:sp>
        <p:nvSpPr>
          <p:cNvPr id="10" name="Textfeld 17">
            <a:extLst>
              <a:ext uri="{FF2B5EF4-FFF2-40B4-BE49-F238E27FC236}">
                <a16:creationId xmlns:a16="http://schemas.microsoft.com/office/drawing/2014/main" id="{DFDD0CDF-203B-4694-C66C-13CA006A3F87}"/>
              </a:ext>
            </a:extLst>
          </p:cNvPr>
          <p:cNvSpPr txBox="1">
            <a:spLocks noChangeArrowheads="1"/>
          </p:cNvSpPr>
          <p:nvPr/>
        </p:nvSpPr>
        <p:spPr bwMode="auto">
          <a:xfrm>
            <a:off x="4500563" y="1320800"/>
            <a:ext cx="2284412" cy="307975"/>
          </a:xfrm>
          <a:prstGeom prst="rect">
            <a:avLst/>
          </a:prstGeom>
          <a:noFill/>
          <a:ln>
            <a:noFill/>
          </a:ln>
        </p:spPr>
        <p:txBody>
          <a:bodyPr>
            <a:spAutoFit/>
          </a:bodyP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fontAlgn="auto" hangingPunct="1">
              <a:spcBef>
                <a:spcPts val="0"/>
              </a:spcBef>
              <a:spcAft>
                <a:spcPts val="0"/>
              </a:spcAft>
              <a:defRPr/>
            </a:pPr>
            <a:r>
              <a:rPr lang="de-AT" altLang="de-DE" sz="1400" b="1" kern="0" dirty="0">
                <a:solidFill>
                  <a:srgbClr val="FFFFFF"/>
                </a:solidFill>
                <a:cs typeface="+mn-cs"/>
              </a:rPr>
              <a:t>     stärkere Verwitterung</a:t>
            </a:r>
          </a:p>
        </p:txBody>
      </p:sp>
      <p:cxnSp>
        <p:nvCxnSpPr>
          <p:cNvPr id="11" name="Gerade Verbindung mit Pfeil 10">
            <a:extLst>
              <a:ext uri="{FF2B5EF4-FFF2-40B4-BE49-F238E27FC236}">
                <a16:creationId xmlns:a16="http://schemas.microsoft.com/office/drawing/2014/main" id="{B9C7384F-A037-C597-0730-EC9F0E989EB9}"/>
              </a:ext>
            </a:extLst>
          </p:cNvPr>
          <p:cNvCxnSpPr/>
          <p:nvPr/>
        </p:nvCxnSpPr>
        <p:spPr bwMode="auto">
          <a:xfrm flipH="1">
            <a:off x="4535488" y="1628775"/>
            <a:ext cx="665162" cy="504825"/>
          </a:xfrm>
          <a:prstGeom prst="straightConnector1">
            <a:avLst/>
          </a:prstGeom>
          <a:solidFill>
            <a:srgbClr val="FFFFFF"/>
          </a:solidFill>
          <a:ln w="25400" cap="flat" cmpd="sng" algn="ctr">
            <a:solidFill>
              <a:srgbClr val="FFFFFF"/>
            </a:solidFill>
            <a:prstDash val="dash"/>
            <a:round/>
            <a:headEnd type="none" w="med" len="med"/>
            <a:tailEnd type="arrow"/>
          </a:ln>
          <a:effectLst>
            <a:outerShdw blurRad="50800" dist="38100" dir="2700000" algn="tl" rotWithShape="0">
              <a:prstClr val="black">
                <a:alpha val="40000"/>
              </a:prstClr>
            </a:outerShdw>
          </a:effectLst>
        </p:spPr>
      </p:cxnSp>
      <p:sp>
        <p:nvSpPr>
          <p:cNvPr id="14" name="Textfeld 23">
            <a:extLst>
              <a:ext uri="{FF2B5EF4-FFF2-40B4-BE49-F238E27FC236}">
                <a16:creationId xmlns:a16="http://schemas.microsoft.com/office/drawing/2014/main" id="{2A6F5788-E303-8012-4D89-72E097515839}"/>
              </a:ext>
            </a:extLst>
          </p:cNvPr>
          <p:cNvSpPr txBox="1">
            <a:spLocks noChangeArrowheads="1"/>
          </p:cNvSpPr>
          <p:nvPr/>
        </p:nvSpPr>
        <p:spPr bwMode="auto">
          <a:xfrm>
            <a:off x="5200650" y="2024063"/>
            <a:ext cx="2284413" cy="307975"/>
          </a:xfrm>
          <a:prstGeom prst="rect">
            <a:avLst/>
          </a:prstGeom>
          <a:noFill/>
          <a:ln>
            <a:noFill/>
          </a:ln>
        </p:spPr>
        <p:txBody>
          <a:bodyPr>
            <a:spAutoFit/>
          </a:bodyP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fontAlgn="auto" hangingPunct="1">
              <a:spcBef>
                <a:spcPts val="0"/>
              </a:spcBef>
              <a:spcAft>
                <a:spcPts val="0"/>
              </a:spcAft>
              <a:defRPr/>
            </a:pPr>
            <a:r>
              <a:rPr lang="de-AT" altLang="de-DE" sz="1400" b="1" kern="0" dirty="0">
                <a:solidFill>
                  <a:srgbClr val="FFFFFF"/>
                </a:solidFill>
                <a:cs typeface="+mn-cs"/>
              </a:rPr>
              <a:t>     Schneegrenze</a:t>
            </a:r>
          </a:p>
        </p:txBody>
      </p:sp>
      <p:cxnSp>
        <p:nvCxnSpPr>
          <p:cNvPr id="17420" name="Gerade Verbindung mit Pfeil 19">
            <a:extLst>
              <a:ext uri="{FF2B5EF4-FFF2-40B4-BE49-F238E27FC236}">
                <a16:creationId xmlns:a16="http://schemas.microsoft.com/office/drawing/2014/main" id="{1B397F30-4B9C-E582-D0EB-D9AC5F3FD40C}"/>
              </a:ext>
            </a:extLst>
          </p:cNvPr>
          <p:cNvCxnSpPr>
            <a:cxnSpLocks noChangeShapeType="1"/>
          </p:cNvCxnSpPr>
          <p:nvPr/>
        </p:nvCxnSpPr>
        <p:spPr bwMode="auto">
          <a:xfrm flipV="1">
            <a:off x="6084888" y="2349500"/>
            <a:ext cx="0" cy="365125"/>
          </a:xfrm>
          <a:prstGeom prst="straightConnector1">
            <a:avLst/>
          </a:prstGeom>
          <a:noFill/>
          <a:ln w="19050" algn="ctr">
            <a:solidFill>
              <a:srgbClr val="FFFFFF"/>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B4C85DC8-424B-7420-E419-282E434ACDDD}"/>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2023</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 und Bildrechte: Christian Fridrich, </a:t>
            </a:r>
            <a:r>
              <a:rPr lang="de-DE" altLang="de-DE" sz="1200" kern="0" dirty="0" err="1"/>
              <a:t>Großweikersdorf</a:t>
            </a: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Mitgestaltung: Fabian Otto</a:t>
            </a:r>
            <a:br>
              <a:rPr lang="de-DE" altLang="de-DE" sz="1200" kern="0" dirty="0"/>
            </a:br>
            <a:br>
              <a:rPr lang="de-DE" altLang="de-DE" sz="1200" kern="0" dirty="0"/>
            </a:b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6" name="Rectangle 6">
            <a:extLst>
              <a:ext uri="{FF2B5EF4-FFF2-40B4-BE49-F238E27FC236}">
                <a16:creationId xmlns:a16="http://schemas.microsoft.com/office/drawing/2014/main" id="{6D932CD9-060C-84BA-4CA6-0FB6CD0AD7DB}"/>
              </a:ext>
            </a:extLst>
          </p:cNvPr>
          <p:cNvSpPr>
            <a:spLocks noChangeArrowheads="1"/>
          </p:cNvSpPr>
          <p:nvPr/>
        </p:nvSpPr>
        <p:spPr bwMode="auto">
          <a:xfrm>
            <a:off x="468313" y="981075"/>
            <a:ext cx="3744912" cy="2016125"/>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br>
              <a:rPr lang="de-DE" altLang="de-DE" sz="1100" b="1" kern="0">
                <a:solidFill>
                  <a:srgbClr val="000000"/>
                </a:solidFill>
                <a:latin typeface="Syntax LT Std"/>
              </a:rPr>
            </a:br>
            <a:endParaRPr lang="de-DE" altLang="de-DE" sz="1200" kern="0" dirty="0">
              <a:solidFill>
                <a:srgbClr val="000000"/>
              </a:solidFill>
              <a:latin typeface="Arial" pitchFamily="34" charset="0"/>
            </a:endParaRPr>
          </a:p>
        </p:txBody>
      </p:sp>
      <p:sp>
        <p:nvSpPr>
          <p:cNvPr id="2" name="Rechteck 1">
            <a:extLst>
              <a:ext uri="{FF2B5EF4-FFF2-40B4-BE49-F238E27FC236}">
                <a16:creationId xmlns:a16="http://schemas.microsoft.com/office/drawing/2014/main" id="{9FE6C942-AAC9-137A-09C1-9C65B9B941F4}"/>
              </a:ext>
            </a:extLst>
          </p:cNvPr>
          <p:cNvSpPr/>
          <p:nvPr/>
        </p:nvSpPr>
        <p:spPr>
          <a:xfrm>
            <a:off x="250825" y="765175"/>
            <a:ext cx="3600450" cy="2645276"/>
          </a:xfrm>
          <a:prstGeom prst="rect">
            <a:avLst/>
          </a:prstGeom>
        </p:spPr>
        <p:txBody>
          <a:bodyPr>
            <a:spAutoFit/>
          </a:bodyPr>
          <a:lstStyle/>
          <a:p>
            <a:pPr eaLnBrk="1" fontAlgn="auto" hangingPunct="1">
              <a:lnSpc>
                <a:spcPts val="1600"/>
              </a:lnSpc>
              <a:spcBef>
                <a:spcPts val="600"/>
              </a:spcBef>
              <a:spcAft>
                <a:spcPts val="0"/>
              </a:spcAft>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defRPr/>
            </a:pPr>
            <a:r>
              <a:rPr lang="de-DE" altLang="de-DE" sz="1200" kern="0" dirty="0">
                <a:solidFill>
                  <a:srgbClr val="000000"/>
                </a:solidFill>
                <a:latin typeface="Arial" pitchFamily="34" charset="0"/>
              </a:rPr>
              <a:t>Das Anschauungsmaterial bezieht sich auf das Thema „Tourismus – Beispiel: Alpen“ auf den Seiten 18 und 19 im Schulbuch </a:t>
            </a:r>
            <a:r>
              <a:rPr lang="de-DE" altLang="de-DE" sz="1200" i="1" kern="0" dirty="0">
                <a:solidFill>
                  <a:srgbClr val="000000"/>
                </a:solidFill>
                <a:latin typeface="Arial" pitchFamily="34" charset="0"/>
              </a:rPr>
              <a:t>unterwegs 3 </a:t>
            </a:r>
            <a:r>
              <a:rPr lang="de-DE" altLang="de-DE" sz="1200" kern="0" dirty="0">
                <a:solidFill>
                  <a:srgbClr val="000000"/>
                </a:solidFill>
                <a:latin typeface="Arial" pitchFamily="34" charset="0"/>
              </a:rPr>
              <a:t>und veranschaulicht den Schwund der Gletscher in den Alpen.</a:t>
            </a:r>
          </a:p>
          <a:p>
            <a:pPr eaLnBrk="1" fontAlgn="auto" hangingPunct="1">
              <a:lnSpc>
                <a:spcPts val="1600"/>
              </a:lnSpc>
              <a:spcBef>
                <a:spcPts val="600"/>
              </a:spcBef>
              <a:spcAft>
                <a:spcPts val="0"/>
              </a:spcAft>
              <a:buClr>
                <a:srgbClr val="000000"/>
              </a:buClr>
              <a:defRPr/>
            </a:pPr>
            <a:r>
              <a:rPr lang="de-DE" altLang="de-DE" sz="1200" kern="0" dirty="0">
                <a:solidFill>
                  <a:srgbClr val="000000"/>
                </a:solidFill>
                <a:latin typeface="Arial" pitchFamily="34" charset="0"/>
              </a:rPr>
              <a:t>Es kann als Vertiefung in das Thema dienen. </a:t>
            </a:r>
            <a:br>
              <a:rPr lang="de-DE" altLang="de-DE" sz="12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defRPr/>
            </a:pPr>
            <a:r>
              <a:rPr lang="de-DE" altLang="de-DE" sz="1200" kern="0" dirty="0">
                <a:solidFill>
                  <a:srgbClr val="000000"/>
                </a:solidFill>
                <a:latin typeface="Arial" pitchFamily="34" charset="0"/>
              </a:rPr>
              <a:t>Wir wünschen Ihnen einen erfolgreichen Unterricht!</a:t>
            </a:r>
            <a:endParaRPr lang="de-AT" sz="1200" dirty="0">
              <a:cs typeface="Arial" charset="0"/>
            </a:endParaRP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569</Words>
  <Application>Microsoft Office PowerPoint</Application>
  <PresentationFormat>Bildschirmpräsentation (4:3)</PresentationFormat>
  <Paragraphs>51</Paragraphs>
  <Slides>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Calibri</vt:lpstr>
      <vt:lpstr>Arial</vt:lpstr>
      <vt:lpstr>Syntax LT Std</vt:lpstr>
      <vt:lpstr>Wingdings</vt:lpstr>
      <vt:lpstr>Larissa</vt:lpstr>
      <vt:lpstr>PowerPoint-Präsentation</vt:lpstr>
      <vt:lpstr>PowerPoint-Präsentation</vt:lpstr>
      <vt:lpstr>Auf dem Foto sieht man den Großglockner und die Pasterze, den größten Gletscher Österreichs. Die ehemalige Vergletscherung vor über 170 Jahren ist als Spur in der Landschaft deutlich. Wo der Gletscher früher floss, wächst nicht viel. Oberhalb des Randes, zum Beispiel rechts oben im Foto, ist es grün. </vt:lpstr>
      <vt:lpstr>PowerPoint-Präsentation</vt:lpstr>
      <vt:lpstr>PowerPoint-Präsentation</vt:lpstr>
      <vt:lpstr>PowerPoint-Präsentation</vt:lpstr>
      <vt:lpstr>PowerPoint-Präsentation</vt:lpstr>
      <vt:lpstr>Der Klimawandel im Hochgebirge hat vielfältige Auswirkungen auf den Gletscher und sein Umfeld. Die Erwärmung beansprucht das Gestein durch mehr wärmere Phasen stärker. Dadurch verwittert das Gestein schneller – es kommt zu vermehrtem Steinschlag.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238</cp:revision>
  <cp:lastPrinted>2015-10-29T14:38:56Z</cp:lastPrinted>
  <dcterms:created xsi:type="dcterms:W3CDTF">2013-10-08T07:58:50Z</dcterms:created>
  <dcterms:modified xsi:type="dcterms:W3CDTF">2024-09-10T13:38:36Z</dcterms:modified>
</cp:coreProperties>
</file>