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93" r:id="rId2"/>
    <p:sldId id="307" r:id="rId3"/>
    <p:sldId id="308" r:id="rId4"/>
    <p:sldId id="309" r:id="rId5"/>
    <p:sldId id="310" r:id="rId6"/>
    <p:sldId id="312" r:id="rId7"/>
    <p:sldId id="311" r:id="rId8"/>
    <p:sldId id="314" r:id="rId9"/>
    <p:sldId id="313" r:id="rId10"/>
    <p:sldId id="295" r:id="rId11"/>
    <p:sldId id="303" r:id="rId12"/>
    <p:sldId id="296" r:id="rId13"/>
    <p:sldId id="297" r:id="rId14"/>
    <p:sldId id="298" r:id="rId15"/>
    <p:sldId id="299" r:id="rId16"/>
    <p:sldId id="300" r:id="rId17"/>
    <p:sldId id="301" r:id="rId18"/>
    <p:sldId id="302" r:id="rId19"/>
    <p:sldId id="292" r:id="rId2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varScale="1">
        <p:scale>
          <a:sx n="78" d="100"/>
          <a:sy n="78" d="100"/>
        </p:scale>
        <p:origin x="438" y="108"/>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B407BC3-A84A-0DA9-5E50-FDFD5F6EDFE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0BEC36D6-E6A3-EDE7-5B1C-CAF694688E23}"/>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7F2A905-931D-475B-A07F-CB76DA87BE3C}" type="datetimeFigureOut">
              <a:rPr lang="de-AT"/>
              <a:pPr>
                <a:defRPr/>
              </a:pPr>
              <a:t>21.01.2025</a:t>
            </a:fld>
            <a:endParaRPr lang="de-AT"/>
          </a:p>
        </p:txBody>
      </p:sp>
      <p:sp>
        <p:nvSpPr>
          <p:cNvPr id="4" name="Fußzeilenplatzhalter 3">
            <a:extLst>
              <a:ext uri="{FF2B5EF4-FFF2-40B4-BE49-F238E27FC236}">
                <a16:creationId xmlns:a16="http://schemas.microsoft.com/office/drawing/2014/main" id="{D994927C-8B18-CA20-680F-B0FA732C8A8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D5768318-04CD-6E71-7A9E-000263DF7E3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A33A8EF-1404-4260-AFAA-DCB419673D56}" type="slidenum">
              <a:rPr lang="de-AT" altLang="de-DE"/>
              <a:pPr>
                <a:defRPr/>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EF597C-9A7B-A92D-5A88-D6700A571F2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DB79A1D5-3148-46B6-B679-3294626597A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3D8F629-EB31-4E53-A324-62C300A40D19}" type="datetimeFigureOut">
              <a:rPr lang="de-AT"/>
              <a:pPr>
                <a:defRPr/>
              </a:pPr>
              <a:t>21.01.2025</a:t>
            </a:fld>
            <a:endParaRPr lang="de-AT"/>
          </a:p>
        </p:txBody>
      </p:sp>
      <p:sp>
        <p:nvSpPr>
          <p:cNvPr id="4" name="Folienbildplatzhalter 3">
            <a:extLst>
              <a:ext uri="{FF2B5EF4-FFF2-40B4-BE49-F238E27FC236}">
                <a16:creationId xmlns:a16="http://schemas.microsoft.com/office/drawing/2014/main" id="{5BB7F0D0-0A33-E05C-6A1D-58D503FCD9B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B1ED0E3E-FE2F-4C3C-BF67-78AB8672438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323B9478-AB9D-53EC-56E5-0769558E9C6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A780E092-F12F-9E47-1BE6-EF00004C3CF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026B1A4-0193-4D0D-B03A-44F14E20F5AA}" type="slidenum">
              <a:rPr lang="de-AT" altLang="de-DE"/>
              <a:pPr>
                <a:defRPr/>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560" y="2348880"/>
            <a:ext cx="8229600" cy="1143000"/>
          </a:xfrm>
        </p:spPr>
        <p:txBody>
          <a:bodyPr/>
          <a:lstStyle/>
          <a:p>
            <a:r>
              <a:rPr lang="de-DE" dirty="0"/>
              <a:t>Titelmasterformat durch Klicken bearbeiten</a:t>
            </a:r>
            <a:endParaRPr lang="de-AT" dirty="0"/>
          </a:p>
        </p:txBody>
      </p:sp>
    </p:spTree>
    <p:extLst>
      <p:ext uri="{BB962C8B-B14F-4D97-AF65-F5344CB8AC3E}">
        <p14:creationId xmlns:p14="http://schemas.microsoft.com/office/powerpoint/2010/main" val="2531129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76508734-9875-D4AC-BEFE-9332F20F3A4F}"/>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459E29FA-6282-4772-9616-BFA4C348C6C6}" type="datetimeFigureOut">
              <a:rPr lang="de-AT"/>
              <a:pPr>
                <a:defRPr/>
              </a:pPr>
              <a:t>21.01.2025</a:t>
            </a:fld>
            <a:endParaRPr lang="de-AT"/>
          </a:p>
        </p:txBody>
      </p:sp>
      <p:sp>
        <p:nvSpPr>
          <p:cNvPr id="5" name="Fußzeilenplatzhalter 4">
            <a:extLst>
              <a:ext uri="{FF2B5EF4-FFF2-40B4-BE49-F238E27FC236}">
                <a16:creationId xmlns:a16="http://schemas.microsoft.com/office/drawing/2014/main" id="{B146E14D-D4B0-F2F4-62A3-0622DE8C82E8}"/>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E96ED3CB-EE0B-37A2-E35F-42B4DB3F44D5}"/>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BFD4C97-E239-4CD2-979D-E54A5B802D58}" type="slidenum">
              <a:rPr lang="de-AT" altLang="de-DE"/>
              <a:pPr>
                <a:defRPr/>
              </a:pPr>
              <a:t>‹Nr.›</a:t>
            </a:fld>
            <a:endParaRPr lang="de-AT" altLang="de-DE"/>
          </a:p>
        </p:txBody>
      </p:sp>
    </p:spTree>
    <p:extLst>
      <p:ext uri="{BB962C8B-B14F-4D97-AF65-F5344CB8AC3E}">
        <p14:creationId xmlns:p14="http://schemas.microsoft.com/office/powerpoint/2010/main" val="2385659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5E648FF0-6649-C6CB-E96F-6F7CBF57CF52}"/>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287E64BA-31F6-45DB-ABF6-D262A1130E39}" type="datetimeFigureOut">
              <a:rPr lang="de-AT"/>
              <a:pPr>
                <a:defRPr/>
              </a:pPr>
              <a:t>21.01.2025</a:t>
            </a:fld>
            <a:endParaRPr lang="de-AT"/>
          </a:p>
        </p:txBody>
      </p:sp>
      <p:sp>
        <p:nvSpPr>
          <p:cNvPr id="5" name="Fußzeilenplatzhalter 4">
            <a:extLst>
              <a:ext uri="{FF2B5EF4-FFF2-40B4-BE49-F238E27FC236}">
                <a16:creationId xmlns:a16="http://schemas.microsoft.com/office/drawing/2014/main" id="{F45D718D-DB27-BE77-C64B-7A2EC571B08E}"/>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ABCA135F-535C-957E-1D7F-60C88B8F4C54}"/>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3B3820B3-C824-4E88-A949-B2D5B6CA8F38}" type="slidenum">
              <a:rPr lang="de-AT" altLang="de-DE"/>
              <a:pPr>
                <a:defRPr/>
              </a:pPr>
              <a:t>‹Nr.›</a:t>
            </a:fld>
            <a:endParaRPr lang="de-AT" altLang="de-DE"/>
          </a:p>
        </p:txBody>
      </p:sp>
    </p:spTree>
    <p:extLst>
      <p:ext uri="{BB962C8B-B14F-4D97-AF65-F5344CB8AC3E}">
        <p14:creationId xmlns:p14="http://schemas.microsoft.com/office/powerpoint/2010/main" val="2149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A06253B8-84B4-F38C-9BCA-DF50E2B1E75F}"/>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9FBF27D1-2544-4459-95FE-35CCA732E28B}" type="datetimeFigureOut">
              <a:rPr lang="de-AT"/>
              <a:pPr>
                <a:defRPr/>
              </a:pPr>
              <a:t>21.01.2025</a:t>
            </a:fld>
            <a:endParaRPr lang="de-AT"/>
          </a:p>
        </p:txBody>
      </p:sp>
      <p:sp>
        <p:nvSpPr>
          <p:cNvPr id="5" name="Fußzeilenplatzhalter 4">
            <a:extLst>
              <a:ext uri="{FF2B5EF4-FFF2-40B4-BE49-F238E27FC236}">
                <a16:creationId xmlns:a16="http://schemas.microsoft.com/office/drawing/2014/main" id="{10800FE3-6562-DB6A-CD0E-1F515274A7FE}"/>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23CF54FB-10B0-9F24-9B0C-3F57C4A339B5}"/>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E517828-9C9A-47B0-8F96-61F84379044F}" type="slidenum">
              <a:rPr lang="de-AT" altLang="de-DE"/>
              <a:pPr>
                <a:defRPr/>
              </a:pPr>
              <a:t>‹Nr.›</a:t>
            </a:fld>
            <a:endParaRPr lang="de-AT" altLang="de-DE"/>
          </a:p>
        </p:txBody>
      </p:sp>
    </p:spTree>
    <p:extLst>
      <p:ext uri="{BB962C8B-B14F-4D97-AF65-F5344CB8AC3E}">
        <p14:creationId xmlns:p14="http://schemas.microsoft.com/office/powerpoint/2010/main" val="271316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C4DA09A3-54F0-580B-F3ED-64F44A858A1C}"/>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E1352342-F1F8-42AE-A368-593728CB2E47}" type="datetimeFigureOut">
              <a:rPr lang="de-AT"/>
              <a:pPr>
                <a:defRPr/>
              </a:pPr>
              <a:t>21.01.2025</a:t>
            </a:fld>
            <a:endParaRPr lang="de-AT"/>
          </a:p>
        </p:txBody>
      </p:sp>
      <p:sp>
        <p:nvSpPr>
          <p:cNvPr id="5" name="Fußzeilenplatzhalter 4">
            <a:extLst>
              <a:ext uri="{FF2B5EF4-FFF2-40B4-BE49-F238E27FC236}">
                <a16:creationId xmlns:a16="http://schemas.microsoft.com/office/drawing/2014/main" id="{3A40A189-35D6-3FC5-E3EA-0BD0A2341332}"/>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B83F9549-1E8C-A50D-62A9-5C3578A5B83A}"/>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BB984BE-DE94-470E-AFAE-90E492F61ABB}" type="slidenum">
              <a:rPr lang="de-AT" altLang="de-DE"/>
              <a:pPr>
                <a:defRPr/>
              </a:pPr>
              <a:t>‹Nr.›</a:t>
            </a:fld>
            <a:endParaRPr lang="de-AT" altLang="de-DE"/>
          </a:p>
        </p:txBody>
      </p:sp>
    </p:spTree>
    <p:extLst>
      <p:ext uri="{BB962C8B-B14F-4D97-AF65-F5344CB8AC3E}">
        <p14:creationId xmlns:p14="http://schemas.microsoft.com/office/powerpoint/2010/main" val="162834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948F808D-9417-43E7-51D9-485D146B0FBD}"/>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CFD1C844-8475-4F5B-98A7-6B903CE6A4D8}" type="datetimeFigureOut">
              <a:rPr lang="de-AT"/>
              <a:pPr>
                <a:defRPr/>
              </a:pPr>
              <a:t>21.01.2025</a:t>
            </a:fld>
            <a:endParaRPr lang="de-AT"/>
          </a:p>
        </p:txBody>
      </p:sp>
      <p:sp>
        <p:nvSpPr>
          <p:cNvPr id="5" name="Fußzeilenplatzhalter 4">
            <a:extLst>
              <a:ext uri="{FF2B5EF4-FFF2-40B4-BE49-F238E27FC236}">
                <a16:creationId xmlns:a16="http://schemas.microsoft.com/office/drawing/2014/main" id="{17E73423-0D9C-A791-F0B7-F0B2B510366E}"/>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EC0B7F41-C142-8F77-AF16-3CC05DC0E092}"/>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AC693A1-EA2F-4551-9092-27B8FDA3C30D}" type="slidenum">
              <a:rPr lang="de-AT" altLang="de-DE"/>
              <a:pPr>
                <a:defRPr/>
              </a:pPr>
              <a:t>‹Nr.›</a:t>
            </a:fld>
            <a:endParaRPr lang="de-AT" altLang="de-DE"/>
          </a:p>
        </p:txBody>
      </p:sp>
    </p:spTree>
    <p:extLst>
      <p:ext uri="{BB962C8B-B14F-4D97-AF65-F5344CB8AC3E}">
        <p14:creationId xmlns:p14="http://schemas.microsoft.com/office/powerpoint/2010/main" val="85812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A970CEAE-4847-9898-E5DF-C8A4E6064C26}"/>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E6D30B86-C0FD-468E-B99C-039283D754AE}" type="datetimeFigureOut">
              <a:rPr lang="de-AT"/>
              <a:pPr>
                <a:defRPr/>
              </a:pPr>
              <a:t>21.01.2025</a:t>
            </a:fld>
            <a:endParaRPr lang="de-AT"/>
          </a:p>
        </p:txBody>
      </p:sp>
      <p:sp>
        <p:nvSpPr>
          <p:cNvPr id="5" name="Fußzeilenplatzhalter 4">
            <a:extLst>
              <a:ext uri="{FF2B5EF4-FFF2-40B4-BE49-F238E27FC236}">
                <a16:creationId xmlns:a16="http://schemas.microsoft.com/office/drawing/2014/main" id="{16B99681-F0EE-DE17-8B13-BDBF31B45A4B}"/>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FE31E509-B9C5-5EE9-F73F-C27BA9648315}"/>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757F452-BD7F-4094-A5F6-909AECEE1246}" type="slidenum">
              <a:rPr lang="de-AT" altLang="de-DE"/>
              <a:pPr>
                <a:defRPr/>
              </a:pPr>
              <a:t>‹Nr.›</a:t>
            </a:fld>
            <a:endParaRPr lang="de-AT" altLang="de-DE"/>
          </a:p>
        </p:txBody>
      </p:sp>
    </p:spTree>
    <p:extLst>
      <p:ext uri="{BB962C8B-B14F-4D97-AF65-F5344CB8AC3E}">
        <p14:creationId xmlns:p14="http://schemas.microsoft.com/office/powerpoint/2010/main" val="4236923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ECABEF2B-244D-6B24-A2B3-B3CC83C6F779}"/>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CE33D4D3-7BBB-4C77-BDDE-F4F6ED2DF1DE}" type="datetimeFigureOut">
              <a:rPr lang="de-AT"/>
              <a:pPr>
                <a:defRPr/>
              </a:pPr>
              <a:t>21.01.2025</a:t>
            </a:fld>
            <a:endParaRPr lang="de-AT"/>
          </a:p>
        </p:txBody>
      </p:sp>
      <p:sp>
        <p:nvSpPr>
          <p:cNvPr id="5" name="Fußzeilenplatzhalter 4">
            <a:extLst>
              <a:ext uri="{FF2B5EF4-FFF2-40B4-BE49-F238E27FC236}">
                <a16:creationId xmlns:a16="http://schemas.microsoft.com/office/drawing/2014/main" id="{94B09B85-3514-6439-60F9-B4F385E543E3}"/>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F4738FB8-5A03-AEE1-1559-6B0F6289839F}"/>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9C2FE91-07F1-40B8-964E-FA404127E4C1}" type="slidenum">
              <a:rPr lang="de-AT" altLang="de-DE"/>
              <a:pPr>
                <a:defRPr/>
              </a:pPr>
              <a:t>‹Nr.›</a:t>
            </a:fld>
            <a:endParaRPr lang="de-AT" altLang="de-DE"/>
          </a:p>
        </p:txBody>
      </p:sp>
    </p:spTree>
    <p:extLst>
      <p:ext uri="{BB962C8B-B14F-4D97-AF65-F5344CB8AC3E}">
        <p14:creationId xmlns:p14="http://schemas.microsoft.com/office/powerpoint/2010/main" val="2723430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83568" y="2060575"/>
            <a:ext cx="7869882" cy="4083050"/>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468313" y="2420938"/>
            <a:ext cx="914400" cy="9144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7030DAFD-864B-30AD-4672-DE2905246A59}"/>
              </a:ext>
            </a:extLst>
          </p:cNvPr>
          <p:cNvSpPr>
            <a:spLocks noGrp="1"/>
          </p:cNvSpPr>
          <p:nvPr>
            <p:ph type="dt" sz="half" idx="14"/>
          </p:nvPr>
        </p:nvSpPr>
        <p:spPr>
          <a:xfrm>
            <a:off x="457200" y="6356350"/>
            <a:ext cx="2133600" cy="365125"/>
          </a:xfrm>
          <a:prstGeom prst="rect">
            <a:avLst/>
          </a:prstGeom>
        </p:spPr>
        <p:txBody>
          <a:bodyPr/>
          <a:lstStyle>
            <a:lvl1pPr eaLnBrk="1" hangingPunct="1">
              <a:defRPr>
                <a:cs typeface="Arial" charset="0"/>
              </a:defRPr>
            </a:lvl1pPr>
          </a:lstStyle>
          <a:p>
            <a:pPr>
              <a:defRPr/>
            </a:pPr>
            <a:fld id="{F276B836-8599-47AD-BBC3-DC43AC858521}" type="datetimeFigureOut">
              <a:rPr lang="de-AT"/>
              <a:pPr>
                <a:defRPr/>
              </a:pPr>
              <a:t>21.01.2025</a:t>
            </a:fld>
            <a:endParaRPr lang="de-AT"/>
          </a:p>
        </p:txBody>
      </p:sp>
      <p:sp>
        <p:nvSpPr>
          <p:cNvPr id="5" name="Fußzeilenplatzhalter 4">
            <a:extLst>
              <a:ext uri="{FF2B5EF4-FFF2-40B4-BE49-F238E27FC236}">
                <a16:creationId xmlns:a16="http://schemas.microsoft.com/office/drawing/2014/main" id="{DC660E2E-057F-ABEC-7469-3FF6FCD94D4B}"/>
              </a:ext>
            </a:extLst>
          </p:cNvPr>
          <p:cNvSpPr>
            <a:spLocks noGrp="1"/>
          </p:cNvSpPr>
          <p:nvPr>
            <p:ph type="ftr" sz="quarter" idx="15"/>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AT"/>
          </a:p>
        </p:txBody>
      </p:sp>
      <p:sp>
        <p:nvSpPr>
          <p:cNvPr id="6" name="Foliennummernplatzhalter 5">
            <a:extLst>
              <a:ext uri="{FF2B5EF4-FFF2-40B4-BE49-F238E27FC236}">
                <a16:creationId xmlns:a16="http://schemas.microsoft.com/office/drawing/2014/main" id="{610E4533-2F87-B751-1A1C-3A0665C4DA31}"/>
              </a:ext>
            </a:extLst>
          </p:cNvPr>
          <p:cNvSpPr>
            <a:spLocks noGrp="1"/>
          </p:cNvSpPr>
          <p:nvPr>
            <p:ph type="sldNum" sz="quarter" idx="16"/>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1F0A1F3-E134-4845-A19D-5CC3FCDE2239}" type="slidenum">
              <a:rPr lang="de-AT" altLang="de-DE"/>
              <a:pPr>
                <a:defRPr/>
              </a:pPr>
              <a:t>‹Nr.›</a:t>
            </a:fld>
            <a:endParaRPr lang="de-AT" altLang="de-DE"/>
          </a:p>
        </p:txBody>
      </p:sp>
    </p:spTree>
    <p:extLst>
      <p:ext uri="{BB962C8B-B14F-4D97-AF65-F5344CB8AC3E}">
        <p14:creationId xmlns:p14="http://schemas.microsoft.com/office/powerpoint/2010/main" val="3402587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F276F03D-412C-F0BC-F59A-4798114DA8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75" y="0"/>
            <a:ext cx="91598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a:extLst>
              <a:ext uri="{FF2B5EF4-FFF2-40B4-BE49-F238E27FC236}">
                <a16:creationId xmlns:a16="http://schemas.microsoft.com/office/drawing/2014/main" id="{E6014550-CCE4-25E2-ACD3-9739C103FFD0}"/>
              </a:ext>
            </a:extLst>
          </p:cNvPr>
          <p:cNvSpPr>
            <a:spLocks noGrp="1"/>
          </p:cNvSpPr>
          <p:nvPr>
            <p:ph type="title"/>
          </p:nvPr>
        </p:nvSpPr>
        <p:spPr bwMode="auto">
          <a:xfrm>
            <a:off x="314325" y="3213100"/>
            <a:ext cx="8229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028" name="Textplatzhalter 2">
            <a:extLst>
              <a:ext uri="{FF2B5EF4-FFF2-40B4-BE49-F238E27FC236}">
                <a16:creationId xmlns:a16="http://schemas.microsoft.com/office/drawing/2014/main" id="{EBDF972D-CD17-3AA5-4CD0-6702414FAD04}"/>
              </a:ext>
            </a:extLst>
          </p:cNvPr>
          <p:cNvSpPr>
            <a:spLocks noGrp="1"/>
          </p:cNvSpPr>
          <p:nvPr>
            <p:ph type="body" idx="1"/>
          </p:nvPr>
        </p:nvSpPr>
        <p:spPr bwMode="auto">
          <a:xfrm>
            <a:off x="684213" y="5589588"/>
            <a:ext cx="7832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AT" altLang="de-DE"/>
              <a:t>XXX</a:t>
            </a:r>
          </a:p>
        </p:txBody>
      </p:sp>
      <p:pic>
        <p:nvPicPr>
          <p:cNvPr id="1029" name="Picture 19">
            <a:extLst>
              <a:ext uri="{FF2B5EF4-FFF2-40B4-BE49-F238E27FC236}">
                <a16:creationId xmlns:a16="http://schemas.microsoft.com/office/drawing/2014/main" id="{E8A37B04-6498-BBCC-EC9A-89D1B8A6901A}"/>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12138" y="0"/>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a:extLst>
              <a:ext uri="{FF2B5EF4-FFF2-40B4-BE49-F238E27FC236}">
                <a16:creationId xmlns:a16="http://schemas.microsoft.com/office/drawing/2014/main" id="{4FDE3DFC-3C24-6D50-4827-87364D2C9D75}"/>
              </a:ext>
            </a:extLst>
          </p:cNvPr>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75" y="566738"/>
            <a:ext cx="915987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a:extLst>
              <a:ext uri="{FF2B5EF4-FFF2-40B4-BE49-F238E27FC236}">
                <a16:creationId xmlns:a16="http://schemas.microsoft.com/office/drawing/2014/main" id="{BAA4A02F-F51F-65EA-C329-FC0371B6D043}"/>
              </a:ext>
            </a:extLst>
          </p:cNvPr>
          <p:cNvPicPr preferRelativeResize="0">
            <a:picLocks noChangeArrowheads="1"/>
          </p:cNvPicPr>
          <p:nvPr/>
        </p:nvPicPr>
        <p:blipFill>
          <a:blip r:embed="rId13"/>
          <a:stretch>
            <a:fillRect/>
          </a:stretch>
        </p:blipFill>
        <p:spPr bwMode="auto">
          <a:xfrm>
            <a:off x="0" y="6602413"/>
            <a:ext cx="9144000" cy="2555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pic>
      <p:sp>
        <p:nvSpPr>
          <p:cNvPr id="1035" name="Rechteck 21">
            <a:extLst>
              <a:ext uri="{FF2B5EF4-FFF2-40B4-BE49-F238E27FC236}">
                <a16:creationId xmlns:a16="http://schemas.microsoft.com/office/drawing/2014/main" id="{26F9141C-D303-249D-4E08-747FC79B4E8C}"/>
              </a:ext>
            </a:extLst>
          </p:cNvPr>
          <p:cNvSpPr>
            <a:spLocks noChangeArrowheads="1"/>
          </p:cNvSpPr>
          <p:nvPr/>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2025</a:t>
            </a:r>
          </a:p>
        </p:txBody>
      </p:sp>
      <p:pic>
        <p:nvPicPr>
          <p:cNvPr id="1033" name="Picture 13" descr="I:\500-vs_hs\Aushilfen\___Carina\Unterwegs\uw1_schriftzug_weiss.gif">
            <a:extLst>
              <a:ext uri="{FF2B5EF4-FFF2-40B4-BE49-F238E27FC236}">
                <a16:creationId xmlns:a16="http://schemas.microsoft.com/office/drawing/2014/main" id="{8A44BA3F-C945-771D-67A3-AC02285B2E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r="17387"/>
          <a:stretch>
            <a:fillRect/>
          </a:stretch>
        </p:blipFill>
        <p:spPr bwMode="auto">
          <a:xfrm>
            <a:off x="250825" y="77788"/>
            <a:ext cx="1606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feld 1">
            <a:extLst>
              <a:ext uri="{FF2B5EF4-FFF2-40B4-BE49-F238E27FC236}">
                <a16:creationId xmlns:a16="http://schemas.microsoft.com/office/drawing/2014/main" id="{BF081667-FA77-876D-62D1-4EEDB6BD1758}"/>
              </a:ext>
            </a:extLst>
          </p:cNvPr>
          <p:cNvSpPr txBox="1">
            <a:spLocks noChangeArrowheads="1"/>
          </p:cNvSpPr>
          <p:nvPr userDrawn="1"/>
        </p:nvSpPr>
        <p:spPr bwMode="auto">
          <a:xfrm>
            <a:off x="1835150" y="-128588"/>
            <a:ext cx="496888" cy="830263"/>
          </a:xfrm>
          <a:prstGeom prst="rect">
            <a:avLst/>
          </a:prstGeom>
          <a:noFill/>
          <a:ln>
            <a:noFill/>
          </a:ln>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AT" altLang="de-DE" sz="4800" b="1" dirty="0">
                <a:solidFill>
                  <a:schemeClr val="bg1"/>
                </a:solidFill>
                <a:latin typeface="+mj-lt"/>
              </a:rPr>
              <a:t>3</a:t>
            </a:r>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algn="l" rtl="0" eaLnBrk="0" fontAlgn="base" hangingPunct="0">
        <a:spcBef>
          <a:spcPct val="20000"/>
        </a:spcBef>
        <a:spcAft>
          <a:spcPct val="0"/>
        </a:spcAft>
        <a:defRPr lang="de-AT" sz="1400" kern="1200" dirty="0">
          <a:solidFill>
            <a:srgbClr val="333333"/>
          </a:solidFill>
          <a:latin typeface="Arial" panose="020B0604020202020204" pitchFamily="34" charset="0"/>
          <a:ea typeface="+mj-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623A63E3-C8F4-E5E1-4D16-BA38B7426A62}"/>
              </a:ext>
            </a:extLst>
          </p:cNvPr>
          <p:cNvSpPr>
            <a:spLocks noGrp="1"/>
          </p:cNvSpPr>
          <p:nvPr>
            <p:ph type="title"/>
          </p:nvPr>
        </p:nvSpPr>
        <p:spPr>
          <a:xfrm>
            <a:off x="611188" y="3302377"/>
            <a:ext cx="8229600" cy="677108"/>
          </a:xfrm>
        </p:spPr>
        <p:txBody>
          <a:bodyPr/>
          <a:lstStyle/>
          <a:p>
            <a:r>
              <a:rPr lang="de-AT" altLang="de-DE" dirty="0">
                <a:latin typeface="Syntax LT Std"/>
              </a:rPr>
              <a:t>Hohe Gipfel und ewiges Eis?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82D05-1A4F-8618-4462-007BD3350465}"/>
              </a:ext>
            </a:extLst>
          </p:cNvPr>
          <p:cNvSpPr>
            <a:spLocks noGrp="1"/>
          </p:cNvSpPr>
          <p:nvPr>
            <p:ph type="title"/>
          </p:nvPr>
        </p:nvSpPr>
        <p:spPr>
          <a:xfrm>
            <a:off x="539750" y="5743575"/>
            <a:ext cx="7416800" cy="738188"/>
          </a:xfrm>
        </p:spPr>
        <p:txBody>
          <a:bodyPr/>
          <a:lstStyle/>
          <a:p>
            <a:pPr algn="l" eaLnBrk="1" hangingPunct="1">
              <a:defRPr/>
            </a:pPr>
            <a:r>
              <a:rPr lang="de-AT" altLang="de-DE" sz="1400" b="0" dirty="0">
                <a:solidFill>
                  <a:srgbClr val="000000"/>
                </a:solidFill>
                <a:latin typeface="Arial" charset="0"/>
                <a:ea typeface="+mn-ea"/>
                <a:cs typeface="+mn-cs"/>
              </a:rPr>
              <a:t>Christian glaubt es kaum. In nur wenigen Jahrzehnten ist der </a:t>
            </a:r>
            <a:r>
              <a:rPr lang="de-AT" altLang="de-DE" sz="1400" b="0" dirty="0" err="1">
                <a:solidFill>
                  <a:srgbClr val="000000"/>
                </a:solidFill>
                <a:latin typeface="Arial" charset="0"/>
                <a:ea typeface="+mn-ea"/>
                <a:cs typeface="+mn-cs"/>
              </a:rPr>
              <a:t>Pasterzen</a:t>
            </a:r>
            <a:r>
              <a:rPr lang="de-AT" altLang="de-DE" sz="1400" b="0" dirty="0">
                <a:solidFill>
                  <a:srgbClr val="000000"/>
                </a:solidFill>
                <a:latin typeface="Arial" charset="0"/>
                <a:ea typeface="+mn-ea"/>
                <a:cs typeface="+mn-cs"/>
              </a:rPr>
              <a:t>-Gletscher ein riesiges Stück abgeschmolzen. Kein Wunder, denn die </a:t>
            </a:r>
            <a:r>
              <a:rPr lang="de-AT" altLang="de-DE" sz="1400" dirty="0">
                <a:solidFill>
                  <a:srgbClr val="000000"/>
                </a:solidFill>
                <a:latin typeface="Arial" charset="0"/>
                <a:ea typeface="+mn-ea"/>
                <a:cs typeface="+mn-cs"/>
              </a:rPr>
              <a:t>Temperatur steigt </a:t>
            </a:r>
            <a:r>
              <a:rPr lang="de-AT" altLang="de-DE" sz="1400" b="0" dirty="0">
                <a:solidFill>
                  <a:srgbClr val="000000"/>
                </a:solidFill>
                <a:latin typeface="Arial" charset="0"/>
                <a:ea typeface="+mn-ea"/>
                <a:cs typeface="+mn-cs"/>
              </a:rPr>
              <a:t>überall, sogar im Hochgebirge. Auch das ist eine Folge des vom Menschen verstärkten Treibhauseffekts.</a:t>
            </a:r>
            <a:endParaRPr lang="de-AT" dirty="0"/>
          </a:p>
        </p:txBody>
      </p:sp>
      <p:pic>
        <p:nvPicPr>
          <p:cNvPr id="21507" name="Grafik 1">
            <a:extLst>
              <a:ext uri="{FF2B5EF4-FFF2-40B4-BE49-F238E27FC236}">
                <a16:creationId xmlns:a16="http://schemas.microsoft.com/office/drawing/2014/main" id="{649DD8E2-75AE-820A-2BCC-D7C1FC55B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74168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97B84-05CF-1BFC-547E-8F897B1F0D7F}"/>
              </a:ext>
            </a:extLst>
          </p:cNvPr>
          <p:cNvSpPr>
            <a:spLocks noGrp="1"/>
          </p:cNvSpPr>
          <p:nvPr>
            <p:ph type="title"/>
          </p:nvPr>
        </p:nvSpPr>
        <p:spPr>
          <a:xfrm>
            <a:off x="447675" y="5732463"/>
            <a:ext cx="7632700" cy="739775"/>
          </a:xfrm>
        </p:spPr>
        <p:txBody>
          <a:bodyPr/>
          <a:lstStyle/>
          <a:p>
            <a:pPr algn="l">
              <a:defRPr/>
            </a:pPr>
            <a:r>
              <a:rPr lang="de-AT" altLang="de-DE" sz="1400" b="0" dirty="0">
                <a:solidFill>
                  <a:srgbClr val="000000"/>
                </a:solidFill>
                <a:latin typeface="Arial" charset="0"/>
                <a:ea typeface="+mn-ea"/>
                <a:cs typeface="+mn-cs"/>
              </a:rPr>
              <a:t>Hier ist schon fast das Ende der </a:t>
            </a:r>
            <a:r>
              <a:rPr lang="de-AT" altLang="de-DE" sz="1400" dirty="0">
                <a:solidFill>
                  <a:srgbClr val="000000"/>
                </a:solidFill>
                <a:latin typeface="Arial" charset="0"/>
                <a:ea typeface="+mn-ea"/>
                <a:cs typeface="+mn-cs"/>
              </a:rPr>
              <a:t>Gletscherzunge </a:t>
            </a:r>
            <a:r>
              <a:rPr lang="de-AT" altLang="de-DE" sz="1400" b="0" dirty="0">
                <a:solidFill>
                  <a:srgbClr val="000000"/>
                </a:solidFill>
                <a:latin typeface="Arial" charset="0"/>
                <a:ea typeface="+mn-ea"/>
                <a:cs typeface="+mn-cs"/>
              </a:rPr>
              <a:t>zu sehen. Dort kommt das </a:t>
            </a:r>
            <a:r>
              <a:rPr lang="de-AT" altLang="de-DE" sz="1400" dirty="0">
                <a:solidFill>
                  <a:srgbClr val="000000"/>
                </a:solidFill>
                <a:latin typeface="Arial" charset="0"/>
                <a:ea typeface="+mn-ea"/>
                <a:cs typeface="+mn-cs"/>
              </a:rPr>
              <a:t>Schmelzwasser</a:t>
            </a:r>
            <a:r>
              <a:rPr lang="de-AT" altLang="de-DE" sz="1400" b="0" dirty="0">
                <a:solidFill>
                  <a:srgbClr val="000000"/>
                </a:solidFill>
                <a:latin typeface="Arial" charset="0"/>
                <a:ea typeface="+mn-ea"/>
                <a:cs typeface="+mn-cs"/>
              </a:rPr>
              <a:t> wieder ans Tageslicht, das vorher in die Gletscherspalten geflossen ist. Deutlich sind auch die Gesteinsablagerungen des Gletschers zu sehen, die </a:t>
            </a:r>
            <a:r>
              <a:rPr lang="de-AT" altLang="de-DE" sz="1400" dirty="0">
                <a:solidFill>
                  <a:srgbClr val="000000"/>
                </a:solidFill>
                <a:latin typeface="Arial" charset="0"/>
                <a:ea typeface="+mn-ea"/>
                <a:cs typeface="+mn-cs"/>
              </a:rPr>
              <a:t>Moränen.</a:t>
            </a:r>
            <a:endParaRPr lang="de-AT" dirty="0"/>
          </a:p>
        </p:txBody>
      </p:sp>
      <p:pic>
        <p:nvPicPr>
          <p:cNvPr id="22531" name="Grafik 1">
            <a:extLst>
              <a:ext uri="{FF2B5EF4-FFF2-40B4-BE49-F238E27FC236}">
                <a16:creationId xmlns:a16="http://schemas.microsoft.com/office/drawing/2014/main" id="{8F3461A9-7889-78F8-212B-A2E0FE5A6A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65175"/>
            <a:ext cx="7300913"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8">
            <a:extLst>
              <a:ext uri="{FF2B5EF4-FFF2-40B4-BE49-F238E27FC236}">
                <a16:creationId xmlns:a16="http://schemas.microsoft.com/office/drawing/2014/main" id="{D1282043-0FF8-6FDD-5125-44A4A9DE8127}"/>
              </a:ext>
            </a:extLst>
          </p:cNvPr>
          <p:cNvSpPr>
            <a:spLocks noChangeArrowheads="1"/>
          </p:cNvSpPr>
          <p:nvPr/>
        </p:nvSpPr>
        <p:spPr bwMode="auto">
          <a:xfrm>
            <a:off x="763588" y="1238250"/>
            <a:ext cx="1677987" cy="769938"/>
          </a:xfrm>
          <a:prstGeom prst="rect">
            <a:avLst/>
          </a:prstGeom>
          <a:noFill/>
          <a:ln>
            <a:noFill/>
          </a:ln>
        </p:spPr>
        <p:txBody>
          <a:bodyPr wrap="none">
            <a:spAutoFit/>
          </a:bodyPr>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defRPr/>
            </a:pPr>
            <a:r>
              <a:rPr lang="de-AT" altLang="de-DE" sz="1400" b="1" dirty="0">
                <a:solidFill>
                  <a:srgbClr val="FFFFFF"/>
                </a:solidFill>
                <a:latin typeface="Arial" charset="0"/>
                <a:cs typeface="+mn-cs"/>
              </a:rPr>
              <a:t>Schmelzwasser</a:t>
            </a:r>
            <a:r>
              <a:rPr lang="de-AT" altLang="de-DE" sz="4400" b="1" dirty="0">
                <a:latin typeface="Arial" charset="0"/>
                <a:cs typeface="+mn-cs"/>
              </a:rPr>
              <a:t> </a:t>
            </a:r>
            <a:endParaRPr lang="de-AT" altLang="de-DE" sz="4200" dirty="0">
              <a:latin typeface="Arial" charset="0"/>
              <a:cs typeface="+mn-cs"/>
            </a:endParaRPr>
          </a:p>
        </p:txBody>
      </p:sp>
      <p:sp>
        <p:nvSpPr>
          <p:cNvPr id="5" name="Rechteck 3">
            <a:extLst>
              <a:ext uri="{FF2B5EF4-FFF2-40B4-BE49-F238E27FC236}">
                <a16:creationId xmlns:a16="http://schemas.microsoft.com/office/drawing/2014/main" id="{4F66BFAC-D246-6DA7-5BA6-2D3EFFD1D892}"/>
              </a:ext>
            </a:extLst>
          </p:cNvPr>
          <p:cNvSpPr>
            <a:spLocks noChangeArrowheads="1"/>
          </p:cNvSpPr>
          <p:nvPr/>
        </p:nvSpPr>
        <p:spPr bwMode="auto">
          <a:xfrm>
            <a:off x="4324350" y="1773238"/>
            <a:ext cx="1684338" cy="768350"/>
          </a:xfrm>
          <a:prstGeom prst="rect">
            <a:avLst/>
          </a:prstGeom>
          <a:noFill/>
          <a:ln>
            <a:noFill/>
          </a:ln>
        </p:spPr>
        <p:txBody>
          <a:bodyPr wrap="none">
            <a:spAutoFit/>
          </a:bodyPr>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defRPr/>
            </a:pPr>
            <a:r>
              <a:rPr lang="de-AT" altLang="de-DE" sz="1400" b="1" dirty="0">
                <a:solidFill>
                  <a:srgbClr val="FFFFFF"/>
                </a:solidFill>
                <a:latin typeface="Arial" charset="0"/>
                <a:cs typeface="+mn-cs"/>
              </a:rPr>
              <a:t>Gletscherzunge</a:t>
            </a:r>
            <a:r>
              <a:rPr lang="de-AT" altLang="de-DE" sz="4400" b="1" dirty="0">
                <a:latin typeface="Arial" charset="0"/>
                <a:cs typeface="+mn-cs"/>
              </a:rPr>
              <a:t> </a:t>
            </a:r>
            <a:endParaRPr lang="de-AT" altLang="de-DE" sz="4200" dirty="0">
              <a:latin typeface="Arial" charset="0"/>
              <a:cs typeface="+mn-cs"/>
            </a:endParaRPr>
          </a:p>
        </p:txBody>
      </p:sp>
      <p:sp>
        <p:nvSpPr>
          <p:cNvPr id="6" name="Rechteck 7">
            <a:extLst>
              <a:ext uri="{FF2B5EF4-FFF2-40B4-BE49-F238E27FC236}">
                <a16:creationId xmlns:a16="http://schemas.microsoft.com/office/drawing/2014/main" id="{9984D632-15ED-AED7-A269-6D9FC8146D96}"/>
              </a:ext>
            </a:extLst>
          </p:cNvPr>
          <p:cNvSpPr>
            <a:spLocks noChangeArrowheads="1"/>
          </p:cNvSpPr>
          <p:nvPr/>
        </p:nvSpPr>
        <p:spPr bwMode="auto">
          <a:xfrm>
            <a:off x="5076825" y="3789363"/>
            <a:ext cx="1085850" cy="768350"/>
          </a:xfrm>
          <a:prstGeom prst="rect">
            <a:avLst/>
          </a:prstGeom>
          <a:noFill/>
          <a:ln>
            <a:noFill/>
          </a:ln>
        </p:spPr>
        <p:txBody>
          <a:bodyPr wrap="none">
            <a:spAutoFit/>
          </a:bodyPr>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defRPr/>
            </a:pPr>
            <a:r>
              <a:rPr lang="de-AT" altLang="de-DE" sz="1400" b="1" dirty="0">
                <a:solidFill>
                  <a:srgbClr val="FFFFFF"/>
                </a:solidFill>
                <a:latin typeface="Arial" charset="0"/>
                <a:cs typeface="+mn-cs"/>
              </a:rPr>
              <a:t>Moränen</a:t>
            </a:r>
            <a:r>
              <a:rPr lang="de-AT" altLang="de-DE" sz="4400" b="1" dirty="0">
                <a:latin typeface="Arial" charset="0"/>
                <a:cs typeface="+mn-cs"/>
              </a:rPr>
              <a:t> </a:t>
            </a:r>
            <a:endParaRPr lang="de-AT" altLang="de-DE" sz="4200" dirty="0">
              <a:latin typeface="Arial" charset="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24AA2D-CF91-167D-A3EF-5B81B7817A7F}"/>
              </a:ext>
            </a:extLst>
          </p:cNvPr>
          <p:cNvSpPr>
            <a:spLocks noGrp="1"/>
          </p:cNvSpPr>
          <p:nvPr>
            <p:ph type="title"/>
          </p:nvPr>
        </p:nvSpPr>
        <p:spPr>
          <a:xfrm>
            <a:off x="611188" y="5762625"/>
            <a:ext cx="7653337" cy="738188"/>
          </a:xfrm>
        </p:spPr>
        <p:txBody>
          <a:bodyPr/>
          <a:lstStyle/>
          <a:p>
            <a:pPr algn="l" eaLnBrk="1" hangingPunct="1">
              <a:defRPr/>
            </a:pPr>
            <a:r>
              <a:rPr lang="de-AT" altLang="de-DE" sz="1400" b="0" dirty="0">
                <a:solidFill>
                  <a:srgbClr val="000000"/>
                </a:solidFill>
                <a:latin typeface="Arial" charset="0"/>
                <a:ea typeface="+mn-ea"/>
                <a:cs typeface="+mn-cs"/>
              </a:rPr>
              <a:t>Nun ist Christian endlich am Rand des Gletschers angekommen. Die Oberfläche ist ganz grau. Das kommt von den </a:t>
            </a:r>
            <a:r>
              <a:rPr lang="de-AT" altLang="de-DE" sz="1400" dirty="0">
                <a:solidFill>
                  <a:srgbClr val="000000"/>
                </a:solidFill>
                <a:latin typeface="Arial" charset="0"/>
                <a:ea typeface="+mn-ea"/>
                <a:cs typeface="+mn-cs"/>
              </a:rPr>
              <a:t>Gesteinsstücken</a:t>
            </a:r>
            <a:r>
              <a:rPr lang="de-AT" altLang="de-DE" sz="1400" b="0" dirty="0">
                <a:solidFill>
                  <a:srgbClr val="000000"/>
                </a:solidFill>
                <a:latin typeface="Arial" charset="0"/>
                <a:ea typeface="+mn-ea"/>
                <a:cs typeface="+mn-cs"/>
              </a:rPr>
              <a:t> und vom </a:t>
            </a:r>
            <a:r>
              <a:rPr lang="de-AT" altLang="de-DE" sz="1400" dirty="0">
                <a:solidFill>
                  <a:srgbClr val="000000"/>
                </a:solidFill>
                <a:latin typeface="Arial" charset="0"/>
                <a:ea typeface="+mn-ea"/>
                <a:cs typeface="+mn-cs"/>
              </a:rPr>
              <a:t>Gesteinsstaub</a:t>
            </a:r>
            <a:r>
              <a:rPr lang="de-AT" altLang="de-DE" sz="1400" b="0" dirty="0">
                <a:solidFill>
                  <a:srgbClr val="000000"/>
                </a:solidFill>
                <a:latin typeface="Arial" charset="0"/>
                <a:ea typeface="+mn-ea"/>
                <a:cs typeface="+mn-cs"/>
              </a:rPr>
              <a:t>. Diese haben sich in vielen Jahren hier angesammelt.</a:t>
            </a:r>
            <a:endParaRPr lang="de-AT" dirty="0"/>
          </a:p>
        </p:txBody>
      </p:sp>
      <p:pic>
        <p:nvPicPr>
          <p:cNvPr id="23555" name="Grafik 1">
            <a:extLst>
              <a:ext uri="{FF2B5EF4-FFF2-40B4-BE49-F238E27FC236}">
                <a16:creationId xmlns:a16="http://schemas.microsoft.com/office/drawing/2014/main" id="{E2796DFD-8C3C-9723-5F64-D98993C6F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74310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Grafik 1">
            <a:extLst>
              <a:ext uri="{FF2B5EF4-FFF2-40B4-BE49-F238E27FC236}">
                <a16:creationId xmlns:a16="http://schemas.microsoft.com/office/drawing/2014/main" id="{9DE2CBC8-AB86-E853-990F-BD6D6EC3E7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38" y="825500"/>
            <a:ext cx="3667125"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Grafik 2">
            <a:extLst>
              <a:ext uri="{FF2B5EF4-FFF2-40B4-BE49-F238E27FC236}">
                <a16:creationId xmlns:a16="http://schemas.microsoft.com/office/drawing/2014/main" id="{05B93D5D-AB2C-D19E-EF74-10FE5E2C1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825500"/>
            <a:ext cx="22526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2EDCE152-AD50-4671-8726-3174B9991B98}"/>
              </a:ext>
            </a:extLst>
          </p:cNvPr>
          <p:cNvSpPr/>
          <p:nvPr/>
        </p:nvSpPr>
        <p:spPr>
          <a:xfrm>
            <a:off x="4848225" y="4237038"/>
            <a:ext cx="3240088" cy="1816100"/>
          </a:xfrm>
          <a:prstGeom prst="rect">
            <a:avLst/>
          </a:prstGeom>
        </p:spPr>
        <p:txBody>
          <a:bodyPr>
            <a:spAutoFit/>
          </a:bodyPr>
          <a:lstStyle/>
          <a:p>
            <a:pPr eaLnBrk="1" hangingPunct="1">
              <a:defRPr/>
            </a:pPr>
            <a:r>
              <a:rPr lang="de-AT" altLang="de-DE" sz="1400" dirty="0">
                <a:solidFill>
                  <a:srgbClr val="000000"/>
                </a:solidFill>
                <a:latin typeface="Arial" charset="0"/>
                <a:cs typeface="+mn-cs"/>
              </a:rPr>
              <a:t>Was hier vielleicht lustig aussieht, ist bitterer Ernst! Der Gletscher „fließt“ mehrere Meter pro Jahr ins Tal. Dabei bilden sich Spalten – so genannte </a:t>
            </a:r>
            <a:r>
              <a:rPr lang="de-AT" altLang="de-DE" sz="1400" b="1" dirty="0">
                <a:solidFill>
                  <a:srgbClr val="000000"/>
                </a:solidFill>
                <a:latin typeface="Arial" charset="0"/>
                <a:cs typeface="+mn-cs"/>
              </a:rPr>
              <a:t>Gletscherspalten</a:t>
            </a:r>
            <a:r>
              <a:rPr lang="de-AT" altLang="de-DE" sz="1400" dirty="0">
                <a:solidFill>
                  <a:srgbClr val="000000"/>
                </a:solidFill>
                <a:latin typeface="Arial" charset="0"/>
                <a:cs typeface="+mn-cs"/>
              </a:rPr>
              <a:t>. Manche Menschen sind schon in eine hineingefallen und haben sich verletzt oder sind sogar ums Leben gekommen.</a:t>
            </a:r>
            <a:endParaRPr lang="de-DE" altLang="de-DE" sz="1400" dirty="0">
              <a:solidFill>
                <a:srgbClr val="000000"/>
              </a:solidFill>
              <a:latin typeface="Arial" charset="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CD5C4-1989-264D-3D12-E06914C48E1E}"/>
              </a:ext>
            </a:extLst>
          </p:cNvPr>
          <p:cNvSpPr>
            <a:spLocks noGrp="1"/>
          </p:cNvSpPr>
          <p:nvPr>
            <p:ph type="title"/>
          </p:nvPr>
        </p:nvSpPr>
        <p:spPr>
          <a:xfrm>
            <a:off x="569913" y="5732463"/>
            <a:ext cx="7345362" cy="739775"/>
          </a:xfrm>
        </p:spPr>
        <p:txBody>
          <a:bodyPr/>
          <a:lstStyle/>
          <a:p>
            <a:pPr algn="l" eaLnBrk="1" hangingPunct="1">
              <a:defRPr/>
            </a:pPr>
            <a:r>
              <a:rPr lang="de-AT" altLang="de-DE" sz="1400" dirty="0">
                <a:solidFill>
                  <a:srgbClr val="000000"/>
                </a:solidFill>
                <a:latin typeface="Arial" charset="0"/>
                <a:ea typeface="+mn-ea"/>
                <a:cs typeface="+mn-cs"/>
              </a:rPr>
              <a:t>Gletscherspalten </a:t>
            </a:r>
            <a:r>
              <a:rPr lang="de-AT" altLang="de-DE" sz="1400" b="0" dirty="0">
                <a:solidFill>
                  <a:srgbClr val="000000"/>
                </a:solidFill>
                <a:latin typeface="Arial" charset="0"/>
                <a:ea typeface="+mn-ea"/>
                <a:cs typeface="+mn-cs"/>
              </a:rPr>
              <a:t>können viele Meter tief sein. Besonders gefährlich sind Gletscherspalten, die von Schnee </a:t>
            </a:r>
            <a:r>
              <a:rPr lang="de-AT" altLang="de-DE" sz="1400" b="0" dirty="0" err="1">
                <a:solidFill>
                  <a:srgbClr val="000000"/>
                </a:solidFill>
                <a:latin typeface="Arial" charset="0"/>
                <a:ea typeface="+mn-ea"/>
                <a:cs typeface="+mn-cs"/>
              </a:rPr>
              <a:t>überweht</a:t>
            </a:r>
            <a:r>
              <a:rPr lang="de-AT" altLang="de-DE" sz="1400" b="0" dirty="0">
                <a:solidFill>
                  <a:srgbClr val="000000"/>
                </a:solidFill>
                <a:latin typeface="Arial" charset="0"/>
                <a:ea typeface="+mn-ea"/>
                <a:cs typeface="+mn-cs"/>
              </a:rPr>
              <a:t> wurden. Sie sieht man nicht, dennoch kann man durch den Schnee in die Spalte hineinfallen.</a:t>
            </a:r>
            <a:endParaRPr lang="de-AT" dirty="0"/>
          </a:p>
        </p:txBody>
      </p:sp>
      <p:pic>
        <p:nvPicPr>
          <p:cNvPr id="25603" name="Grafik 1">
            <a:extLst>
              <a:ext uri="{FF2B5EF4-FFF2-40B4-BE49-F238E27FC236}">
                <a16:creationId xmlns:a16="http://schemas.microsoft.com/office/drawing/2014/main" id="{24DF70C4-981B-330F-D60D-CE5DC79C1158}"/>
              </a:ext>
            </a:extLst>
          </p:cNvPr>
          <p:cNvPicPr>
            <a:picLocks noChangeAspect="1"/>
          </p:cNvPicPr>
          <p:nvPr/>
        </p:nvPicPr>
        <p:blipFill>
          <a:blip r:embed="rId2">
            <a:extLst>
              <a:ext uri="{28A0092B-C50C-407E-A947-70E740481C1C}">
                <a14:useLocalDpi xmlns:a14="http://schemas.microsoft.com/office/drawing/2010/main" val="0"/>
              </a:ext>
            </a:extLst>
          </a:blip>
          <a:srcRect r="3629" b="7484"/>
          <a:stretch>
            <a:fillRect/>
          </a:stretch>
        </p:blipFill>
        <p:spPr bwMode="auto">
          <a:xfrm>
            <a:off x="569913" y="765175"/>
            <a:ext cx="7602537"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F92E4-131A-9165-58D3-475BC00A949F}"/>
              </a:ext>
            </a:extLst>
          </p:cNvPr>
          <p:cNvSpPr>
            <a:spLocks noGrp="1"/>
          </p:cNvSpPr>
          <p:nvPr>
            <p:ph type="title"/>
          </p:nvPr>
        </p:nvSpPr>
        <p:spPr>
          <a:xfrm>
            <a:off x="6443663" y="2924175"/>
            <a:ext cx="1873250" cy="3540125"/>
          </a:xfrm>
        </p:spPr>
        <p:txBody>
          <a:bodyPr/>
          <a:lstStyle/>
          <a:p>
            <a:pPr algn="l" eaLnBrk="1" hangingPunct="1">
              <a:defRPr/>
            </a:pPr>
            <a:r>
              <a:rPr lang="de-AT" altLang="de-DE" sz="1400" dirty="0">
                <a:solidFill>
                  <a:srgbClr val="000000"/>
                </a:solidFill>
                <a:latin typeface="Arial" charset="0"/>
                <a:ea typeface="+mn-ea"/>
                <a:cs typeface="+mn-cs"/>
              </a:rPr>
              <a:t>Gute Ausrüstung </a:t>
            </a:r>
            <a:r>
              <a:rPr lang="de-AT" altLang="de-DE" sz="1400" b="0" dirty="0">
                <a:solidFill>
                  <a:srgbClr val="000000"/>
                </a:solidFill>
                <a:latin typeface="Arial" charset="0"/>
                <a:ea typeface="+mn-ea"/>
                <a:cs typeface="+mn-cs"/>
              </a:rPr>
              <a:t>ist bei Wanderungen im Hochgebirge besonders wichtig. Denn durch falsche oder schlechte Ausrüstung werden jedes Jahr zahlreiche Unfälle in den Bergen verursacht. Dass diese beiden Gäste am Gletscher schlecht ausgerüstet sind, erkennt doch jedes Kind. </a:t>
            </a:r>
            <a:br>
              <a:rPr lang="de-AT" altLang="de-DE" sz="1400" b="0" dirty="0">
                <a:solidFill>
                  <a:srgbClr val="000000"/>
                </a:solidFill>
                <a:latin typeface="Arial" charset="0"/>
                <a:ea typeface="+mn-ea"/>
                <a:cs typeface="+mn-cs"/>
              </a:rPr>
            </a:br>
            <a:r>
              <a:rPr lang="de-AT" altLang="de-DE" sz="1400" b="0" dirty="0">
                <a:solidFill>
                  <a:srgbClr val="000000"/>
                </a:solidFill>
                <a:latin typeface="Arial" charset="0"/>
                <a:ea typeface="+mn-ea"/>
                <a:cs typeface="+mn-cs"/>
              </a:rPr>
              <a:t>Oder?</a:t>
            </a:r>
            <a:endParaRPr lang="de-AT" dirty="0"/>
          </a:p>
        </p:txBody>
      </p:sp>
      <p:pic>
        <p:nvPicPr>
          <p:cNvPr id="4" name="Grafik 3">
            <a:extLst>
              <a:ext uri="{FF2B5EF4-FFF2-40B4-BE49-F238E27FC236}">
                <a16:creationId xmlns:a16="http://schemas.microsoft.com/office/drawing/2014/main" id="{6685CA6F-C005-9A19-9EFD-C18DDFDB7AAC}"/>
              </a:ext>
            </a:extLst>
          </p:cNvPr>
          <p:cNvPicPr>
            <a:picLocks noChangeAspect="1"/>
          </p:cNvPicPr>
          <p:nvPr/>
        </p:nvPicPr>
        <p:blipFill rotWithShape="1">
          <a:blip r:embed="rId2" cstate="print"/>
          <a:srcRect r="30741"/>
          <a:stretch/>
        </p:blipFill>
        <p:spPr>
          <a:xfrm>
            <a:off x="611560" y="836712"/>
            <a:ext cx="5616624" cy="5545309"/>
          </a:xfrm>
          <a:prstGeom prst="rect">
            <a:avLst/>
          </a:prstGeom>
          <a:scene3d>
            <a:camera prst="orthographicFront">
              <a:rot lat="0" lon="0" rev="5400000"/>
            </a:camera>
            <a:lightRig rig="threePt" dir="t"/>
          </a:scene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A8509-9B3F-60B8-9066-2AB46312B380}"/>
              </a:ext>
            </a:extLst>
          </p:cNvPr>
          <p:cNvSpPr>
            <a:spLocks noGrp="1"/>
          </p:cNvSpPr>
          <p:nvPr>
            <p:ph type="title"/>
          </p:nvPr>
        </p:nvSpPr>
        <p:spPr>
          <a:xfrm>
            <a:off x="4643438" y="5076825"/>
            <a:ext cx="3432175" cy="1384300"/>
          </a:xfrm>
        </p:spPr>
        <p:txBody>
          <a:bodyPr/>
          <a:lstStyle/>
          <a:p>
            <a:pPr algn="l" eaLnBrk="1" hangingPunct="1">
              <a:defRPr/>
            </a:pPr>
            <a:r>
              <a:rPr lang="de-AT" altLang="de-DE" sz="1400" b="0" dirty="0">
                <a:solidFill>
                  <a:srgbClr val="000000"/>
                </a:solidFill>
                <a:latin typeface="Arial" charset="0"/>
                <a:ea typeface="+mn-ea"/>
                <a:cs typeface="+mn-cs"/>
              </a:rPr>
              <a:t>Im Sommer schmilzt das Eis an der Oberfläche des Gletschers  ab. Es bilden sich kleine </a:t>
            </a:r>
            <a:r>
              <a:rPr lang="de-AT" altLang="de-DE" sz="1400" dirty="0">
                <a:solidFill>
                  <a:srgbClr val="000000"/>
                </a:solidFill>
                <a:latin typeface="Arial" charset="0"/>
                <a:ea typeface="+mn-ea"/>
                <a:cs typeface="+mn-cs"/>
              </a:rPr>
              <a:t>„Bäche“,</a:t>
            </a:r>
            <a:r>
              <a:rPr lang="de-AT" altLang="de-DE" sz="1400" b="0" dirty="0">
                <a:solidFill>
                  <a:srgbClr val="000000"/>
                </a:solidFill>
                <a:latin typeface="Arial" charset="0"/>
                <a:ea typeface="+mn-ea"/>
                <a:cs typeface="+mn-cs"/>
              </a:rPr>
              <a:t> die in Gletscherspalten verschwinden. </a:t>
            </a:r>
            <a:br>
              <a:rPr lang="de-AT" altLang="de-DE" sz="1400" b="0" dirty="0">
                <a:solidFill>
                  <a:srgbClr val="000000"/>
                </a:solidFill>
                <a:latin typeface="Arial" charset="0"/>
                <a:ea typeface="+mn-ea"/>
                <a:cs typeface="+mn-cs"/>
              </a:rPr>
            </a:br>
            <a:r>
              <a:rPr lang="de-AT" altLang="de-DE" sz="1400" b="0" dirty="0">
                <a:solidFill>
                  <a:srgbClr val="000000"/>
                </a:solidFill>
                <a:latin typeface="Arial" charset="0"/>
                <a:ea typeface="+mn-ea"/>
                <a:cs typeface="+mn-cs"/>
              </a:rPr>
              <a:t>Das Wasser tritt am Ende des Gletschers wieder als Gletscherbach zutage.</a:t>
            </a:r>
            <a:endParaRPr lang="de-DE" altLang="de-DE" sz="1400" b="0" dirty="0">
              <a:solidFill>
                <a:srgbClr val="000000"/>
              </a:solidFill>
              <a:latin typeface="Arial" charset="0"/>
              <a:ea typeface="+mn-ea"/>
              <a:cs typeface="+mn-cs"/>
            </a:endParaRPr>
          </a:p>
        </p:txBody>
      </p:sp>
      <p:pic>
        <p:nvPicPr>
          <p:cNvPr id="27651" name="Grafik 1">
            <a:extLst>
              <a:ext uri="{FF2B5EF4-FFF2-40B4-BE49-F238E27FC236}">
                <a16:creationId xmlns:a16="http://schemas.microsoft.com/office/drawing/2014/main" id="{CCC2FB89-D8BE-26C6-4D8C-459B93B33E19}"/>
              </a:ext>
            </a:extLst>
          </p:cNvPr>
          <p:cNvPicPr>
            <a:picLocks noChangeAspect="1"/>
          </p:cNvPicPr>
          <p:nvPr/>
        </p:nvPicPr>
        <p:blipFill>
          <a:blip r:embed="rId2">
            <a:extLst>
              <a:ext uri="{28A0092B-C50C-407E-A947-70E740481C1C}">
                <a14:useLocalDpi xmlns:a14="http://schemas.microsoft.com/office/drawing/2010/main" val="0"/>
              </a:ext>
            </a:extLst>
          </a:blip>
          <a:srcRect b="1817"/>
          <a:stretch>
            <a:fillRect/>
          </a:stretch>
        </p:blipFill>
        <p:spPr bwMode="auto">
          <a:xfrm>
            <a:off x="635000" y="692150"/>
            <a:ext cx="381635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D09DF-C432-2E4A-EA4F-93A8D7845301}"/>
              </a:ext>
            </a:extLst>
          </p:cNvPr>
          <p:cNvSpPr>
            <a:spLocks noGrp="1"/>
          </p:cNvSpPr>
          <p:nvPr>
            <p:ph type="title"/>
          </p:nvPr>
        </p:nvSpPr>
        <p:spPr>
          <a:xfrm>
            <a:off x="539750" y="5692775"/>
            <a:ext cx="7777163" cy="738188"/>
          </a:xfrm>
        </p:spPr>
        <p:txBody>
          <a:bodyPr/>
          <a:lstStyle/>
          <a:p>
            <a:pPr algn="l" eaLnBrk="1" hangingPunct="1">
              <a:defRPr/>
            </a:pPr>
            <a:r>
              <a:rPr lang="de-DE" altLang="de-DE" sz="1400" b="0" dirty="0">
                <a:solidFill>
                  <a:srgbClr val="000000"/>
                </a:solidFill>
                <a:latin typeface="Arial" charset="0"/>
                <a:ea typeface="+mn-ea"/>
                <a:cs typeface="+mn-cs"/>
              </a:rPr>
              <a:t>Nun ist Christian mit seinem Vater am Ende seiner Wanderung auf der </a:t>
            </a:r>
            <a:r>
              <a:rPr lang="de-DE" altLang="de-DE" sz="1400" dirty="0">
                <a:solidFill>
                  <a:srgbClr val="000000"/>
                </a:solidFill>
                <a:latin typeface="Arial" charset="0"/>
                <a:ea typeface="+mn-ea"/>
                <a:cs typeface="+mn-cs"/>
              </a:rPr>
              <a:t>Gletscherzunge</a:t>
            </a:r>
            <a:r>
              <a:rPr lang="de-DE" altLang="de-DE" sz="1400" b="0" dirty="0">
                <a:solidFill>
                  <a:srgbClr val="000000"/>
                </a:solidFill>
                <a:latin typeface="Arial" charset="0"/>
                <a:ea typeface="+mn-ea"/>
                <a:cs typeface="+mn-cs"/>
              </a:rPr>
              <a:t>                    (= Zehrgebiet) der </a:t>
            </a:r>
            <a:r>
              <a:rPr lang="de-DE" altLang="de-DE" sz="1400" b="0" dirty="0" err="1">
                <a:solidFill>
                  <a:srgbClr val="000000"/>
                </a:solidFill>
                <a:latin typeface="Arial" charset="0"/>
                <a:ea typeface="+mn-ea"/>
                <a:cs typeface="+mn-cs"/>
              </a:rPr>
              <a:t>Pasterze</a:t>
            </a:r>
            <a:r>
              <a:rPr lang="de-DE" altLang="de-DE" sz="1400" b="0" dirty="0">
                <a:solidFill>
                  <a:srgbClr val="000000"/>
                </a:solidFill>
                <a:latin typeface="Arial" charset="0"/>
                <a:ea typeface="+mn-ea"/>
                <a:cs typeface="+mn-cs"/>
              </a:rPr>
              <a:t> angekommen. Breite Gletscherspalten machen ein gefahrloses Weitergehen unmöglich. Das reinweiße Dreieck im Hintergrund ist das </a:t>
            </a:r>
            <a:r>
              <a:rPr lang="de-DE" altLang="de-DE" sz="1400" dirty="0">
                <a:solidFill>
                  <a:srgbClr val="000000"/>
                </a:solidFill>
                <a:latin typeface="Arial" charset="0"/>
                <a:ea typeface="+mn-ea"/>
                <a:cs typeface="+mn-cs"/>
              </a:rPr>
              <a:t>Firnfeld</a:t>
            </a:r>
            <a:r>
              <a:rPr lang="de-DE" altLang="de-DE" sz="1400" b="0" dirty="0">
                <a:solidFill>
                  <a:srgbClr val="000000"/>
                </a:solidFill>
                <a:latin typeface="Arial" charset="0"/>
                <a:ea typeface="+mn-ea"/>
                <a:cs typeface="+mn-cs"/>
              </a:rPr>
              <a:t> (= Nährgebiet).</a:t>
            </a:r>
            <a:endParaRPr lang="de-AT" dirty="0"/>
          </a:p>
        </p:txBody>
      </p:sp>
      <p:pic>
        <p:nvPicPr>
          <p:cNvPr id="28675" name="Grafik 1">
            <a:extLst>
              <a:ext uri="{FF2B5EF4-FFF2-40B4-BE49-F238E27FC236}">
                <a16:creationId xmlns:a16="http://schemas.microsoft.com/office/drawing/2014/main" id="{D67569CB-C0A7-B745-FF4B-15E06F6EFB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72009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8ED39-6957-2D13-E9E5-93FD0D693A5E}"/>
              </a:ext>
            </a:extLst>
          </p:cNvPr>
          <p:cNvSpPr>
            <a:spLocks noGrp="1"/>
          </p:cNvSpPr>
          <p:nvPr>
            <p:ph type="title"/>
          </p:nvPr>
        </p:nvSpPr>
        <p:spPr>
          <a:xfrm rot="10800000" flipV="1">
            <a:off x="5076821" y="3429000"/>
            <a:ext cx="3598863" cy="3168352"/>
          </a:xfrm>
        </p:spPr>
        <p:txBody>
          <a:bodyPr/>
          <a:lstStyle/>
          <a:p>
            <a:pPr algn="l" eaLnBrk="1" hangingPunct="1">
              <a:defRPr/>
            </a:pPr>
            <a:r>
              <a:rPr lang="de-AT" altLang="de-DE" sz="1400" b="0" dirty="0">
                <a:solidFill>
                  <a:srgbClr val="000000"/>
                </a:solidFill>
                <a:latin typeface="Arial" charset="0"/>
                <a:ea typeface="+mn-ea"/>
                <a:cs typeface="+mn-cs"/>
              </a:rPr>
              <a:t>Nachdenklich sitzt Christian da und denkt nach: Wenn die Menschen weiter Treibhausgase durch Autos, Flugzeuge, Kraftwerke, Müllverbrennungsanlagen … verursachen, wird sich unser Klima </a:t>
            </a:r>
            <a:r>
              <a:rPr lang="de-AT" altLang="de-DE" sz="1400" dirty="0">
                <a:solidFill>
                  <a:srgbClr val="000000"/>
                </a:solidFill>
                <a:latin typeface="Arial" charset="0"/>
                <a:ea typeface="+mn-ea"/>
                <a:cs typeface="+mn-cs"/>
              </a:rPr>
              <a:t>weiter erwärmen</a:t>
            </a:r>
            <a:r>
              <a:rPr lang="de-AT" altLang="de-DE" sz="1400" b="0" dirty="0">
                <a:solidFill>
                  <a:srgbClr val="000000"/>
                </a:solidFill>
                <a:latin typeface="Arial" charset="0"/>
                <a:ea typeface="+mn-ea"/>
                <a:cs typeface="+mn-cs"/>
              </a:rPr>
              <a:t>. </a:t>
            </a:r>
            <a:br>
              <a:rPr lang="de-AT" altLang="de-DE" sz="1400" b="0" dirty="0">
                <a:solidFill>
                  <a:srgbClr val="000000"/>
                </a:solidFill>
                <a:latin typeface="Arial" charset="0"/>
                <a:ea typeface="+mn-ea"/>
                <a:cs typeface="+mn-cs"/>
              </a:rPr>
            </a:br>
            <a:r>
              <a:rPr lang="de-AT" altLang="de-DE" sz="1400" b="0" dirty="0">
                <a:solidFill>
                  <a:srgbClr val="000000"/>
                </a:solidFill>
                <a:latin typeface="Arial" charset="0"/>
                <a:ea typeface="+mn-ea"/>
                <a:cs typeface="+mn-cs"/>
              </a:rPr>
              <a:t>Werden dann unsere Gletscher einmal völlig aus den Alpen verschwinden?</a:t>
            </a:r>
            <a:br>
              <a:rPr lang="de-AT" altLang="de-DE" sz="1400" b="0" dirty="0">
                <a:solidFill>
                  <a:srgbClr val="000000"/>
                </a:solidFill>
                <a:latin typeface="Arial" charset="0"/>
                <a:ea typeface="+mn-ea"/>
                <a:cs typeface="+mn-cs"/>
              </a:rPr>
            </a:br>
            <a:br>
              <a:rPr lang="de-AT" altLang="de-DE" sz="1400" b="0" dirty="0">
                <a:solidFill>
                  <a:srgbClr val="000000"/>
                </a:solidFill>
                <a:latin typeface="Arial" charset="0"/>
                <a:ea typeface="+mn-ea"/>
                <a:cs typeface="+mn-cs"/>
              </a:rPr>
            </a:br>
            <a:br>
              <a:rPr lang="de-AT" altLang="de-DE" sz="1400" b="0" dirty="0">
                <a:solidFill>
                  <a:srgbClr val="000000"/>
                </a:solidFill>
                <a:latin typeface="Arial" charset="0"/>
                <a:ea typeface="+mn-ea"/>
                <a:cs typeface="+mn-cs"/>
              </a:rPr>
            </a:br>
            <a:r>
              <a:rPr lang="de-AT" altLang="de-DE" sz="1400" b="0" dirty="0">
                <a:solidFill>
                  <a:srgbClr val="000000"/>
                </a:solidFill>
                <a:latin typeface="Arial" charset="0"/>
                <a:ea typeface="+mn-ea"/>
                <a:cs typeface="+mn-cs"/>
              </a:rPr>
              <a:t>Diskutiert in der Klasse die Folgen für Menschen, Tiere und Pflanzen, wenn die Gletscher durch die Klimaerwärmung schmelzen.</a:t>
            </a:r>
            <a:endParaRPr lang="de-AT" dirty="0"/>
          </a:p>
        </p:txBody>
      </p:sp>
      <p:pic>
        <p:nvPicPr>
          <p:cNvPr id="29699" name="Grafik 1">
            <a:extLst>
              <a:ext uri="{FF2B5EF4-FFF2-40B4-BE49-F238E27FC236}">
                <a16:creationId xmlns:a16="http://schemas.microsoft.com/office/drawing/2014/main" id="{9E074AA5-33D0-F30E-570B-59938C870454}"/>
              </a:ext>
            </a:extLst>
          </p:cNvPr>
          <p:cNvPicPr>
            <a:picLocks noChangeAspect="1"/>
          </p:cNvPicPr>
          <p:nvPr/>
        </p:nvPicPr>
        <p:blipFill>
          <a:blip r:embed="rId2">
            <a:extLst>
              <a:ext uri="{28A0092B-C50C-407E-A947-70E740481C1C}">
                <a14:useLocalDpi xmlns:a14="http://schemas.microsoft.com/office/drawing/2010/main" val="0"/>
              </a:ext>
            </a:extLst>
          </a:blip>
          <a:srcRect l="50000" t="12746" r="6898" b="465"/>
          <a:stretch>
            <a:fillRect/>
          </a:stretch>
        </p:blipFill>
        <p:spPr bwMode="auto">
          <a:xfrm>
            <a:off x="608013" y="692150"/>
            <a:ext cx="4324350"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CEFA836-153A-837D-5C48-1AA763630B37}"/>
              </a:ext>
            </a:extLst>
          </p:cNvPr>
          <p:cNvSpPr>
            <a:spLocks noChangeArrowheads="1"/>
          </p:cNvSpPr>
          <p:nvPr/>
        </p:nvSpPr>
        <p:spPr bwMode="auto">
          <a:xfrm>
            <a:off x="4427538" y="692150"/>
            <a:ext cx="4465637" cy="5473700"/>
          </a:xfrm>
          <a:prstGeom prst="rect">
            <a:avLst/>
          </a:prstGeom>
          <a:noFill/>
          <a:ln>
            <a:noFill/>
          </a:ln>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2025</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 und Bildrechte: Christian Fridrich, </a:t>
            </a:r>
            <a:r>
              <a:rPr lang="de-DE" altLang="de-DE" sz="1200" kern="0" dirty="0" err="1"/>
              <a:t>Großweikersdorf</a:t>
            </a: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Alle Rechte vorbehalten.</a:t>
            </a:r>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
        <p:nvSpPr>
          <p:cNvPr id="6" name="Rectangle 6">
            <a:extLst>
              <a:ext uri="{FF2B5EF4-FFF2-40B4-BE49-F238E27FC236}">
                <a16:creationId xmlns:a16="http://schemas.microsoft.com/office/drawing/2014/main" id="{AC20DB57-FA41-335C-4E49-2144DD51A585}"/>
              </a:ext>
            </a:extLst>
          </p:cNvPr>
          <p:cNvSpPr>
            <a:spLocks noChangeArrowheads="1"/>
          </p:cNvSpPr>
          <p:nvPr/>
        </p:nvSpPr>
        <p:spPr bwMode="auto">
          <a:xfrm>
            <a:off x="250825" y="620713"/>
            <a:ext cx="3744913" cy="4541837"/>
          </a:xfrm>
          <a:prstGeom prst="rect">
            <a:avLst/>
          </a:prstGeom>
          <a:noFill/>
          <a:ln w="9525">
            <a:solidFill>
              <a:srgbClr val="FFFFFF"/>
            </a:solidFill>
            <a:miter lim="800000"/>
            <a:headEnd/>
            <a:tailEnd/>
          </a:ln>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br>
              <a:rPr lang="de-DE" altLang="de-DE" sz="1100" b="1" kern="0" dirty="0">
                <a:solidFill>
                  <a:srgbClr val="000000"/>
                </a:solidFill>
                <a:latin typeface="Syntax LT Std"/>
              </a:rPr>
            </a:b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Das Anschauungsmaterial bezieht sich auf das Thema „Tourismus – Beispiel: Alpen“ auf den Seiten 18 und 19 im Schulbuch </a:t>
            </a:r>
            <a:r>
              <a:rPr lang="de-DE" altLang="de-DE" sz="1200" i="1" kern="0" dirty="0">
                <a:solidFill>
                  <a:srgbClr val="000000"/>
                </a:solidFill>
                <a:latin typeface="Arial" pitchFamily="34" charset="0"/>
              </a:rPr>
              <a:t>unterwegs 3. </a:t>
            </a:r>
          </a:p>
          <a:p>
            <a:pPr eaLnBrk="1" fontAlgn="auto" hangingPunct="1">
              <a:lnSpc>
                <a:spcPts val="1600"/>
              </a:lnSpc>
              <a:spcBef>
                <a:spcPts val="600"/>
              </a:spcBef>
              <a:spcAft>
                <a:spcPts val="0"/>
              </a:spcAft>
              <a:buClr>
                <a:srgbClr val="000000"/>
              </a:buClr>
              <a:buFontTx/>
              <a:buNone/>
              <a:defRPr/>
            </a:pPr>
            <a:endParaRPr lang="de-DE" altLang="de-DE" sz="1200" i="1" kern="0" dirty="0">
              <a:solidFill>
                <a:srgbClr val="000000"/>
              </a:solidFill>
              <a:latin typeface="Arial" pitchFamily="34" charset="0"/>
            </a:endParaRP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Es kann als Vertiefung von Text C und der Materialien 3 und 5 dienen. </a:t>
            </a: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wünschen Ihnen einen erfolgreichen Unterricht!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A4B05D-143B-9CA1-24B3-988D17FAF16F}"/>
              </a:ext>
            </a:extLst>
          </p:cNvPr>
          <p:cNvSpPr>
            <a:spLocks noGrp="1"/>
          </p:cNvSpPr>
          <p:nvPr>
            <p:ph idx="1"/>
          </p:nvPr>
        </p:nvSpPr>
        <p:spPr>
          <a:xfrm>
            <a:off x="581025" y="5805488"/>
            <a:ext cx="8013700" cy="698500"/>
          </a:xfrm>
        </p:spPr>
        <p:txBody>
          <a:bodyPr/>
          <a:lstStyle/>
          <a:p>
            <a:pPr>
              <a:defRPr/>
            </a:pPr>
            <a:r>
              <a:rPr altLang="de-DE" dirty="0">
                <a:solidFill>
                  <a:srgbClr val="000000"/>
                </a:solidFill>
                <a:latin typeface="Arial" charset="0"/>
                <a:ea typeface="+mn-ea"/>
                <a:cs typeface="+mn-cs"/>
              </a:rPr>
              <a:t>Heute unternimmt Christian mit Eltern und Freunden einen Ausflug. Sein Weg führt über die höchste Passstraße Österreichs (2 405 m) –  die 1935 errichtete Großglockner-Hochalpenstraße.</a:t>
            </a:r>
          </a:p>
          <a:p>
            <a:pPr>
              <a:defRPr/>
            </a:pPr>
            <a:r>
              <a:rPr dirty="0">
                <a:solidFill>
                  <a:srgbClr val="000000"/>
                </a:solidFill>
                <a:latin typeface="Arial" charset="0"/>
                <a:ea typeface="+mn-ea"/>
                <a:cs typeface="+mn-cs"/>
              </a:rPr>
              <a:t>Christian wird zum ersten Mal einen Gletscher sehen.</a:t>
            </a:r>
            <a:endParaRPr dirty="0"/>
          </a:p>
        </p:txBody>
      </p:sp>
      <p:pic>
        <p:nvPicPr>
          <p:cNvPr id="13315" name="Grafik 1">
            <a:extLst>
              <a:ext uri="{FF2B5EF4-FFF2-40B4-BE49-F238E27FC236}">
                <a16:creationId xmlns:a16="http://schemas.microsoft.com/office/drawing/2014/main" id="{9D6C9497-6666-D3BC-7E64-F395A0AF80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77152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C8E5E8D-0494-C784-7203-B16C5EE79622}"/>
              </a:ext>
            </a:extLst>
          </p:cNvPr>
          <p:cNvSpPr>
            <a:spLocks noGrp="1"/>
          </p:cNvSpPr>
          <p:nvPr>
            <p:ph idx="1"/>
          </p:nvPr>
        </p:nvSpPr>
        <p:spPr>
          <a:xfrm>
            <a:off x="468313" y="5589588"/>
            <a:ext cx="7416800" cy="863600"/>
          </a:xfrm>
        </p:spPr>
        <p:txBody>
          <a:bodyPr/>
          <a:lstStyle/>
          <a:p>
            <a:pPr>
              <a:defRPr/>
            </a:pPr>
            <a:r>
              <a:rPr altLang="de-DE" dirty="0">
                <a:solidFill>
                  <a:srgbClr val="000000"/>
                </a:solidFill>
                <a:latin typeface="Arial" charset="0"/>
                <a:ea typeface="+mn-ea"/>
                <a:cs typeface="+mn-cs"/>
              </a:rPr>
              <a:t>Schon auf der Fahrt zur </a:t>
            </a:r>
            <a:r>
              <a:rPr altLang="de-DE" dirty="0">
                <a:solidFill>
                  <a:srgbClr val="000000"/>
                </a:solidFill>
                <a:latin typeface="Arial" charset="0"/>
              </a:rPr>
              <a:t>Kaiser-Franz-Josephs-Höhe sind viele Bergspitzen und</a:t>
            </a:r>
            <a:r>
              <a:rPr altLang="de-DE" dirty="0">
                <a:solidFill>
                  <a:srgbClr val="000000"/>
                </a:solidFill>
                <a:latin typeface="Arial" charset="0"/>
                <a:ea typeface="+mn-ea"/>
                <a:cs typeface="+mn-cs"/>
              </a:rPr>
              <a:t> die Staumauer des </a:t>
            </a:r>
            <a:r>
              <a:rPr altLang="de-DE" dirty="0" err="1">
                <a:solidFill>
                  <a:srgbClr val="000000"/>
                </a:solidFill>
                <a:latin typeface="Arial" charset="0"/>
                <a:ea typeface="+mn-ea"/>
                <a:cs typeface="+mn-cs"/>
              </a:rPr>
              <a:t>Margaritzen</a:t>
            </a:r>
            <a:r>
              <a:rPr altLang="de-DE" dirty="0">
                <a:solidFill>
                  <a:srgbClr val="000000"/>
                </a:solidFill>
                <a:latin typeface="Arial" charset="0"/>
                <a:ea typeface="+mn-ea"/>
                <a:cs typeface="+mn-cs"/>
              </a:rPr>
              <a:t>-Stausees zu sehen. Dieser und andere Stauseen dienen der Stromerzeugung am Rand des Nationalparks Hohe Tauern. Von der Elektrizitätswirtschaft werden sie positiv gesehen; vom Naturschutz als Zerstörung der Landschaft.</a:t>
            </a:r>
            <a:endParaRPr dirty="0"/>
          </a:p>
        </p:txBody>
      </p:sp>
      <p:pic>
        <p:nvPicPr>
          <p:cNvPr id="14339" name="Grafik 2">
            <a:extLst>
              <a:ext uri="{FF2B5EF4-FFF2-40B4-BE49-F238E27FC236}">
                <a16:creationId xmlns:a16="http://schemas.microsoft.com/office/drawing/2014/main" id="{CC60EEE8-1BE2-C862-E8E7-3C9DE7335F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814388"/>
            <a:ext cx="721677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02D9197-65FC-7253-E299-72998E0F7A2E}"/>
              </a:ext>
            </a:extLst>
          </p:cNvPr>
          <p:cNvSpPr>
            <a:spLocks noGrp="1"/>
          </p:cNvSpPr>
          <p:nvPr>
            <p:ph idx="1"/>
          </p:nvPr>
        </p:nvSpPr>
        <p:spPr>
          <a:xfrm>
            <a:off x="517525" y="5661025"/>
            <a:ext cx="7870825" cy="681038"/>
          </a:xfrm>
        </p:spPr>
        <p:txBody>
          <a:bodyPr/>
          <a:lstStyle/>
          <a:p>
            <a:pPr eaLnBrk="1" hangingPunct="1">
              <a:spcBef>
                <a:spcPct val="0"/>
              </a:spcBef>
              <a:defRPr/>
            </a:pPr>
            <a:r>
              <a:rPr altLang="de-DE" dirty="0">
                <a:solidFill>
                  <a:srgbClr val="000000"/>
                </a:solidFill>
                <a:latin typeface="Arial" charset="0"/>
                <a:ea typeface="+mn-ea"/>
                <a:cs typeface="+mn-cs"/>
              </a:rPr>
              <a:t>Noch ist die Gletscherzunge des größten österreichischen Gletschers, der </a:t>
            </a:r>
            <a:r>
              <a:rPr altLang="de-DE" b="1" dirty="0" err="1">
                <a:solidFill>
                  <a:srgbClr val="000000"/>
                </a:solidFill>
                <a:latin typeface="Arial" charset="0"/>
                <a:ea typeface="+mn-ea"/>
                <a:cs typeface="+mn-cs"/>
              </a:rPr>
              <a:t>Pasterze</a:t>
            </a:r>
            <a:r>
              <a:rPr altLang="de-DE" dirty="0">
                <a:solidFill>
                  <a:srgbClr val="000000"/>
                </a:solidFill>
                <a:latin typeface="Arial" charset="0"/>
                <a:ea typeface="+mn-ea"/>
                <a:cs typeface="+mn-cs"/>
              </a:rPr>
              <a:t>, nicht zu sehen. Christian kann aber den Sander erkennen, auf den ihn sein Vater hinweist. Ein Sander ist eine Ablagerung von weggeschwemmten Sanden. Sander befinden sich vor einem Gletscher.</a:t>
            </a:r>
            <a:endParaRPr lang="de-DE" altLang="de-DE" dirty="0">
              <a:solidFill>
                <a:srgbClr val="000000"/>
              </a:solidFill>
              <a:latin typeface="Arial" charset="0"/>
              <a:ea typeface="+mn-ea"/>
              <a:cs typeface="+mn-cs"/>
            </a:endParaRPr>
          </a:p>
          <a:p>
            <a:pPr>
              <a:defRPr/>
            </a:pPr>
            <a:endParaRPr dirty="0"/>
          </a:p>
        </p:txBody>
      </p:sp>
      <p:pic>
        <p:nvPicPr>
          <p:cNvPr id="15363" name="Grafik 1">
            <a:extLst>
              <a:ext uri="{FF2B5EF4-FFF2-40B4-BE49-F238E27FC236}">
                <a16:creationId xmlns:a16="http://schemas.microsoft.com/office/drawing/2014/main" id="{A7B36F1C-01C1-AFF7-749C-F1A1916E58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72739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1821F99-4772-00C2-54E0-17551A21BF77}"/>
              </a:ext>
            </a:extLst>
          </p:cNvPr>
          <p:cNvSpPr>
            <a:spLocks noGrp="1"/>
          </p:cNvSpPr>
          <p:nvPr>
            <p:ph idx="1"/>
          </p:nvPr>
        </p:nvSpPr>
        <p:spPr>
          <a:xfrm>
            <a:off x="611188" y="5805488"/>
            <a:ext cx="8013700" cy="719137"/>
          </a:xfrm>
        </p:spPr>
        <p:txBody>
          <a:bodyPr/>
          <a:lstStyle/>
          <a:p>
            <a:pPr eaLnBrk="1" hangingPunct="1">
              <a:spcBef>
                <a:spcPct val="0"/>
              </a:spcBef>
              <a:defRPr/>
            </a:pPr>
            <a:r>
              <a:rPr altLang="de-DE" dirty="0">
                <a:solidFill>
                  <a:srgbClr val="000000"/>
                </a:solidFill>
                <a:latin typeface="Arial" charset="0"/>
                <a:ea typeface="+mn-ea"/>
                <a:cs typeface="+mn-cs"/>
              </a:rPr>
              <a:t>Vom Parkplatz bei der Kaiser-Franz-Josephs-Höhe ist ein einzigartiger Blick möglich, und zwar </a:t>
            </a:r>
          </a:p>
          <a:p>
            <a:pPr eaLnBrk="1" hangingPunct="1">
              <a:spcBef>
                <a:spcPct val="0"/>
              </a:spcBef>
              <a:defRPr/>
            </a:pPr>
            <a:r>
              <a:rPr altLang="de-DE" dirty="0">
                <a:solidFill>
                  <a:srgbClr val="000000"/>
                </a:solidFill>
                <a:latin typeface="Arial" charset="0"/>
                <a:ea typeface="+mn-ea"/>
                <a:cs typeface="+mn-cs"/>
              </a:rPr>
              <a:t>auf den höchsten Berg Österreichs, den </a:t>
            </a:r>
            <a:r>
              <a:rPr altLang="de-DE" b="1" dirty="0">
                <a:solidFill>
                  <a:srgbClr val="000000"/>
                </a:solidFill>
                <a:latin typeface="Arial" charset="0"/>
                <a:ea typeface="+mn-ea"/>
                <a:cs typeface="+mn-cs"/>
              </a:rPr>
              <a:t>Großglockner</a:t>
            </a:r>
            <a:r>
              <a:rPr altLang="de-DE" dirty="0">
                <a:solidFill>
                  <a:srgbClr val="000000"/>
                </a:solidFill>
                <a:latin typeface="Arial" charset="0"/>
                <a:ea typeface="+mn-ea"/>
                <a:cs typeface="+mn-cs"/>
              </a:rPr>
              <a:t>. Er liegt in den Zentralalpen, umgeben von weiteren hohen Gipfeln. Unterhalb ist der größte Gletscher Österreichs, die </a:t>
            </a:r>
            <a:r>
              <a:rPr altLang="de-DE" b="1" dirty="0" err="1">
                <a:solidFill>
                  <a:srgbClr val="000000"/>
                </a:solidFill>
                <a:latin typeface="Arial" charset="0"/>
                <a:ea typeface="+mn-ea"/>
                <a:cs typeface="+mn-cs"/>
              </a:rPr>
              <a:t>Pasterze</a:t>
            </a:r>
            <a:r>
              <a:rPr altLang="de-DE" dirty="0">
                <a:solidFill>
                  <a:srgbClr val="000000"/>
                </a:solidFill>
                <a:latin typeface="Arial" charset="0"/>
                <a:ea typeface="+mn-ea"/>
                <a:cs typeface="+mn-cs"/>
              </a:rPr>
              <a:t>, sichtbar. </a:t>
            </a:r>
            <a:endParaRPr dirty="0"/>
          </a:p>
        </p:txBody>
      </p:sp>
      <p:pic>
        <p:nvPicPr>
          <p:cNvPr id="16387" name="Grafik 1">
            <a:extLst>
              <a:ext uri="{FF2B5EF4-FFF2-40B4-BE49-F238E27FC236}">
                <a16:creationId xmlns:a16="http://schemas.microsoft.com/office/drawing/2014/main" id="{61E06146-18C3-87E6-BDC4-853639A38A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3914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6">
            <a:extLst>
              <a:ext uri="{FF2B5EF4-FFF2-40B4-BE49-F238E27FC236}">
                <a16:creationId xmlns:a16="http://schemas.microsoft.com/office/drawing/2014/main" id="{20FB6EEC-1D49-9FD5-A108-E1EA1D2F1F25}"/>
              </a:ext>
            </a:extLst>
          </p:cNvPr>
          <p:cNvSpPr>
            <a:spLocks noChangeArrowheads="1"/>
          </p:cNvSpPr>
          <p:nvPr/>
        </p:nvSpPr>
        <p:spPr bwMode="auto">
          <a:xfrm>
            <a:off x="827088" y="1268413"/>
            <a:ext cx="1268412" cy="307975"/>
          </a:xfrm>
          <a:prstGeom prst="rect">
            <a:avLst/>
          </a:prstGeom>
          <a:noFill/>
          <a:ln>
            <a:noFill/>
          </a:ln>
        </p:spPr>
        <p:txBody>
          <a:bodyPr wrap="none">
            <a:spAutoFit/>
          </a:bodyPr>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defRPr/>
            </a:pPr>
            <a:r>
              <a:rPr lang="de-AT" altLang="de-DE" sz="1400" dirty="0">
                <a:solidFill>
                  <a:schemeClr val="bg1"/>
                </a:solidFill>
                <a:latin typeface="Arial" charset="0"/>
                <a:cs typeface="+mn-cs"/>
              </a:rPr>
              <a:t>Großglockner</a:t>
            </a:r>
          </a:p>
        </p:txBody>
      </p:sp>
      <p:sp>
        <p:nvSpPr>
          <p:cNvPr id="6" name="Rechteck 6">
            <a:extLst>
              <a:ext uri="{FF2B5EF4-FFF2-40B4-BE49-F238E27FC236}">
                <a16:creationId xmlns:a16="http://schemas.microsoft.com/office/drawing/2014/main" id="{F11C68C4-97FA-EF7C-A05C-4A40A39A63C9}"/>
              </a:ext>
            </a:extLst>
          </p:cNvPr>
          <p:cNvSpPr>
            <a:spLocks noChangeArrowheads="1"/>
          </p:cNvSpPr>
          <p:nvPr/>
        </p:nvSpPr>
        <p:spPr bwMode="auto">
          <a:xfrm>
            <a:off x="4932363" y="3351213"/>
            <a:ext cx="890587" cy="306387"/>
          </a:xfrm>
          <a:prstGeom prst="rect">
            <a:avLst/>
          </a:prstGeom>
          <a:noFill/>
          <a:ln>
            <a:noFill/>
          </a:ln>
        </p:spPr>
        <p:txBody>
          <a:bodyPr wrap="none">
            <a:spAutoFit/>
          </a:bodyPr>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defRPr/>
            </a:pPr>
            <a:r>
              <a:rPr lang="de-AT" altLang="de-DE" sz="1400" dirty="0" err="1">
                <a:solidFill>
                  <a:schemeClr val="tx1"/>
                </a:solidFill>
                <a:latin typeface="Arial" charset="0"/>
                <a:cs typeface="+mn-cs"/>
              </a:rPr>
              <a:t>Pasterze</a:t>
            </a:r>
            <a:endParaRPr lang="de-AT" altLang="de-DE" sz="1400" dirty="0">
              <a:solidFill>
                <a:schemeClr val="tx1"/>
              </a:solidFill>
              <a:latin typeface="Arial" charset="0"/>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1F14534-E6C5-24CE-1CAE-A76FA5241F9C}"/>
              </a:ext>
            </a:extLst>
          </p:cNvPr>
          <p:cNvSpPr>
            <a:spLocks noGrp="1"/>
          </p:cNvSpPr>
          <p:nvPr>
            <p:ph idx="1"/>
          </p:nvPr>
        </p:nvSpPr>
        <p:spPr>
          <a:xfrm>
            <a:off x="4787900" y="5300663"/>
            <a:ext cx="3529013" cy="1223962"/>
          </a:xfrm>
        </p:spPr>
        <p:txBody>
          <a:bodyPr/>
          <a:lstStyle/>
          <a:p>
            <a:pPr eaLnBrk="1" hangingPunct="1">
              <a:spcBef>
                <a:spcPct val="0"/>
              </a:spcBef>
              <a:defRPr/>
            </a:pPr>
            <a:r>
              <a:rPr altLang="de-DE" dirty="0">
                <a:solidFill>
                  <a:srgbClr val="000000"/>
                </a:solidFill>
                <a:latin typeface="Arial" charset="0"/>
                <a:ea typeface="+mn-ea"/>
                <a:cs typeface="+mn-cs"/>
              </a:rPr>
              <a:t>Mit einer Höhe von 3 798 m ist der </a:t>
            </a:r>
            <a:r>
              <a:rPr altLang="de-DE" b="1" dirty="0">
                <a:solidFill>
                  <a:srgbClr val="000000"/>
                </a:solidFill>
                <a:latin typeface="Arial" charset="0"/>
                <a:ea typeface="+mn-ea"/>
                <a:cs typeface="+mn-cs"/>
              </a:rPr>
              <a:t>Großglockner</a:t>
            </a:r>
            <a:r>
              <a:rPr altLang="de-DE" dirty="0">
                <a:solidFill>
                  <a:srgbClr val="000000"/>
                </a:solidFill>
                <a:latin typeface="Arial" charset="0"/>
                <a:ea typeface="+mn-ea"/>
                <a:cs typeface="+mn-cs"/>
              </a:rPr>
              <a:t> der höchste Berg von Österreich. Er liegt in den Hohen Tauern. Über ihn verläuft auch die Grenze zwischen Tirol und Kärnten.</a:t>
            </a:r>
            <a:endParaRPr lang="de-DE" altLang="de-DE" dirty="0">
              <a:solidFill>
                <a:srgbClr val="000000"/>
              </a:solidFill>
              <a:latin typeface="Arial" charset="0"/>
              <a:ea typeface="+mn-ea"/>
              <a:cs typeface="+mn-cs"/>
            </a:endParaRPr>
          </a:p>
        </p:txBody>
      </p:sp>
      <p:pic>
        <p:nvPicPr>
          <p:cNvPr id="17411" name="Grafik 1">
            <a:extLst>
              <a:ext uri="{FF2B5EF4-FFF2-40B4-BE49-F238E27FC236}">
                <a16:creationId xmlns:a16="http://schemas.microsoft.com/office/drawing/2014/main" id="{755FA020-C3CC-9C33-F55B-72A2E0EDE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25488"/>
            <a:ext cx="38163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CA74866-A47E-7D04-EA7F-9AB6E1C1320F}"/>
              </a:ext>
            </a:extLst>
          </p:cNvPr>
          <p:cNvSpPr>
            <a:spLocks noGrp="1"/>
          </p:cNvSpPr>
          <p:nvPr>
            <p:ph idx="1"/>
          </p:nvPr>
        </p:nvSpPr>
        <p:spPr>
          <a:xfrm>
            <a:off x="684213" y="5732463"/>
            <a:ext cx="7724775" cy="649287"/>
          </a:xfrm>
        </p:spPr>
        <p:txBody>
          <a:bodyPr/>
          <a:lstStyle/>
          <a:p>
            <a:pPr>
              <a:defRPr/>
            </a:pPr>
            <a:r>
              <a:rPr altLang="de-DE" dirty="0">
                <a:solidFill>
                  <a:srgbClr val="000000"/>
                </a:solidFill>
                <a:latin typeface="Arial" charset="0"/>
                <a:ea typeface="+mn-ea"/>
                <a:cs typeface="+mn-cs"/>
              </a:rPr>
              <a:t>Längst hat der Massentourismus dieses mit dem Auto gut erreichbare Stück Hochgebirge erreicht. Hunderttausende Menschen genießen jährlich das Panorama, kaufen in Souvenirshops ein und hinterlassen Abfälle.</a:t>
            </a:r>
            <a:endParaRPr dirty="0"/>
          </a:p>
        </p:txBody>
      </p:sp>
      <p:pic>
        <p:nvPicPr>
          <p:cNvPr id="18435" name="Grafik 2">
            <a:extLst>
              <a:ext uri="{FF2B5EF4-FFF2-40B4-BE49-F238E27FC236}">
                <a16:creationId xmlns:a16="http://schemas.microsoft.com/office/drawing/2014/main" id="{7660A8DA-A7E1-06C1-CB0F-FBDCF6089233}"/>
              </a:ext>
            </a:extLst>
          </p:cNvPr>
          <p:cNvPicPr>
            <a:picLocks noChangeAspect="1"/>
          </p:cNvPicPr>
          <p:nvPr/>
        </p:nvPicPr>
        <p:blipFill>
          <a:blip r:embed="rId2">
            <a:extLst>
              <a:ext uri="{28A0092B-C50C-407E-A947-70E740481C1C}">
                <a14:useLocalDpi xmlns:a14="http://schemas.microsoft.com/office/drawing/2010/main" val="0"/>
              </a:ext>
            </a:extLst>
          </a:blip>
          <a:srcRect l="18085" t="25307" r="7578" b="5498"/>
          <a:stretch>
            <a:fillRect/>
          </a:stretch>
        </p:blipFill>
        <p:spPr bwMode="auto">
          <a:xfrm>
            <a:off x="755650" y="1125538"/>
            <a:ext cx="712946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Grafik 4">
            <a:extLst>
              <a:ext uri="{FF2B5EF4-FFF2-40B4-BE49-F238E27FC236}">
                <a16:creationId xmlns:a16="http://schemas.microsoft.com/office/drawing/2014/main" id="{AE2AAA4B-5805-3934-0B96-FCB88EBDE950}"/>
              </a:ext>
            </a:extLst>
          </p:cNvPr>
          <p:cNvPicPr>
            <a:picLocks noChangeAspect="1"/>
          </p:cNvPicPr>
          <p:nvPr/>
        </p:nvPicPr>
        <p:blipFill>
          <a:blip r:embed="rId3">
            <a:extLst>
              <a:ext uri="{28A0092B-C50C-407E-A947-70E740481C1C}">
                <a14:useLocalDpi xmlns:a14="http://schemas.microsoft.com/office/drawing/2010/main" val="0"/>
              </a:ext>
            </a:extLst>
          </a:blip>
          <a:srcRect b="39674"/>
          <a:stretch>
            <a:fillRect/>
          </a:stretch>
        </p:blipFill>
        <p:spPr bwMode="auto">
          <a:xfrm>
            <a:off x="755650" y="2638425"/>
            <a:ext cx="712946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AB8F34-48B9-DE9E-0F77-03F624B1F524}"/>
              </a:ext>
            </a:extLst>
          </p:cNvPr>
          <p:cNvSpPr>
            <a:spLocks noGrp="1"/>
          </p:cNvSpPr>
          <p:nvPr>
            <p:ph idx="1"/>
          </p:nvPr>
        </p:nvSpPr>
        <p:spPr>
          <a:xfrm>
            <a:off x="684213" y="5661025"/>
            <a:ext cx="7991475" cy="914400"/>
          </a:xfrm>
        </p:spPr>
        <p:txBody>
          <a:bodyPr/>
          <a:lstStyle/>
          <a:p>
            <a:pPr>
              <a:defRPr/>
            </a:pPr>
            <a:r>
              <a:rPr altLang="de-DE" dirty="0">
                <a:solidFill>
                  <a:srgbClr val="000000"/>
                </a:solidFill>
                <a:latin typeface="Arial" charset="0"/>
                <a:ea typeface="+mn-ea"/>
                <a:cs typeface="+mn-cs"/>
              </a:rPr>
              <a:t>Um den Höhenunterschied zum weit abgeschmolzenen Gletscher leichter überwinden zu können, wurde eine Standseilbahn errichtet. Diese nimmt auch Christian, um sich die Gletscheroberfläche einmal genauer anzusehen.</a:t>
            </a:r>
            <a:endParaRPr dirty="0"/>
          </a:p>
        </p:txBody>
      </p:sp>
      <p:pic>
        <p:nvPicPr>
          <p:cNvPr id="19459" name="Grafik 1">
            <a:extLst>
              <a:ext uri="{FF2B5EF4-FFF2-40B4-BE49-F238E27FC236}">
                <a16:creationId xmlns:a16="http://schemas.microsoft.com/office/drawing/2014/main" id="{F39EEDC3-C62B-C5AE-D681-DC66BA2887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6763"/>
            <a:ext cx="723582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5A3FBA3-8B2D-5E00-75C1-5CDC99AE1A87}"/>
              </a:ext>
            </a:extLst>
          </p:cNvPr>
          <p:cNvSpPr>
            <a:spLocks noGrp="1"/>
          </p:cNvSpPr>
          <p:nvPr>
            <p:ph idx="1"/>
          </p:nvPr>
        </p:nvSpPr>
        <p:spPr>
          <a:xfrm>
            <a:off x="4787900" y="896938"/>
            <a:ext cx="3671888" cy="1834117"/>
          </a:xfrm>
        </p:spPr>
        <p:txBody>
          <a:bodyPr/>
          <a:lstStyle/>
          <a:p>
            <a:pPr eaLnBrk="1" hangingPunct="1">
              <a:spcBef>
                <a:spcPct val="0"/>
              </a:spcBef>
              <a:defRPr/>
            </a:pPr>
            <a:r>
              <a:rPr altLang="de-DE" dirty="0">
                <a:solidFill>
                  <a:srgbClr val="000000"/>
                </a:solidFill>
                <a:latin typeface="Arial" charset="0"/>
                <a:ea typeface="+mn-ea"/>
                <a:cs typeface="+mn-cs"/>
              </a:rPr>
              <a:t>Das </a:t>
            </a:r>
            <a:r>
              <a:rPr altLang="de-DE" b="1" dirty="0">
                <a:solidFill>
                  <a:srgbClr val="000000"/>
                </a:solidFill>
                <a:latin typeface="Arial" charset="0"/>
                <a:ea typeface="+mn-ea"/>
                <a:cs typeface="+mn-cs"/>
              </a:rPr>
              <a:t>Nährgebiet</a:t>
            </a:r>
            <a:r>
              <a:rPr altLang="de-DE" dirty="0">
                <a:solidFill>
                  <a:srgbClr val="000000"/>
                </a:solidFill>
                <a:latin typeface="Arial" charset="0"/>
                <a:ea typeface="+mn-ea"/>
                <a:cs typeface="+mn-cs"/>
              </a:rPr>
              <a:t> (= Firnfeld) liegt über der Schneegrenze. Hier wird der Gletscher mit Schnee „genährt“. Der Schnee wird durch oftmaliges Auftauen und Gefrieren zu Firn und schließlich zu Eis. Die Nährgebiete der Gletscher werden aber immer kleiner oder </a:t>
            </a:r>
            <a:r>
              <a:rPr altLang="de-DE">
                <a:solidFill>
                  <a:srgbClr val="000000"/>
                </a:solidFill>
                <a:latin typeface="Arial" charset="0"/>
                <a:ea typeface="+mn-ea"/>
                <a:cs typeface="+mn-cs"/>
              </a:rPr>
              <a:t>verschwinden sogar ganz</a:t>
            </a:r>
            <a:r>
              <a:rPr altLang="de-DE" dirty="0">
                <a:solidFill>
                  <a:srgbClr val="000000"/>
                </a:solidFill>
                <a:latin typeface="Arial" charset="0"/>
                <a:ea typeface="+mn-ea"/>
                <a:cs typeface="+mn-cs"/>
              </a:rPr>
              <a:t>. Denn durch den Klimawandel steigen die Temperaturen auch im Hochgebirge.</a:t>
            </a:r>
          </a:p>
        </p:txBody>
      </p:sp>
      <p:pic>
        <p:nvPicPr>
          <p:cNvPr id="20483" name="Grafik 1">
            <a:extLst>
              <a:ext uri="{FF2B5EF4-FFF2-40B4-BE49-F238E27FC236}">
                <a16:creationId xmlns:a16="http://schemas.microsoft.com/office/drawing/2014/main" id="{99273ED0-9565-F7B6-061C-E82D0310C8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36613"/>
            <a:ext cx="3743325"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mit Pfeil 4">
            <a:extLst>
              <a:ext uri="{FF2B5EF4-FFF2-40B4-BE49-F238E27FC236}">
                <a16:creationId xmlns:a16="http://schemas.microsoft.com/office/drawing/2014/main" id="{6F175992-18FA-ED4B-E2AC-2D5300E7B5CD}"/>
              </a:ext>
            </a:extLst>
          </p:cNvPr>
          <p:cNvCxnSpPr>
            <a:cxnSpLocks/>
          </p:cNvCxnSpPr>
          <p:nvPr/>
        </p:nvCxnSpPr>
        <p:spPr bwMode="auto">
          <a:xfrm flipH="1">
            <a:off x="3203848" y="1071563"/>
            <a:ext cx="1512616" cy="1122362"/>
          </a:xfrm>
          <a:prstGeom prst="straightConnector1">
            <a:avLst/>
          </a:prstGeom>
          <a:solidFill>
            <a:srgbClr val="FFFFFF"/>
          </a:solidFill>
          <a:ln w="25400" cap="flat" cmpd="sng" algn="ctr">
            <a:solidFill>
              <a:schemeClr val="bg1">
                <a:lumMod val="85000"/>
              </a:schemeClr>
            </a:solidFill>
            <a:prstDash val="dash"/>
            <a:round/>
            <a:headEnd type="none" w="med" len="med"/>
            <a:tailEnd type="arrow"/>
          </a:ln>
          <a:effectLst>
            <a:outerShdw blurRad="50800" dist="38100" dir="2700000" algn="tl" rotWithShape="0">
              <a:prstClr val="black">
                <a:alpha val="40000"/>
              </a:prstClr>
            </a:outerShdw>
          </a:effectLst>
        </p:spPr>
      </p:cxnSp>
      <p:sp>
        <p:nvSpPr>
          <p:cNvPr id="6" name="Rechteck 5">
            <a:extLst>
              <a:ext uri="{FF2B5EF4-FFF2-40B4-BE49-F238E27FC236}">
                <a16:creationId xmlns:a16="http://schemas.microsoft.com/office/drawing/2014/main" id="{41A30DB8-CD1B-3FD9-E34C-17ED01CEFF8F}"/>
              </a:ext>
            </a:extLst>
          </p:cNvPr>
          <p:cNvSpPr/>
          <p:nvPr/>
        </p:nvSpPr>
        <p:spPr>
          <a:xfrm>
            <a:off x="4816819" y="2970914"/>
            <a:ext cx="4014787" cy="1169551"/>
          </a:xfrm>
          <a:prstGeom prst="rect">
            <a:avLst/>
          </a:prstGeom>
        </p:spPr>
        <p:txBody>
          <a:bodyPr>
            <a:spAutoFit/>
          </a:bodyPr>
          <a:lstStyle/>
          <a:p>
            <a:pPr eaLnBrk="1" hangingPunct="1">
              <a:defRPr/>
            </a:pPr>
            <a:r>
              <a:rPr lang="de-AT" altLang="de-DE" sz="1400" dirty="0">
                <a:solidFill>
                  <a:srgbClr val="000000"/>
                </a:solidFill>
                <a:latin typeface="Arial" charset="0"/>
                <a:cs typeface="+mn-cs"/>
              </a:rPr>
              <a:t>Über der </a:t>
            </a:r>
            <a:r>
              <a:rPr lang="de-AT" altLang="de-DE" sz="1400" b="1" dirty="0">
                <a:solidFill>
                  <a:srgbClr val="000000"/>
                </a:solidFill>
                <a:latin typeface="Arial" charset="0"/>
                <a:cs typeface="+mn-cs"/>
              </a:rPr>
              <a:t>Schneegrenze</a:t>
            </a:r>
            <a:r>
              <a:rPr lang="de-AT" altLang="de-DE" sz="1400" dirty="0">
                <a:solidFill>
                  <a:srgbClr val="000000"/>
                </a:solidFill>
                <a:latin typeface="Arial" charset="0"/>
                <a:cs typeface="+mn-cs"/>
              </a:rPr>
              <a:t> fällt im Winter mehr Schnee, als im Sommer wegschmilzt. </a:t>
            </a:r>
            <a:r>
              <a:rPr lang="de-AT" sz="1400" dirty="0">
                <a:solidFill>
                  <a:srgbClr val="000000"/>
                </a:solidFill>
                <a:latin typeface="Arial" charset="0"/>
                <a:cs typeface="+mn-cs"/>
              </a:rPr>
              <a:t>Auf den blanken Eisflächen der Nährgebiete liegt zum Teil auch im Sommer kein Schnee mehr.</a:t>
            </a:r>
          </a:p>
          <a:p>
            <a:pPr eaLnBrk="1" hangingPunct="1">
              <a:defRPr/>
            </a:pPr>
            <a:endParaRPr lang="de-AT" altLang="de-DE" sz="1400" dirty="0">
              <a:latin typeface="Arial" charset="0"/>
              <a:cs typeface="+mn-cs"/>
            </a:endParaRPr>
          </a:p>
        </p:txBody>
      </p:sp>
      <p:sp>
        <p:nvSpPr>
          <p:cNvPr id="7" name="Freihandform 11">
            <a:extLst>
              <a:ext uri="{FF2B5EF4-FFF2-40B4-BE49-F238E27FC236}">
                <a16:creationId xmlns:a16="http://schemas.microsoft.com/office/drawing/2014/main" id="{40E7CFF3-1D4B-9D80-8C82-C502BCF295D8}"/>
              </a:ext>
            </a:extLst>
          </p:cNvPr>
          <p:cNvSpPr>
            <a:spLocks/>
          </p:cNvSpPr>
          <p:nvPr/>
        </p:nvSpPr>
        <p:spPr bwMode="auto">
          <a:xfrm>
            <a:off x="842963" y="2538413"/>
            <a:ext cx="3368675" cy="71437"/>
          </a:xfrm>
          <a:custGeom>
            <a:avLst/>
            <a:gdLst>
              <a:gd name="T0" fmla="*/ 0 w 3580310"/>
              <a:gd name="T1" fmla="*/ 145023 h 143903"/>
              <a:gd name="T2" fmla="*/ 466595 w 3580310"/>
              <a:gd name="T3" fmla="*/ 10635 h 143903"/>
              <a:gd name="T4" fmla="*/ 980803 w 3580310"/>
              <a:gd name="T5" fmla="*/ 49032 h 143903"/>
              <a:gd name="T6" fmla="*/ 1456921 w 3580310"/>
              <a:gd name="T7" fmla="*/ 1036 h 143903"/>
              <a:gd name="T8" fmla="*/ 1856859 w 3580310"/>
              <a:gd name="T9" fmla="*/ 20234 h 143903"/>
              <a:gd name="T10" fmla="*/ 2352021 w 3580310"/>
              <a:gd name="T11" fmla="*/ 68230 h 143903"/>
              <a:gd name="T12" fmla="*/ 2980497 w 3580310"/>
              <a:gd name="T13" fmla="*/ 116226 h 143903"/>
              <a:gd name="T14" fmla="*/ 3161422 w 3580310"/>
              <a:gd name="T15" fmla="*/ 49032 h 143903"/>
              <a:gd name="T16" fmla="*/ 3532794 w 3580310"/>
              <a:gd name="T17" fmla="*/ 68230 h 143903"/>
              <a:gd name="T18" fmla="*/ 3561361 w 3580310"/>
              <a:gd name="T19" fmla="*/ 58631 h 143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80310" h="143903">
                <a:moveTo>
                  <a:pt x="0" y="143903"/>
                </a:moveTo>
                <a:cubicBezTo>
                  <a:pt x="151606" y="85165"/>
                  <a:pt x="303212" y="26428"/>
                  <a:pt x="466725" y="10553"/>
                </a:cubicBezTo>
                <a:cubicBezTo>
                  <a:pt x="630238" y="-5322"/>
                  <a:pt x="815975" y="50241"/>
                  <a:pt x="981075" y="48653"/>
                </a:cubicBezTo>
                <a:cubicBezTo>
                  <a:pt x="1146175" y="47065"/>
                  <a:pt x="1311275" y="5790"/>
                  <a:pt x="1457325" y="1028"/>
                </a:cubicBezTo>
                <a:cubicBezTo>
                  <a:pt x="1603375" y="-3734"/>
                  <a:pt x="1708150" y="8966"/>
                  <a:pt x="1857375" y="20078"/>
                </a:cubicBezTo>
                <a:cubicBezTo>
                  <a:pt x="2006600" y="31190"/>
                  <a:pt x="2352675" y="67703"/>
                  <a:pt x="2352675" y="67703"/>
                </a:cubicBezTo>
                <a:cubicBezTo>
                  <a:pt x="2540000" y="83578"/>
                  <a:pt x="2846388" y="118503"/>
                  <a:pt x="2981325" y="115328"/>
                </a:cubicBezTo>
                <a:cubicBezTo>
                  <a:pt x="3116262" y="112153"/>
                  <a:pt x="3070225" y="56590"/>
                  <a:pt x="3162300" y="48653"/>
                </a:cubicBezTo>
                <a:cubicBezTo>
                  <a:pt x="3254375" y="40716"/>
                  <a:pt x="3467100" y="66116"/>
                  <a:pt x="3533775" y="67703"/>
                </a:cubicBezTo>
                <a:cubicBezTo>
                  <a:pt x="3600450" y="69290"/>
                  <a:pt x="3581400" y="63734"/>
                  <a:pt x="3562350" y="58178"/>
                </a:cubicBezTo>
              </a:path>
            </a:pathLst>
          </a:custGeom>
          <a:noFill/>
          <a:ln w="15875" cap="flat" cmpd="sng" algn="ctr">
            <a:solidFill>
              <a:srgbClr val="FF0000"/>
            </a:solidFill>
            <a:prstDash val="sysDot"/>
            <a:round/>
            <a:headEnd type="none" w="med" len="med"/>
            <a:tailEnd type="none" w="med" len="med"/>
          </a:ln>
        </p:spPr>
        <p:txBody>
          <a:bodyPr/>
          <a:lstStyle/>
          <a:p>
            <a:pPr eaLnBrk="1" hangingPunct="1">
              <a:defRPr/>
            </a:pPr>
            <a:endParaRPr lang="de-AT" sz="4200">
              <a:solidFill>
                <a:srgbClr val="000000"/>
              </a:solidFill>
              <a:latin typeface="Arial" charset="0"/>
              <a:cs typeface="+mn-cs"/>
            </a:endParaRPr>
          </a:p>
        </p:txBody>
      </p:sp>
      <p:cxnSp>
        <p:nvCxnSpPr>
          <p:cNvPr id="8" name="Gerade Verbindung mit Pfeil 7">
            <a:extLst>
              <a:ext uri="{FF2B5EF4-FFF2-40B4-BE49-F238E27FC236}">
                <a16:creationId xmlns:a16="http://schemas.microsoft.com/office/drawing/2014/main" id="{E6353764-74F2-162E-94FF-674069C01F58}"/>
              </a:ext>
            </a:extLst>
          </p:cNvPr>
          <p:cNvCxnSpPr>
            <a:cxnSpLocks/>
            <a:endCxn id="7" idx="7"/>
          </p:cNvCxnSpPr>
          <p:nvPr/>
        </p:nvCxnSpPr>
        <p:spPr bwMode="auto">
          <a:xfrm flipH="1" flipV="1">
            <a:off x="3817511" y="2562754"/>
            <a:ext cx="970389" cy="512789"/>
          </a:xfrm>
          <a:prstGeom prst="straightConnector1">
            <a:avLst/>
          </a:prstGeom>
          <a:solidFill>
            <a:srgbClr val="FFFFFF"/>
          </a:solidFill>
          <a:ln w="25400" cap="flat" cmpd="sng" algn="ctr">
            <a:solidFill>
              <a:schemeClr val="bg1">
                <a:lumMod val="75000"/>
              </a:schemeClr>
            </a:solidFill>
            <a:prstDash val="dash"/>
            <a:round/>
            <a:headEnd type="none" w="med" len="med"/>
            <a:tailEnd type="arrow"/>
          </a:ln>
          <a:effectLst>
            <a:outerShdw blurRad="50800" dist="38100" dir="2700000" algn="tl" rotWithShape="0">
              <a:prstClr val="black">
                <a:alpha val="40000"/>
              </a:prstClr>
            </a:outerShdw>
          </a:effectLst>
        </p:spPr>
      </p:cxnSp>
      <p:sp>
        <p:nvSpPr>
          <p:cNvPr id="9" name="Rechteck 8">
            <a:extLst>
              <a:ext uri="{FF2B5EF4-FFF2-40B4-BE49-F238E27FC236}">
                <a16:creationId xmlns:a16="http://schemas.microsoft.com/office/drawing/2014/main" id="{DADFF16E-2513-D723-8A40-1B5B39B4A55C}"/>
              </a:ext>
            </a:extLst>
          </p:cNvPr>
          <p:cNvSpPr/>
          <p:nvPr/>
        </p:nvSpPr>
        <p:spPr>
          <a:xfrm>
            <a:off x="4846074" y="4051816"/>
            <a:ext cx="3730625" cy="1169988"/>
          </a:xfrm>
          <a:prstGeom prst="rect">
            <a:avLst/>
          </a:prstGeom>
        </p:spPr>
        <p:txBody>
          <a:bodyPr>
            <a:spAutoFit/>
          </a:bodyPr>
          <a:lstStyle/>
          <a:p>
            <a:pPr eaLnBrk="1" fontAlgn="auto" hangingPunct="1">
              <a:spcBef>
                <a:spcPts val="0"/>
              </a:spcBef>
              <a:spcAft>
                <a:spcPts val="0"/>
              </a:spcAft>
              <a:defRPr/>
            </a:pPr>
            <a:r>
              <a:rPr lang="de-AT" altLang="de-DE" sz="1400" kern="0" dirty="0">
                <a:solidFill>
                  <a:srgbClr val="000000"/>
                </a:solidFill>
                <a:latin typeface="Arial" charset="0"/>
                <a:cs typeface="+mn-cs"/>
              </a:rPr>
              <a:t>Unterhalb der Schneegrenze befindet sich das </a:t>
            </a:r>
            <a:r>
              <a:rPr lang="de-AT" altLang="de-DE" sz="1400" b="1" kern="0" dirty="0">
                <a:solidFill>
                  <a:srgbClr val="000000"/>
                </a:solidFill>
                <a:latin typeface="Arial" charset="0"/>
                <a:cs typeface="+mn-cs"/>
              </a:rPr>
              <a:t>Zehrgebiet</a:t>
            </a:r>
            <a:r>
              <a:rPr lang="de-AT" altLang="de-DE" sz="1400" kern="0" dirty="0">
                <a:solidFill>
                  <a:srgbClr val="000000"/>
                </a:solidFill>
                <a:latin typeface="Arial" charset="0"/>
                <a:cs typeface="+mn-cs"/>
              </a:rPr>
              <a:t> (= Gletscherzunge). Hier „zehren“ Temperaturen über 0° Celsius am Gletschereis. In diesem Bereich schmilzt der Gletscher ab.</a:t>
            </a:r>
            <a:endParaRPr lang="de-AT" sz="1400" kern="0" dirty="0">
              <a:solidFill>
                <a:sysClr val="windowText" lastClr="000000"/>
              </a:solidFill>
              <a:cs typeface="Arial" charset="0"/>
            </a:endParaRPr>
          </a:p>
        </p:txBody>
      </p:sp>
      <p:cxnSp>
        <p:nvCxnSpPr>
          <p:cNvPr id="10" name="Gerade Verbindung mit Pfeil 9">
            <a:extLst>
              <a:ext uri="{FF2B5EF4-FFF2-40B4-BE49-F238E27FC236}">
                <a16:creationId xmlns:a16="http://schemas.microsoft.com/office/drawing/2014/main" id="{FE218538-8DA3-E886-2060-905DE63A5AD8}"/>
              </a:ext>
            </a:extLst>
          </p:cNvPr>
          <p:cNvCxnSpPr>
            <a:cxnSpLocks/>
          </p:cNvCxnSpPr>
          <p:nvPr/>
        </p:nvCxnSpPr>
        <p:spPr bwMode="auto">
          <a:xfrm flipH="1">
            <a:off x="2527300" y="4248151"/>
            <a:ext cx="2289519" cy="333374"/>
          </a:xfrm>
          <a:prstGeom prst="straightConnector1">
            <a:avLst/>
          </a:prstGeom>
          <a:solidFill>
            <a:srgbClr val="FFFFFF"/>
          </a:solidFill>
          <a:ln w="25400" cap="flat" cmpd="sng" algn="ctr">
            <a:solidFill>
              <a:schemeClr val="bg1">
                <a:lumMod val="85000"/>
              </a:schemeClr>
            </a:solidFill>
            <a:prstDash val="dash"/>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967</Words>
  <Application>Microsoft Office PowerPoint</Application>
  <PresentationFormat>Bildschirmpräsentation (4:3)</PresentationFormat>
  <Paragraphs>45</Paragraphs>
  <Slides>19</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19</vt:i4>
      </vt:variant>
    </vt:vector>
  </HeadingPairs>
  <TitlesOfParts>
    <vt:vector size="24" baseType="lpstr">
      <vt:lpstr>Arial</vt:lpstr>
      <vt:lpstr>Calibri</vt:lpstr>
      <vt:lpstr>Syntax LT Std</vt:lpstr>
      <vt:lpstr>Wingdings</vt:lpstr>
      <vt:lpstr>Larissa</vt:lpstr>
      <vt:lpstr>Hohe Gipfel und ewiges Eis?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Christian glaubt es kaum. In nur wenigen Jahrzehnten ist der Pasterzen-Gletscher ein riesiges Stück abgeschmolzen. Kein Wunder, denn die Temperatur steigt überall, sogar im Hochgebirge. Auch das ist eine Folge des vom Menschen verstärkten Treibhauseffekts.</vt:lpstr>
      <vt:lpstr>Hier ist schon fast das Ende der Gletscherzunge zu sehen. Dort kommt das Schmelzwasser wieder ans Tageslicht, das vorher in die Gletscherspalten geflossen ist. Deutlich sind auch die Gesteinsablagerungen des Gletschers zu sehen, die Moränen.</vt:lpstr>
      <vt:lpstr>Nun ist Christian endlich am Rand des Gletschers angekommen. Die Oberfläche ist ganz grau. Das kommt von den Gesteinsstücken und vom Gesteinsstaub. Diese haben sich in vielen Jahren hier angesammelt.</vt:lpstr>
      <vt:lpstr>PowerPoint-Präsentation</vt:lpstr>
      <vt:lpstr>Gletscherspalten können viele Meter tief sein. Besonders gefährlich sind Gletscherspalten, die von Schnee überweht wurden. Sie sieht man nicht, dennoch kann man durch den Schnee in die Spalte hineinfallen.</vt:lpstr>
      <vt:lpstr>Gute Ausrüstung ist bei Wanderungen im Hochgebirge besonders wichtig. Denn durch falsche oder schlechte Ausrüstung werden jedes Jahr zahlreiche Unfälle in den Bergen verursacht. Dass diese beiden Gäste am Gletscher schlecht ausgerüstet sind, erkennt doch jedes Kind.  Oder?</vt:lpstr>
      <vt:lpstr>Im Sommer schmilzt das Eis an der Oberfläche des Gletschers  ab. Es bilden sich kleine „Bäche“, die in Gletscherspalten verschwinden.  Das Wasser tritt am Ende des Gletschers wieder als Gletscherbach zutage.</vt:lpstr>
      <vt:lpstr>Nun ist Christian mit seinem Vater am Ende seiner Wanderung auf der Gletscherzunge                    (= Zehrgebiet) der Pasterze angekommen. Breite Gletscherspalten machen ein gefahrloses Weitergehen unmöglich. Das reinweiße Dreieck im Hintergrund ist das Firnfeld (= Nährgebiet).</vt:lpstr>
      <vt:lpstr>Nachdenklich sitzt Christian da und denkt nach: Wenn die Menschen weiter Treibhausgase durch Autos, Flugzeuge, Kraftwerke, Müllverbrennungsanlagen … verursachen, wird sich unser Klima weiter erwärmen.  Werden dann unsere Gletscher einmal völlig aus den Alpen verschwinden?   Diskutiert in der Klasse die Folgen für Menschen, Tiere und Pflanzen, wenn die Gletscher durch die Klimaerwärmung schmelzen.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239</cp:revision>
  <cp:lastPrinted>2015-10-29T14:44:49Z</cp:lastPrinted>
  <dcterms:created xsi:type="dcterms:W3CDTF">2013-10-08T07:58:50Z</dcterms:created>
  <dcterms:modified xsi:type="dcterms:W3CDTF">2025-01-21T15:33:46Z</dcterms:modified>
</cp:coreProperties>
</file>