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62" autoAdjust="0"/>
    <p:restoredTop sz="94554" autoAdjust="0"/>
  </p:normalViewPr>
  <p:slideViewPr>
    <p:cSldViewPr>
      <p:cViewPr>
        <p:scale>
          <a:sx n="100" d="100"/>
          <a:sy n="100" d="100"/>
        </p:scale>
        <p:origin x="-845" y="-58"/>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B2325F6-9965-4BBF-9860-4E5171C8D9B4}" type="datetimeFigureOut">
              <a:rPr lang="de-AT"/>
              <a:pPr>
                <a:defRPr/>
              </a:pPr>
              <a:t>02.02.2016</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DB12FB4-BB8F-42C4-8982-FA52E8EE7623}" type="slidenum">
              <a:rPr lang="de-AT"/>
              <a:pPr>
                <a:defRPr/>
              </a:pPr>
              <a:t>‹Nr.›</a:t>
            </a:fld>
            <a:endParaRPr lang="de-AT"/>
          </a:p>
        </p:txBody>
      </p:sp>
    </p:spTree>
    <p:extLst>
      <p:ext uri="{BB962C8B-B14F-4D97-AF65-F5344CB8AC3E}">
        <p14:creationId xmlns:p14="http://schemas.microsoft.com/office/powerpoint/2010/main" val="776874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4240821-8993-42DE-90D4-EA3964C6ADAC}" type="datetimeFigureOut">
              <a:rPr lang="de-AT"/>
              <a:pPr>
                <a:defRPr/>
              </a:pPr>
              <a:t>02.02.2016</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D42DF08-B2C2-4D8D-99D4-8CA9C04B8989}" type="slidenum">
              <a:rPr lang="de-AT"/>
              <a:pPr>
                <a:defRPr/>
              </a:pPr>
              <a:t>‹Nr.›</a:t>
            </a:fld>
            <a:endParaRPr lang="de-AT"/>
          </a:p>
        </p:txBody>
      </p:sp>
    </p:spTree>
    <p:extLst>
      <p:ext uri="{BB962C8B-B14F-4D97-AF65-F5344CB8AC3E}">
        <p14:creationId xmlns:p14="http://schemas.microsoft.com/office/powerpoint/2010/main" val="29348793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smtClean="0"/>
          </a:p>
        </p:txBody>
      </p:sp>
    </p:spTree>
    <p:extLst>
      <p:ext uri="{BB962C8B-B14F-4D97-AF65-F5344CB8AC3E}">
        <p14:creationId xmlns:p14="http://schemas.microsoft.com/office/powerpoint/2010/main" val="257848983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2F35B5AE-FD6D-4070-A52E-719B85E0163A}" type="datetimeFigureOut">
              <a:rPr lang="de-AT"/>
              <a:pPr>
                <a:defRPr/>
              </a:pPr>
              <a:t>02.02.2016</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CE91884-A006-4020-9406-1F5C8B93BFB4}" type="slidenum">
              <a:rPr lang="de-AT"/>
              <a:pPr>
                <a:defRPr/>
              </a:pPr>
              <a:t>‹Nr.›</a:t>
            </a:fld>
            <a:endParaRPr lang="de-AT"/>
          </a:p>
        </p:txBody>
      </p:sp>
    </p:spTree>
    <p:extLst>
      <p:ext uri="{BB962C8B-B14F-4D97-AF65-F5344CB8AC3E}">
        <p14:creationId xmlns:p14="http://schemas.microsoft.com/office/powerpoint/2010/main" val="2961534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2EDA0C30-DDEB-4E11-8B4A-E29F099FEA6A}" type="datetimeFigureOut">
              <a:rPr lang="de-AT"/>
              <a:pPr>
                <a:defRPr/>
              </a:pPr>
              <a:t>02.02.2016</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AF5806B-E177-456C-9F2D-E19E6DB0334E}" type="slidenum">
              <a:rPr lang="de-AT"/>
              <a:pPr>
                <a:defRPr/>
              </a:pPr>
              <a:t>‹Nr.›</a:t>
            </a:fld>
            <a:endParaRPr lang="de-AT"/>
          </a:p>
        </p:txBody>
      </p:sp>
    </p:spTree>
    <p:extLst>
      <p:ext uri="{BB962C8B-B14F-4D97-AF65-F5344CB8AC3E}">
        <p14:creationId xmlns:p14="http://schemas.microsoft.com/office/powerpoint/2010/main" val="125153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smtClean="0"/>
              <a:t>Titelmasterformat durch Klicken bearbeiten</a:t>
            </a:r>
            <a:endParaRPr lang="de-AT" dirty="0"/>
          </a:p>
        </p:txBody>
      </p:sp>
      <p:sp>
        <p:nvSpPr>
          <p:cNvPr id="3" name="Inhaltsplatzhalter 2"/>
          <p:cNvSpPr>
            <a:spLocks noGrp="1"/>
          </p:cNvSpPr>
          <p:nvPr>
            <p:ph idx="1"/>
          </p:nvPr>
        </p:nvSpPr>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BB8CF2DD-24E9-4329-B68C-EC2338D6E435}" type="datetimeFigureOut">
              <a:rPr lang="de-AT"/>
              <a:pPr>
                <a:defRPr/>
              </a:pPr>
              <a:t>02.02.2016</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52D98607-1CC5-4B13-B1C6-1EBBEEFD7D13}" type="slidenum">
              <a:rPr lang="de-AT"/>
              <a:pPr>
                <a:defRPr/>
              </a:pPr>
              <a:t>‹Nr.›</a:t>
            </a:fld>
            <a:endParaRPr lang="de-AT"/>
          </a:p>
        </p:txBody>
      </p:sp>
    </p:spTree>
    <p:extLst>
      <p:ext uri="{BB962C8B-B14F-4D97-AF65-F5344CB8AC3E}">
        <p14:creationId xmlns:p14="http://schemas.microsoft.com/office/powerpoint/2010/main" val="434066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pPr>
              <a:defRPr/>
            </a:pPr>
            <a:fld id="{F2212002-9368-4A14-9533-BF31E616DCA0}" type="datetimeFigureOut">
              <a:rPr lang="de-AT"/>
              <a:pPr>
                <a:defRPr/>
              </a:pPr>
              <a:t>02.02.2016</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A931984-B890-4999-8BE9-A1AA608F2653}" type="slidenum">
              <a:rPr lang="de-AT"/>
              <a:pPr>
                <a:defRPr/>
              </a:pPr>
              <a:t>‹Nr.›</a:t>
            </a:fld>
            <a:endParaRPr lang="de-AT"/>
          </a:p>
        </p:txBody>
      </p:sp>
    </p:spTree>
    <p:extLst>
      <p:ext uri="{BB962C8B-B14F-4D97-AF65-F5344CB8AC3E}">
        <p14:creationId xmlns:p14="http://schemas.microsoft.com/office/powerpoint/2010/main" val="1644119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3"/>
          <p:cNvSpPr>
            <a:spLocks noGrp="1"/>
          </p:cNvSpPr>
          <p:nvPr>
            <p:ph type="dt" sz="half" idx="10"/>
          </p:nvPr>
        </p:nvSpPr>
        <p:spPr/>
        <p:txBody>
          <a:bodyPr/>
          <a:lstStyle>
            <a:lvl1pPr>
              <a:defRPr/>
            </a:lvl1pPr>
          </a:lstStyle>
          <a:p>
            <a:pPr>
              <a:defRPr/>
            </a:pPr>
            <a:fld id="{4B6466E0-0D7B-4BFE-9471-323A88B7D518}" type="datetimeFigureOut">
              <a:rPr lang="de-AT"/>
              <a:pPr>
                <a:defRPr/>
              </a:pPr>
              <a:t>02.02.2016</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BACABE1A-1EE7-4209-A8AE-2151E2763955}" type="slidenum">
              <a:rPr lang="de-AT"/>
              <a:pPr>
                <a:defRPr/>
              </a:pPr>
              <a:t>‹Nr.›</a:t>
            </a:fld>
            <a:endParaRPr lang="de-AT"/>
          </a:p>
        </p:txBody>
      </p:sp>
    </p:spTree>
    <p:extLst>
      <p:ext uri="{BB962C8B-B14F-4D97-AF65-F5344CB8AC3E}">
        <p14:creationId xmlns:p14="http://schemas.microsoft.com/office/powerpoint/2010/main" val="373998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3"/>
          <p:cNvSpPr>
            <a:spLocks noGrp="1"/>
          </p:cNvSpPr>
          <p:nvPr>
            <p:ph type="dt" sz="half" idx="10"/>
          </p:nvPr>
        </p:nvSpPr>
        <p:spPr/>
        <p:txBody>
          <a:bodyPr/>
          <a:lstStyle>
            <a:lvl1pPr>
              <a:defRPr/>
            </a:lvl1pPr>
          </a:lstStyle>
          <a:p>
            <a:pPr>
              <a:defRPr/>
            </a:pPr>
            <a:fld id="{85C01E3A-C98A-45E9-ADD1-1B695C97BE5F}" type="datetimeFigureOut">
              <a:rPr lang="de-AT"/>
              <a:pPr>
                <a:defRPr/>
              </a:pPr>
              <a:t>02.02.2016</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66C7DCA4-3E8C-42A7-9C33-FA51BB67ABA9}" type="slidenum">
              <a:rPr lang="de-AT"/>
              <a:pPr>
                <a:defRPr/>
              </a:pPr>
              <a:t>‹Nr.›</a:t>
            </a:fld>
            <a:endParaRPr lang="de-AT"/>
          </a:p>
        </p:txBody>
      </p:sp>
    </p:spTree>
    <p:extLst>
      <p:ext uri="{BB962C8B-B14F-4D97-AF65-F5344CB8AC3E}">
        <p14:creationId xmlns:p14="http://schemas.microsoft.com/office/powerpoint/2010/main" val="3032029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8475E91A-6CA8-45A7-B0B3-535438C64647}" type="datetimeFigureOut">
              <a:rPr lang="de-AT"/>
              <a:pPr>
                <a:defRPr/>
              </a:pPr>
              <a:t>02.02.2016</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15D2489F-6C32-4E5A-BDCE-C9CE593E932B}" type="slidenum">
              <a:rPr lang="de-AT"/>
              <a:pPr>
                <a:defRPr/>
              </a:pPr>
              <a:t>‹Nr.›</a:t>
            </a:fld>
            <a:endParaRPr lang="de-AT"/>
          </a:p>
        </p:txBody>
      </p:sp>
    </p:spTree>
    <p:extLst>
      <p:ext uri="{BB962C8B-B14F-4D97-AF65-F5344CB8AC3E}">
        <p14:creationId xmlns:p14="http://schemas.microsoft.com/office/powerpoint/2010/main" val="150707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7424066F-BF89-4D51-BC8C-F535D519F8BC}" type="datetimeFigureOut">
              <a:rPr lang="de-AT"/>
              <a:pPr>
                <a:defRPr/>
              </a:pPr>
              <a:t>02.02.2016</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5F389FDA-9963-4EE4-B9F3-894357BE5B40}" type="slidenum">
              <a:rPr lang="de-AT"/>
              <a:pPr>
                <a:defRPr/>
              </a:pPr>
              <a:t>‹Nr.›</a:t>
            </a:fld>
            <a:endParaRPr lang="de-AT"/>
          </a:p>
        </p:txBody>
      </p:sp>
    </p:spTree>
    <p:extLst>
      <p:ext uri="{BB962C8B-B14F-4D97-AF65-F5344CB8AC3E}">
        <p14:creationId xmlns:p14="http://schemas.microsoft.com/office/powerpoint/2010/main" val="563306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FB35D13E-735C-4B92-98AB-27B66D944C7F}" type="datetimeFigureOut">
              <a:rPr lang="de-AT"/>
              <a:pPr>
                <a:defRPr/>
              </a:pPr>
              <a:t>02.02.2016</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DF3A3C1D-E56C-49BD-87BF-3D40270CD8EF}" type="slidenum">
              <a:rPr lang="de-AT"/>
              <a:pPr>
                <a:defRPr/>
              </a:pPr>
              <a:t>‹Nr.›</a:t>
            </a:fld>
            <a:endParaRPr lang="de-AT"/>
          </a:p>
        </p:txBody>
      </p:sp>
    </p:spTree>
    <p:extLst>
      <p:ext uri="{BB962C8B-B14F-4D97-AF65-F5344CB8AC3E}">
        <p14:creationId xmlns:p14="http://schemas.microsoft.com/office/powerpoint/2010/main" val="11656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815D5636-7926-45C3-82B4-6339F8015892}" type="datetimeFigureOut">
              <a:rPr lang="de-AT"/>
              <a:pPr>
                <a:defRPr/>
              </a:pPr>
              <a:t>02.02.2016</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2AB63AEB-B210-4E9C-8BDD-F7B1B0C41BF5}" type="slidenum">
              <a:rPr lang="de-AT"/>
              <a:pPr>
                <a:defRPr/>
              </a:pPr>
              <a:t>‹Nr.›</a:t>
            </a:fld>
            <a:endParaRPr lang="de-AT"/>
          </a:p>
        </p:txBody>
      </p:sp>
    </p:spTree>
    <p:extLst>
      <p:ext uri="{BB962C8B-B14F-4D97-AF65-F5344CB8AC3E}">
        <p14:creationId xmlns:p14="http://schemas.microsoft.com/office/powerpoint/2010/main" val="3170189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smtClean="0"/>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smtClean="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165BD73-07F0-45C7-BAF8-71891D51DA1C}" type="datetimeFigureOut">
              <a:rPr lang="de-AT"/>
              <a:pPr>
                <a:defRPr/>
              </a:pPr>
              <a:t>02.02.2016</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7F28A65-69E1-4D28-A5A3-15C500C4864B}"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smtClean="0">
                <a:solidFill>
                  <a:srgbClr val="333333"/>
                </a:solidFill>
              </a:rPr>
              <a:t> </a:t>
            </a:r>
            <a:r>
              <a:rPr lang="de-DE" altLang="de-DE" sz="1000" dirty="0" smtClean="0">
                <a:solidFill>
                  <a:srgbClr val="333333"/>
                </a:solidFill>
                <a:latin typeface="Syntax LT Std" pitchFamily="34" charset="0"/>
              </a:rPr>
              <a:t>© Österreichischer Bundesverlag Schulbuch GmbH &amp; Co. KG, Wien 2016</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smtClean="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3971"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iming>
    <p:tnLst>
      <p:par>
        <p:cTn id="1" dur="indefinite" restart="never" nodeType="tmRoot"/>
      </p:par>
    </p:tnLst>
  </p:timing>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395536" y="1772816"/>
            <a:ext cx="8229600" cy="677863"/>
          </a:xfrm>
        </p:spPr>
        <p:txBody>
          <a:bodyPr/>
          <a:lstStyle/>
          <a:p>
            <a:r>
              <a:rPr lang="de-AT" altLang="de-DE" dirty="0" smtClean="0"/>
              <a:t>Das Alpen- und Karpatenvorland</a:t>
            </a:r>
          </a:p>
        </p:txBody>
      </p:sp>
      <p:sp>
        <p:nvSpPr>
          <p:cNvPr id="3075" name="Inhaltsplatzhalter 2"/>
          <p:cNvSpPr>
            <a:spLocks noGrp="1"/>
          </p:cNvSpPr>
          <p:nvPr>
            <p:ph idx="1"/>
          </p:nvPr>
        </p:nvSpPr>
        <p:spPr>
          <a:xfrm>
            <a:off x="323528" y="1772816"/>
            <a:ext cx="8229600" cy="4536504"/>
          </a:xfrm>
        </p:spPr>
        <p:txBody>
          <a:bodyPr/>
          <a:lstStyle/>
          <a:p>
            <a:pPr marL="0" indent="0">
              <a:buNone/>
            </a:pPr>
            <a:endParaRPr lang="de-AT" altLang="de-DE" sz="1200" b="0" dirty="0" smtClean="0"/>
          </a:p>
          <a:p>
            <a:pPr>
              <a:buFont typeface="Wingdings" panose="05000000000000000000" pitchFamily="2" charset="2"/>
              <a:buChar char="§"/>
            </a:pPr>
            <a:endParaRPr lang="de-AT" altLang="de-DE" sz="1600" dirty="0" smtClean="0"/>
          </a:p>
          <a:p>
            <a:pPr marL="0" indent="0">
              <a:buNone/>
            </a:pPr>
            <a:endParaRPr lang="de-AT" altLang="de-DE" sz="1800" dirty="0" smtClean="0"/>
          </a:p>
          <a:p>
            <a:pPr marL="0" indent="0">
              <a:buNone/>
            </a:pPr>
            <a:endParaRPr altLang="de-DE" dirty="0" smtClean="0"/>
          </a:p>
        </p:txBody>
      </p:sp>
      <p:graphicFrame>
        <p:nvGraphicFramePr>
          <p:cNvPr id="2" name="Tabelle 1"/>
          <p:cNvGraphicFramePr>
            <a:graphicFrameLocks noGrp="1"/>
          </p:cNvGraphicFramePr>
          <p:nvPr>
            <p:extLst>
              <p:ext uri="{D42A27DB-BD31-4B8C-83A1-F6EECF244321}">
                <p14:modId xmlns:p14="http://schemas.microsoft.com/office/powerpoint/2010/main" val="1959444888"/>
              </p:ext>
            </p:extLst>
          </p:nvPr>
        </p:nvGraphicFramePr>
        <p:xfrm>
          <a:off x="539552" y="3212976"/>
          <a:ext cx="7992888" cy="1838960"/>
        </p:xfrm>
        <a:graphic>
          <a:graphicData uri="http://schemas.openxmlformats.org/drawingml/2006/table">
            <a:tbl>
              <a:tblPr firstRow="1" bandRow="1">
                <a:tableStyleId>{5C22544A-7EE6-4342-B048-85BDC9FD1C3A}</a:tableStyleId>
              </a:tblPr>
              <a:tblGrid>
                <a:gridCol w="1998222"/>
                <a:gridCol w="1998222"/>
                <a:gridCol w="1998222"/>
                <a:gridCol w="1998222"/>
              </a:tblGrid>
              <a:tr h="370840">
                <a:tc>
                  <a:txBody>
                    <a:bodyPr/>
                    <a:lstStyle/>
                    <a:p>
                      <a:endParaRPr lang="de-A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smtClean="0">
                          <a:solidFill>
                            <a:schemeClr val="tx1"/>
                          </a:solidFill>
                        </a:rPr>
                        <a:t>westliches Alpenvorland</a:t>
                      </a:r>
                      <a:endParaRPr lang="de-AT"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solidFill>
                            <a:schemeClr val="tx1"/>
                          </a:solidFill>
                        </a:rPr>
                        <a:t>östliches Alpenvorland</a:t>
                      </a:r>
                      <a:endParaRPr lang="de-AT"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solidFill>
                            <a:schemeClr val="tx1"/>
                          </a:solidFill>
                        </a:rPr>
                        <a:t>Karpatenvorland</a:t>
                      </a:r>
                      <a:endParaRPr lang="de-AT"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de-AT" sz="1200" b="1" dirty="0" smtClean="0"/>
                        <a:t>Klima</a:t>
                      </a:r>
                      <a:endParaRPr lang="de-AT"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sehr feucht</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feucht</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trocken</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de-AT" sz="1200" b="1" dirty="0" smtClean="0"/>
                        <a:t>Bodennutzung</a:t>
                      </a:r>
                      <a:endParaRPr lang="de-AT"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Grünland</a:t>
                      </a:r>
                    </a:p>
                    <a:p>
                      <a:r>
                        <a:rPr lang="de-AT" sz="1200" dirty="0" smtClean="0"/>
                        <a:t>Viehwirtschaft</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Ackerbau</a:t>
                      </a:r>
                    </a:p>
                    <a:p>
                      <a:pPr marL="0" marR="0" indent="0" algn="l" defTabSz="914400" rtl="0" eaLnBrk="1" fontAlgn="auto" latinLnBrk="0" hangingPunct="1">
                        <a:lnSpc>
                          <a:spcPct val="100000"/>
                        </a:lnSpc>
                        <a:spcBef>
                          <a:spcPts val="0"/>
                        </a:spcBef>
                        <a:spcAft>
                          <a:spcPts val="0"/>
                        </a:spcAft>
                        <a:buClrTx/>
                        <a:buSzTx/>
                        <a:buFontTx/>
                        <a:buNone/>
                        <a:tabLst/>
                        <a:defRPr/>
                      </a:pPr>
                      <a:r>
                        <a:rPr lang="de-AT" sz="1200" dirty="0" smtClean="0"/>
                        <a:t>Mastviehhaltung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Ackerbau</a:t>
                      </a:r>
                    </a:p>
                    <a:p>
                      <a:r>
                        <a:rPr lang="de-AT" sz="1200" dirty="0" smtClean="0"/>
                        <a:t>Weinbau</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de-AT" sz="1200" b="1" dirty="0" smtClean="0"/>
                        <a:t>größere </a:t>
                      </a:r>
                      <a:r>
                        <a:rPr lang="de-AT" sz="1200" b="1" dirty="0" smtClean="0"/>
                        <a:t>Städte</a:t>
                      </a:r>
                      <a:endParaRPr lang="de-AT"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Salzburg</a:t>
                      </a:r>
                    </a:p>
                    <a:p>
                      <a:r>
                        <a:rPr lang="de-AT" sz="1200" dirty="0" smtClean="0"/>
                        <a:t>Wels</a:t>
                      </a:r>
                    </a:p>
                    <a:p>
                      <a:r>
                        <a:rPr lang="de-AT" sz="1200" dirty="0" smtClean="0"/>
                        <a:t>Linz</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Amstetten</a:t>
                      </a:r>
                    </a:p>
                    <a:p>
                      <a:r>
                        <a:rPr lang="de-AT" sz="1200" dirty="0" smtClean="0"/>
                        <a:t>St. Pölten</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AT" sz="1200" dirty="0" smtClean="0"/>
                        <a:t>Stockerau</a:t>
                      </a:r>
                    </a:p>
                    <a:p>
                      <a:r>
                        <a:rPr lang="de-AT" sz="1200" dirty="0" smtClean="0"/>
                        <a:t>Hollabrunn</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smtClean="0">
                <a:cs typeface="Arial" pitchFamily="34" charset="0"/>
              </a:rPr>
              <a:t> </a:t>
            </a:r>
            <a:endParaRPr lang="de-DE" altLang="de-DE" sz="1200" b="1" kern="0" dirty="0" smtClean="0">
              <a:cs typeface="Arial" pitchFamily="34" charset="0"/>
            </a:endParaRPr>
          </a:p>
          <a:p>
            <a:pPr eaLnBrk="1" fontAlgn="auto" hangingPunct="1">
              <a:spcBef>
                <a:spcPts val="0"/>
              </a:spcBef>
              <a:spcAft>
                <a:spcPts val="0"/>
              </a:spcAft>
              <a:defRPr/>
            </a:pPr>
            <a:r>
              <a:rPr lang="de-DE" altLang="de-DE" sz="1200" b="1" kern="0" dirty="0" smtClean="0">
                <a:cs typeface="Arial" pitchFamily="34" charset="0"/>
              </a:rPr>
              <a:t>Impressum</a:t>
            </a:r>
          </a:p>
          <a:p>
            <a:pPr eaLnBrk="1" fontAlgn="auto" hangingPunct="1">
              <a:spcBef>
                <a:spcPts val="0"/>
              </a:spcBef>
              <a:spcAft>
                <a:spcPts val="0"/>
              </a:spcAft>
              <a:defRPr/>
            </a:pPr>
            <a:r>
              <a:rPr lang="de-DE" altLang="de-DE" sz="1200" kern="0" dirty="0" smtClean="0">
                <a:cs typeface="Arial" pitchFamily="34" charset="0"/>
              </a:rPr>
              <a:t>© Österreichischer Bundesverlag Schulbuch GmbH &amp; Co. KG, Wien 2016</a:t>
            </a:r>
          </a:p>
          <a:p>
            <a:pPr eaLnBrk="1" fontAlgn="auto" hangingPunct="1">
              <a:spcBef>
                <a:spcPts val="0"/>
              </a:spcBef>
              <a:spcAft>
                <a:spcPts val="0"/>
              </a:spcAft>
              <a:defRPr/>
            </a:pPr>
            <a:endParaRPr lang="de-DE" altLang="de-DE" sz="1200" kern="0" dirty="0" smtClean="0">
              <a:cs typeface="Arial" pitchFamily="34" charset="0"/>
            </a:endParaRPr>
          </a:p>
          <a:p>
            <a:pPr eaLnBrk="1" fontAlgn="auto" hangingPunct="1">
              <a:spcBef>
                <a:spcPts val="0"/>
              </a:spcBef>
              <a:spcAft>
                <a:spcPts val="0"/>
              </a:spcAft>
              <a:defRPr/>
            </a:pPr>
            <a:r>
              <a:rPr lang="de-DE" altLang="de-DE" sz="1200" kern="0" dirty="0" smtClean="0">
                <a:cs typeface="Arial" pitchFamily="34" charset="0"/>
              </a:rPr>
              <a:t>Autorinnen und Autoren: Christian Fridrich, Gabriele </a:t>
            </a:r>
            <a:r>
              <a:rPr lang="de-DE" altLang="de-DE" sz="1200" kern="0" dirty="0" err="1" smtClean="0">
                <a:cs typeface="Arial" pitchFamily="34" charset="0"/>
              </a:rPr>
              <a:t>Kulhanek-Wehlend</a:t>
            </a:r>
            <a:r>
              <a:rPr lang="de-DE" altLang="de-DE" sz="1200" kern="0" dirty="0" smtClean="0">
                <a:cs typeface="Arial" pitchFamily="34" charset="0"/>
              </a:rPr>
              <a:t>, Dilek </a:t>
            </a:r>
            <a:r>
              <a:rPr lang="de-DE" altLang="de-DE" sz="1200" kern="0" dirty="0" err="1" smtClean="0">
                <a:cs typeface="Arial" pitchFamily="34" charset="0"/>
              </a:rPr>
              <a:t>Bozkaya</a:t>
            </a:r>
            <a:r>
              <a:rPr lang="de-DE" altLang="de-DE" sz="1200" kern="0" dirty="0" smtClean="0">
                <a:cs typeface="Arial" pitchFamily="34" charset="0"/>
              </a:rPr>
              <a:t>, Carina </a:t>
            </a:r>
            <a:r>
              <a:rPr lang="de-DE" altLang="de-DE" sz="1200" kern="0" smtClean="0">
                <a:cs typeface="Arial" pitchFamily="34" charset="0"/>
              </a:rPr>
              <a:t>Chreiska-Höbinger, </a:t>
            </a:r>
            <a:r>
              <a:rPr lang="de-DE" altLang="de-DE" sz="1200" kern="0" dirty="0" smtClean="0">
                <a:cs typeface="Arial" pitchFamily="34" charset="0"/>
              </a:rPr>
              <a:t>Markus </a:t>
            </a:r>
            <a:r>
              <a:rPr lang="de-DE" altLang="de-DE" sz="1200" kern="0" dirty="0" err="1" smtClean="0">
                <a:cs typeface="Arial" pitchFamily="34" charset="0"/>
              </a:rPr>
              <a:t>Seli</a:t>
            </a:r>
            <a:r>
              <a:rPr lang="de-DE" altLang="de-DE" sz="1200" kern="0" dirty="0" smtClean="0">
                <a:cs typeface="Arial" pitchFamily="34" charset="0"/>
              </a:rPr>
              <a:t>, Jasmin Sonnleitner</a:t>
            </a:r>
          </a:p>
          <a:p>
            <a:pPr eaLnBrk="1" fontAlgn="auto" hangingPunct="1">
              <a:spcBef>
                <a:spcPts val="0"/>
              </a:spcBef>
              <a:spcAft>
                <a:spcPts val="0"/>
              </a:spcAft>
              <a:defRPr/>
            </a:pPr>
            <a:endParaRPr lang="de-DE" altLang="de-DE" sz="1200" kern="0" dirty="0" smtClean="0">
              <a:cs typeface="Arial" pitchFamily="34" charset="0"/>
            </a:endParaRPr>
          </a:p>
          <a:p>
            <a:pPr eaLnBrk="1" fontAlgn="auto" hangingPunct="1">
              <a:spcBef>
                <a:spcPts val="0"/>
              </a:spcBef>
              <a:spcAft>
                <a:spcPts val="0"/>
              </a:spcAft>
              <a:defRPr/>
            </a:pPr>
            <a:r>
              <a:rPr lang="de-DE" altLang="de-DE" sz="1200" kern="0" dirty="0" smtClean="0">
                <a:cs typeface="Arial" pitchFamily="34" charset="0"/>
              </a:rPr>
              <a:t>Gestaltung: Julian Wildauer</a:t>
            </a:r>
            <a:br>
              <a:rPr lang="de-DE" altLang="de-DE" sz="1200" kern="0" dirty="0" smtClean="0">
                <a:cs typeface="Arial" pitchFamily="34" charset="0"/>
              </a:rPr>
            </a:br>
            <a:endParaRPr lang="de-DE" altLang="de-DE" sz="1200" kern="0" dirty="0" smtClean="0">
              <a:cs typeface="Arial" pitchFamily="34" charset="0"/>
            </a:endParaRPr>
          </a:p>
          <a:p>
            <a:pPr eaLnBrk="1" fontAlgn="auto" hangingPunct="1">
              <a:spcBef>
                <a:spcPts val="0"/>
              </a:spcBef>
              <a:spcAft>
                <a:spcPts val="0"/>
              </a:spcAft>
              <a:defRPr/>
            </a:pPr>
            <a:r>
              <a:rPr lang="de-DE" altLang="de-DE" sz="1200" kern="0" dirty="0" smtClean="0">
                <a:cs typeface="Arial" pitchFamily="34" charset="0"/>
              </a:rPr>
              <a:t>Alle Rechte vorbehalten.</a:t>
            </a:r>
          </a:p>
          <a:p>
            <a:pPr eaLnBrk="1" fontAlgn="auto" hangingPunct="1">
              <a:spcBef>
                <a:spcPts val="0"/>
              </a:spcBef>
              <a:spcAft>
                <a:spcPts val="0"/>
              </a:spcAft>
              <a:defRPr/>
            </a:pPr>
            <a:r>
              <a:rPr lang="de-DE" altLang="de-DE" sz="1200" kern="0" dirty="0" smtClean="0">
                <a:cs typeface="Arial" pitchFamily="34" charset="0"/>
              </a:rPr>
              <a:t>www.oebv.at</a:t>
            </a:r>
          </a:p>
          <a:p>
            <a:pPr eaLnBrk="1" fontAlgn="auto" hangingPunct="1">
              <a:spcBef>
                <a:spcPts val="0"/>
              </a:spcBef>
              <a:spcAft>
                <a:spcPts val="0"/>
              </a:spcAft>
              <a:defRPr/>
            </a:pPr>
            <a:endParaRPr lang="de-DE" altLang="de-DE" sz="1200" kern="0" dirty="0" smtClean="0">
              <a:cs typeface="Arial" pitchFamily="34" charset="0"/>
            </a:endParaRPr>
          </a:p>
          <a:p>
            <a:pPr eaLnBrk="1" fontAlgn="auto" hangingPunct="1">
              <a:spcBef>
                <a:spcPts val="0"/>
              </a:spcBef>
              <a:spcAft>
                <a:spcPts val="0"/>
              </a:spcAft>
              <a:defRPr/>
            </a:pPr>
            <a:r>
              <a:rPr lang="de-DE" altLang="de-DE" sz="1200" kern="0" dirty="0" smtClean="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smtClean="0">
              <a:cs typeface="Arial" pitchFamily="34" charset="0"/>
            </a:endParaRPr>
          </a:p>
          <a:p>
            <a:pPr eaLnBrk="1" fontAlgn="auto" hangingPunct="1">
              <a:spcBef>
                <a:spcPts val="0"/>
              </a:spcBef>
              <a:spcAft>
                <a:spcPts val="0"/>
              </a:spcAft>
              <a:defRPr/>
            </a:pPr>
            <a:r>
              <a:rPr lang="de-DE" altLang="de-DE" sz="1200" kern="0" dirty="0" smtClean="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981075"/>
            <a:ext cx="3744912" cy="4752975"/>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100" b="1" kern="0" dirty="0" smtClean="0">
                <a:solidFill>
                  <a:srgbClr val="000000"/>
                </a:solidFill>
                <a:latin typeface="Syntax LT Std"/>
                <a:cs typeface="Arial" pitchFamily="34" charset="0"/>
              </a:rPr>
              <a:t/>
            </a:r>
            <a:br>
              <a:rPr lang="de-DE" altLang="de-DE" sz="1100" b="1" kern="0" dirty="0" smtClean="0">
                <a:solidFill>
                  <a:srgbClr val="000000"/>
                </a:solidFill>
                <a:latin typeface="Syntax LT Std"/>
                <a:cs typeface="Arial" pitchFamily="34" charset="0"/>
              </a:rPr>
            </a:br>
            <a:r>
              <a:rPr lang="de-DE" altLang="de-DE" sz="1200" b="1" kern="0" dirty="0" smtClean="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smtClean="0">
                <a:solidFill>
                  <a:srgbClr val="000000"/>
                </a:solidFill>
                <a:latin typeface="Arial" pitchFamily="34" charset="0"/>
                <a:cs typeface="Arial" pitchFamily="34" charset="0"/>
              </a:rPr>
              <a:t>Das Tafelbild bezieht sich auf das Thema „Das Alpen- und Karpatenvorland“ auf den Seiten 16 und 17 im Schulbuch </a:t>
            </a:r>
            <a:r>
              <a:rPr lang="de-DE" altLang="de-DE" sz="1200" i="1" kern="0" dirty="0" smtClean="0">
                <a:solidFill>
                  <a:srgbClr val="000000"/>
                </a:solidFill>
                <a:latin typeface="Arial" pitchFamily="34" charset="0"/>
                <a:cs typeface="Arial" pitchFamily="34" charset="0"/>
              </a:rPr>
              <a:t>unterwegs 3</a:t>
            </a:r>
            <a:r>
              <a:rPr lang="de-DE" altLang="de-DE" sz="1200" kern="0" dirty="0" smtClean="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smtClean="0">
                <a:solidFill>
                  <a:srgbClr val="000000"/>
                </a:solidFill>
                <a:latin typeface="Arial" pitchFamily="34" charset="0"/>
                <a:cs typeface="Arial" pitchFamily="34" charset="0"/>
              </a:rPr>
              <a:t>Es kann als Zusammenfassung dienen. </a:t>
            </a:r>
            <a:r>
              <a:rPr lang="de-DE" altLang="de-DE" sz="1100" kern="0" dirty="0" smtClean="0">
                <a:solidFill>
                  <a:srgbClr val="000000"/>
                </a:solidFill>
                <a:latin typeface="Arial" pitchFamily="34" charset="0"/>
                <a:cs typeface="Arial" pitchFamily="34" charset="0"/>
              </a:rPr>
              <a:t/>
            </a:r>
            <a:br>
              <a:rPr lang="de-DE" altLang="de-DE" sz="1100" kern="0" dirty="0" smtClean="0">
                <a:solidFill>
                  <a:srgbClr val="000000"/>
                </a:solidFill>
                <a:latin typeface="Arial" pitchFamily="34" charset="0"/>
                <a:cs typeface="Arial" pitchFamily="34" charset="0"/>
              </a:rPr>
            </a:br>
            <a:endParaRPr lang="de-DE" altLang="de-DE" sz="1200" kern="0" dirty="0" smtClean="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smtClean="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smtClean="0">
                <a:solidFill>
                  <a:srgbClr val="000000"/>
                </a:solidFill>
                <a:latin typeface="Arial" pitchFamily="34" charset="0"/>
                <a:cs typeface="Arial" pitchFamily="34" charset="0"/>
              </a:rPr>
              <a:t>Wir wünschen Ihnen einen erfolgreichen Unterricht!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Words>
  <Application>Microsoft Office PowerPoint</Application>
  <PresentationFormat>Bildschirmpräsentation (4:3)</PresentationFormat>
  <Paragraphs>43</Paragraphs>
  <Slides>2</Slides>
  <Notes>0</Notes>
  <HiddenSlides>0</HiddenSlides>
  <MMClips>0</MMClips>
  <ScaleCrop>false</ScaleCrop>
  <HeadingPairs>
    <vt:vector size="4" baseType="variant">
      <vt:variant>
        <vt:lpstr>Design</vt:lpstr>
      </vt:variant>
      <vt:variant>
        <vt:i4>1</vt:i4>
      </vt:variant>
      <vt:variant>
        <vt:lpstr>Folientitel</vt:lpstr>
      </vt:variant>
      <vt:variant>
        <vt:i4>2</vt:i4>
      </vt:variant>
    </vt:vector>
  </HeadingPairs>
  <TitlesOfParts>
    <vt:vector size="3" baseType="lpstr">
      <vt:lpstr>Larissa</vt:lpstr>
      <vt:lpstr>Das Alpen- und Karpatenvorland</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Swoboda-Asmera, Dr. Gabriela</cp:lastModifiedBy>
  <cp:revision>206</cp:revision>
  <dcterms:created xsi:type="dcterms:W3CDTF">2013-10-08T07:58:50Z</dcterms:created>
  <dcterms:modified xsi:type="dcterms:W3CDTF">2016-02-02T18:35:26Z</dcterms:modified>
</cp:coreProperties>
</file>