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02" r:id="rId2"/>
    <p:sldId id="300" r:id="rId3"/>
    <p:sldId id="301" r:id="rId4"/>
    <p:sldId id="303" r:id="rId5"/>
    <p:sldId id="304" r:id="rId6"/>
    <p:sldId id="305" r:id="rId7"/>
    <p:sldId id="295" r:id="rId8"/>
    <p:sldId id="306" r:id="rId9"/>
    <p:sldId id="307" r:id="rId10"/>
    <p:sldId id="308" r:id="rId11"/>
    <p:sldId id="309" r:id="rId12"/>
    <p:sldId id="310" r:id="rId13"/>
    <p:sldId id="311" r:id="rId14"/>
    <p:sldId id="312" r:id="rId15"/>
    <p:sldId id="313" r:id="rId16"/>
    <p:sldId id="314" r:id="rId17"/>
    <p:sldId id="315" r:id="rId18"/>
    <p:sldId id="292" r:id="rId19"/>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545" autoAdjust="0"/>
  </p:normalViewPr>
  <p:slideViewPr>
    <p:cSldViewPr>
      <p:cViewPr>
        <p:scale>
          <a:sx n="100" d="100"/>
          <a:sy n="100" d="100"/>
        </p:scale>
        <p:origin x="264" y="288"/>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B2C48FD-42E6-12A8-8C9E-63EB2A65266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18AF96DA-E5CA-4265-70D3-D436888614B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B518FF0-D6B1-4377-AA5A-7D3A1640FC5F}" type="datetimeFigureOut">
              <a:rPr lang="de-AT"/>
              <a:pPr>
                <a:defRPr/>
              </a:pPr>
              <a:t>28.02.2024</a:t>
            </a:fld>
            <a:endParaRPr lang="de-AT"/>
          </a:p>
        </p:txBody>
      </p:sp>
      <p:sp>
        <p:nvSpPr>
          <p:cNvPr id="4" name="Fußzeilenplatzhalter 3">
            <a:extLst>
              <a:ext uri="{FF2B5EF4-FFF2-40B4-BE49-F238E27FC236}">
                <a16:creationId xmlns:a16="http://schemas.microsoft.com/office/drawing/2014/main" id="{1BBDAED7-FA9B-1F5E-BCF0-C6083336D37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4E48EBDD-733A-B1EB-3FB7-C92CE8958F7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0F4A010-CD49-456F-8E14-D9207E655326}" type="slidenum">
              <a:rPr lang="de-AT" altLang="de-DE"/>
              <a:pPr>
                <a:defRPr/>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D35409A-3632-4F57-DD5B-7DF04CC0AF0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9093CE30-413C-CB67-F85C-2167D7531C1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1CBAD17-8A6F-44FF-9B29-254FE3A1607F}" type="datetimeFigureOut">
              <a:rPr lang="de-AT"/>
              <a:pPr>
                <a:defRPr/>
              </a:pPr>
              <a:t>28.02.2024</a:t>
            </a:fld>
            <a:endParaRPr lang="de-AT"/>
          </a:p>
        </p:txBody>
      </p:sp>
      <p:sp>
        <p:nvSpPr>
          <p:cNvPr id="4" name="Folienbildplatzhalter 3">
            <a:extLst>
              <a:ext uri="{FF2B5EF4-FFF2-40B4-BE49-F238E27FC236}">
                <a16:creationId xmlns:a16="http://schemas.microsoft.com/office/drawing/2014/main" id="{2BF24628-1AD9-F08A-8351-1A02E7C3701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92D16BF0-7CAD-D286-11EA-AE7638D2BCE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860F0E9E-3595-0E1C-ECC1-FA7998AC4AC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4299B13D-C818-5DDD-6A75-47322CBDFC0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ABD8EAE-E94B-42B5-940F-7EE0AF998880}" type="slidenum">
              <a:rPr lang="de-AT" altLang="de-DE"/>
              <a:pPr>
                <a:defRPr/>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a:defRPr/>
            </a:pPr>
            <a:fld id="{CABD8EAE-E94B-42B5-940F-7EE0AF998880}" type="slidenum">
              <a:rPr lang="de-AT" altLang="de-DE" smtClean="0"/>
              <a:pPr>
                <a:defRPr/>
              </a:pPr>
              <a:t>8</a:t>
            </a:fld>
            <a:endParaRPr lang="de-AT" altLang="de-DE"/>
          </a:p>
        </p:txBody>
      </p:sp>
    </p:spTree>
    <p:extLst>
      <p:ext uri="{BB962C8B-B14F-4D97-AF65-F5344CB8AC3E}">
        <p14:creationId xmlns:p14="http://schemas.microsoft.com/office/powerpoint/2010/main" val="123125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6" name="Textplatzhalter 2"/>
          <p:cNvSpPr>
            <a:spLocks noGrp="1"/>
          </p:cNvSpPr>
          <p:nvPr>
            <p:ph type="body" idx="1"/>
          </p:nvPr>
        </p:nvSpPr>
        <p:spPr>
          <a:xfrm>
            <a:off x="683568" y="1628800"/>
            <a:ext cx="1954560" cy="4740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a:p>
        </p:txBody>
      </p:sp>
    </p:spTree>
    <p:extLst>
      <p:ext uri="{BB962C8B-B14F-4D97-AF65-F5344CB8AC3E}">
        <p14:creationId xmlns:p14="http://schemas.microsoft.com/office/powerpoint/2010/main" val="3871959881"/>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CD4AF85-99C9-E2CD-03D0-6EC2A82BFB1F}"/>
              </a:ext>
            </a:extLst>
          </p:cNvPr>
          <p:cNvSpPr>
            <a:spLocks noGrp="1"/>
          </p:cNvSpPr>
          <p:nvPr>
            <p:ph type="dt" sz="half" idx="10"/>
          </p:nvPr>
        </p:nvSpPr>
        <p:spPr/>
        <p:txBody>
          <a:bodyPr/>
          <a:lstStyle>
            <a:lvl1pPr>
              <a:defRPr/>
            </a:lvl1pPr>
          </a:lstStyle>
          <a:p>
            <a:pPr>
              <a:defRPr/>
            </a:pPr>
            <a:fld id="{34DD7B65-178C-48B8-B842-6A72C7A2D8E2}" type="datetimeFigureOut">
              <a:rPr lang="de-AT"/>
              <a:pPr>
                <a:defRPr/>
              </a:pPr>
              <a:t>28.02.2024</a:t>
            </a:fld>
            <a:endParaRPr lang="de-AT"/>
          </a:p>
        </p:txBody>
      </p:sp>
      <p:sp>
        <p:nvSpPr>
          <p:cNvPr id="5" name="Fußzeilenplatzhalter 4">
            <a:extLst>
              <a:ext uri="{FF2B5EF4-FFF2-40B4-BE49-F238E27FC236}">
                <a16:creationId xmlns:a16="http://schemas.microsoft.com/office/drawing/2014/main" id="{AF2BCEE3-B789-9273-A876-FD565D04CC4C}"/>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FF659894-097B-FDBD-E6BA-922315DDD91A}"/>
              </a:ext>
            </a:extLst>
          </p:cNvPr>
          <p:cNvSpPr>
            <a:spLocks noGrp="1"/>
          </p:cNvSpPr>
          <p:nvPr>
            <p:ph type="sldNum" sz="quarter" idx="12"/>
          </p:nvPr>
        </p:nvSpPr>
        <p:spPr/>
        <p:txBody>
          <a:bodyPr/>
          <a:lstStyle>
            <a:lvl1pPr>
              <a:defRPr/>
            </a:lvl1pPr>
          </a:lstStyle>
          <a:p>
            <a:pPr>
              <a:defRPr/>
            </a:pPr>
            <a:fld id="{3A8C129F-4EA7-452C-BD9C-7F134E83BDE9}" type="slidenum">
              <a:rPr lang="de-AT" altLang="de-DE"/>
              <a:pPr>
                <a:defRPr/>
              </a:pPr>
              <a:t>‹Nr.›</a:t>
            </a:fld>
            <a:endParaRPr lang="de-AT" altLang="de-DE"/>
          </a:p>
        </p:txBody>
      </p:sp>
    </p:spTree>
    <p:extLst>
      <p:ext uri="{BB962C8B-B14F-4D97-AF65-F5344CB8AC3E}">
        <p14:creationId xmlns:p14="http://schemas.microsoft.com/office/powerpoint/2010/main" val="2536091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A5E2362-AAD8-206C-E374-D36D56F0D9D2}"/>
              </a:ext>
            </a:extLst>
          </p:cNvPr>
          <p:cNvSpPr>
            <a:spLocks noGrp="1"/>
          </p:cNvSpPr>
          <p:nvPr>
            <p:ph type="dt" sz="half" idx="10"/>
          </p:nvPr>
        </p:nvSpPr>
        <p:spPr/>
        <p:txBody>
          <a:bodyPr/>
          <a:lstStyle>
            <a:lvl1pPr>
              <a:defRPr/>
            </a:lvl1pPr>
          </a:lstStyle>
          <a:p>
            <a:pPr>
              <a:defRPr/>
            </a:pPr>
            <a:fld id="{FF3EBABE-DFC4-406A-8E2C-854F96615358}" type="datetimeFigureOut">
              <a:rPr lang="de-AT"/>
              <a:pPr>
                <a:defRPr/>
              </a:pPr>
              <a:t>28.02.2024</a:t>
            </a:fld>
            <a:endParaRPr lang="de-AT"/>
          </a:p>
        </p:txBody>
      </p:sp>
      <p:sp>
        <p:nvSpPr>
          <p:cNvPr id="5" name="Fußzeilenplatzhalter 4">
            <a:extLst>
              <a:ext uri="{FF2B5EF4-FFF2-40B4-BE49-F238E27FC236}">
                <a16:creationId xmlns:a16="http://schemas.microsoft.com/office/drawing/2014/main" id="{231A43DD-2699-6E84-6052-215DDB7302B8}"/>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D724EE90-40B1-0B03-160F-355B2BCBFEE1}"/>
              </a:ext>
            </a:extLst>
          </p:cNvPr>
          <p:cNvSpPr>
            <a:spLocks noGrp="1"/>
          </p:cNvSpPr>
          <p:nvPr>
            <p:ph type="sldNum" sz="quarter" idx="12"/>
          </p:nvPr>
        </p:nvSpPr>
        <p:spPr/>
        <p:txBody>
          <a:bodyPr/>
          <a:lstStyle>
            <a:lvl1pPr>
              <a:defRPr/>
            </a:lvl1pPr>
          </a:lstStyle>
          <a:p>
            <a:pPr>
              <a:defRPr/>
            </a:pPr>
            <a:fld id="{02F4A8A5-9CB2-49CA-85D1-16CC59B0116B}" type="slidenum">
              <a:rPr lang="de-AT" altLang="de-DE"/>
              <a:pPr>
                <a:defRPr/>
              </a:pPr>
              <a:t>‹Nr.›</a:t>
            </a:fld>
            <a:endParaRPr lang="de-AT" altLang="de-DE"/>
          </a:p>
        </p:txBody>
      </p:sp>
    </p:spTree>
    <p:extLst>
      <p:ext uri="{BB962C8B-B14F-4D97-AF65-F5344CB8AC3E}">
        <p14:creationId xmlns:p14="http://schemas.microsoft.com/office/powerpoint/2010/main" val="374189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D354D107-CC7E-206F-2173-BB5347F85B8A}"/>
              </a:ext>
            </a:extLst>
          </p:cNvPr>
          <p:cNvSpPr>
            <a:spLocks noGrp="1"/>
          </p:cNvSpPr>
          <p:nvPr>
            <p:ph type="dt" sz="half" idx="10"/>
          </p:nvPr>
        </p:nvSpPr>
        <p:spPr/>
        <p:txBody>
          <a:bodyPr/>
          <a:lstStyle>
            <a:lvl1pPr>
              <a:defRPr/>
            </a:lvl1pPr>
          </a:lstStyle>
          <a:p>
            <a:pPr>
              <a:defRPr/>
            </a:pPr>
            <a:fld id="{5F765AE5-74E8-405B-907A-12AC1EF8E8EB}" type="datetimeFigureOut">
              <a:rPr lang="de-AT"/>
              <a:pPr>
                <a:defRPr/>
              </a:pPr>
              <a:t>28.02.2024</a:t>
            </a:fld>
            <a:endParaRPr lang="de-AT"/>
          </a:p>
        </p:txBody>
      </p:sp>
      <p:sp>
        <p:nvSpPr>
          <p:cNvPr id="5" name="Fußzeilenplatzhalter 4">
            <a:extLst>
              <a:ext uri="{FF2B5EF4-FFF2-40B4-BE49-F238E27FC236}">
                <a16:creationId xmlns:a16="http://schemas.microsoft.com/office/drawing/2014/main" id="{AD9C7E9D-4C0F-60B9-F85E-84C2D93F2CC7}"/>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81865FB2-90F4-149C-962E-67B35944E5BF}"/>
              </a:ext>
            </a:extLst>
          </p:cNvPr>
          <p:cNvSpPr>
            <a:spLocks noGrp="1"/>
          </p:cNvSpPr>
          <p:nvPr>
            <p:ph type="sldNum" sz="quarter" idx="12"/>
          </p:nvPr>
        </p:nvSpPr>
        <p:spPr/>
        <p:txBody>
          <a:bodyPr/>
          <a:lstStyle>
            <a:lvl1pPr>
              <a:defRPr/>
            </a:lvl1pPr>
          </a:lstStyle>
          <a:p>
            <a:pPr>
              <a:defRPr/>
            </a:pPr>
            <a:fld id="{CD652F9D-DE03-4379-9C10-39B4EB5DCE14}" type="slidenum">
              <a:rPr lang="de-AT" altLang="de-DE"/>
              <a:pPr>
                <a:defRPr/>
              </a:pPr>
              <a:t>‹Nr.›</a:t>
            </a:fld>
            <a:endParaRPr lang="de-AT" altLang="de-DE"/>
          </a:p>
        </p:txBody>
      </p:sp>
    </p:spTree>
    <p:extLst>
      <p:ext uri="{BB962C8B-B14F-4D97-AF65-F5344CB8AC3E}">
        <p14:creationId xmlns:p14="http://schemas.microsoft.com/office/powerpoint/2010/main" val="2775979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12756617-6798-CB52-8878-9196C75B7DA0}"/>
              </a:ext>
            </a:extLst>
          </p:cNvPr>
          <p:cNvSpPr>
            <a:spLocks noGrp="1"/>
          </p:cNvSpPr>
          <p:nvPr>
            <p:ph type="dt" sz="half" idx="10"/>
          </p:nvPr>
        </p:nvSpPr>
        <p:spPr/>
        <p:txBody>
          <a:bodyPr/>
          <a:lstStyle>
            <a:lvl1pPr>
              <a:defRPr/>
            </a:lvl1pPr>
          </a:lstStyle>
          <a:p>
            <a:pPr>
              <a:defRPr/>
            </a:pPr>
            <a:fld id="{7F74700E-2234-48E0-B61F-D736D459C9C9}" type="datetimeFigureOut">
              <a:rPr lang="de-AT"/>
              <a:pPr>
                <a:defRPr/>
              </a:pPr>
              <a:t>28.02.2024</a:t>
            </a:fld>
            <a:endParaRPr lang="de-AT"/>
          </a:p>
        </p:txBody>
      </p:sp>
      <p:sp>
        <p:nvSpPr>
          <p:cNvPr id="5" name="Fußzeilenplatzhalter 4">
            <a:extLst>
              <a:ext uri="{FF2B5EF4-FFF2-40B4-BE49-F238E27FC236}">
                <a16:creationId xmlns:a16="http://schemas.microsoft.com/office/drawing/2014/main" id="{4550C9CF-8D99-BBFF-9C43-148AFD719E21}"/>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5BFB58C3-735F-7DC8-EBCC-FD9323CCAD08}"/>
              </a:ext>
            </a:extLst>
          </p:cNvPr>
          <p:cNvSpPr>
            <a:spLocks noGrp="1"/>
          </p:cNvSpPr>
          <p:nvPr>
            <p:ph type="sldNum" sz="quarter" idx="12"/>
          </p:nvPr>
        </p:nvSpPr>
        <p:spPr/>
        <p:txBody>
          <a:bodyPr/>
          <a:lstStyle>
            <a:lvl1pPr>
              <a:defRPr/>
            </a:lvl1pPr>
          </a:lstStyle>
          <a:p>
            <a:pPr>
              <a:defRPr/>
            </a:pPr>
            <a:fld id="{67097249-14C6-403A-B84D-06BB17111207}" type="slidenum">
              <a:rPr lang="de-AT" altLang="de-DE"/>
              <a:pPr>
                <a:defRPr/>
              </a:pPr>
              <a:t>‹Nr.›</a:t>
            </a:fld>
            <a:endParaRPr lang="de-AT" altLang="de-DE"/>
          </a:p>
        </p:txBody>
      </p:sp>
    </p:spTree>
    <p:extLst>
      <p:ext uri="{BB962C8B-B14F-4D97-AF65-F5344CB8AC3E}">
        <p14:creationId xmlns:p14="http://schemas.microsoft.com/office/powerpoint/2010/main" val="205817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9B1244CD-0617-7081-8489-7E0F9D048A1F}"/>
              </a:ext>
            </a:extLst>
          </p:cNvPr>
          <p:cNvSpPr>
            <a:spLocks noGrp="1"/>
          </p:cNvSpPr>
          <p:nvPr>
            <p:ph type="dt" sz="half" idx="10"/>
          </p:nvPr>
        </p:nvSpPr>
        <p:spPr/>
        <p:txBody>
          <a:bodyPr/>
          <a:lstStyle>
            <a:lvl1pPr>
              <a:defRPr/>
            </a:lvl1pPr>
          </a:lstStyle>
          <a:p>
            <a:pPr>
              <a:defRPr/>
            </a:pPr>
            <a:fld id="{CD2D4058-D577-443B-AA22-3C2F8A0AE6C6}" type="datetimeFigureOut">
              <a:rPr lang="de-AT"/>
              <a:pPr>
                <a:defRPr/>
              </a:pPr>
              <a:t>28.02.2024</a:t>
            </a:fld>
            <a:endParaRPr lang="de-AT"/>
          </a:p>
        </p:txBody>
      </p:sp>
      <p:sp>
        <p:nvSpPr>
          <p:cNvPr id="6" name="Fußzeilenplatzhalter 4">
            <a:extLst>
              <a:ext uri="{FF2B5EF4-FFF2-40B4-BE49-F238E27FC236}">
                <a16:creationId xmlns:a16="http://schemas.microsoft.com/office/drawing/2014/main" id="{8266C983-A2BA-E10E-AD85-F25AFA177308}"/>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CD40CF60-ACD0-B4A7-9484-E52479334BF9}"/>
              </a:ext>
            </a:extLst>
          </p:cNvPr>
          <p:cNvSpPr>
            <a:spLocks noGrp="1"/>
          </p:cNvSpPr>
          <p:nvPr>
            <p:ph type="sldNum" sz="quarter" idx="12"/>
          </p:nvPr>
        </p:nvSpPr>
        <p:spPr/>
        <p:txBody>
          <a:bodyPr/>
          <a:lstStyle>
            <a:lvl1pPr>
              <a:defRPr/>
            </a:lvl1pPr>
          </a:lstStyle>
          <a:p>
            <a:pPr>
              <a:defRPr/>
            </a:pPr>
            <a:fld id="{85B1F470-03E1-45E0-B321-8EAC961F6F23}" type="slidenum">
              <a:rPr lang="de-AT" altLang="de-DE"/>
              <a:pPr>
                <a:defRPr/>
              </a:pPr>
              <a:t>‹Nr.›</a:t>
            </a:fld>
            <a:endParaRPr lang="de-AT" altLang="de-DE"/>
          </a:p>
        </p:txBody>
      </p:sp>
    </p:spTree>
    <p:extLst>
      <p:ext uri="{BB962C8B-B14F-4D97-AF65-F5344CB8AC3E}">
        <p14:creationId xmlns:p14="http://schemas.microsoft.com/office/powerpoint/2010/main" val="56436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8210F70F-67B5-A433-59B5-1A9DB8ECE348}"/>
              </a:ext>
            </a:extLst>
          </p:cNvPr>
          <p:cNvSpPr>
            <a:spLocks noGrp="1"/>
          </p:cNvSpPr>
          <p:nvPr>
            <p:ph type="dt" sz="half" idx="10"/>
          </p:nvPr>
        </p:nvSpPr>
        <p:spPr/>
        <p:txBody>
          <a:bodyPr/>
          <a:lstStyle>
            <a:lvl1pPr>
              <a:defRPr/>
            </a:lvl1pPr>
          </a:lstStyle>
          <a:p>
            <a:pPr>
              <a:defRPr/>
            </a:pPr>
            <a:fld id="{551C9A08-A117-4A4D-9DE6-A59311540DFD}" type="datetimeFigureOut">
              <a:rPr lang="de-AT"/>
              <a:pPr>
                <a:defRPr/>
              </a:pPr>
              <a:t>28.02.2024</a:t>
            </a:fld>
            <a:endParaRPr lang="de-AT"/>
          </a:p>
        </p:txBody>
      </p:sp>
      <p:sp>
        <p:nvSpPr>
          <p:cNvPr id="8" name="Fußzeilenplatzhalter 4">
            <a:extLst>
              <a:ext uri="{FF2B5EF4-FFF2-40B4-BE49-F238E27FC236}">
                <a16:creationId xmlns:a16="http://schemas.microsoft.com/office/drawing/2014/main" id="{6612F3C0-4931-9731-55BD-71164881E1C2}"/>
              </a:ext>
            </a:extLst>
          </p:cNvPr>
          <p:cNvSpPr>
            <a:spLocks noGrp="1"/>
          </p:cNvSpPr>
          <p:nvPr>
            <p:ph type="ftr" sz="quarter" idx="11"/>
          </p:nvPr>
        </p:nvSpPr>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B9A47814-06C8-597E-4D48-76B310F2F184}"/>
              </a:ext>
            </a:extLst>
          </p:cNvPr>
          <p:cNvSpPr>
            <a:spLocks noGrp="1"/>
          </p:cNvSpPr>
          <p:nvPr>
            <p:ph type="sldNum" sz="quarter" idx="12"/>
          </p:nvPr>
        </p:nvSpPr>
        <p:spPr/>
        <p:txBody>
          <a:bodyPr/>
          <a:lstStyle>
            <a:lvl1pPr>
              <a:defRPr/>
            </a:lvl1pPr>
          </a:lstStyle>
          <a:p>
            <a:pPr>
              <a:defRPr/>
            </a:pPr>
            <a:fld id="{5CE06AE4-E1AC-4772-AAC8-C47301FF1FEA}" type="slidenum">
              <a:rPr lang="de-AT" altLang="de-DE"/>
              <a:pPr>
                <a:defRPr/>
              </a:pPr>
              <a:t>‹Nr.›</a:t>
            </a:fld>
            <a:endParaRPr lang="de-AT" altLang="de-DE"/>
          </a:p>
        </p:txBody>
      </p:sp>
    </p:spTree>
    <p:extLst>
      <p:ext uri="{BB962C8B-B14F-4D97-AF65-F5344CB8AC3E}">
        <p14:creationId xmlns:p14="http://schemas.microsoft.com/office/powerpoint/2010/main" val="120608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3">
            <a:extLst>
              <a:ext uri="{FF2B5EF4-FFF2-40B4-BE49-F238E27FC236}">
                <a16:creationId xmlns:a16="http://schemas.microsoft.com/office/drawing/2014/main" id="{EF937D3F-3DED-D895-0DAF-34AEDC5CD3D2}"/>
              </a:ext>
            </a:extLst>
          </p:cNvPr>
          <p:cNvSpPr>
            <a:spLocks noGrp="1"/>
          </p:cNvSpPr>
          <p:nvPr>
            <p:ph type="dt" sz="half" idx="10"/>
          </p:nvPr>
        </p:nvSpPr>
        <p:spPr/>
        <p:txBody>
          <a:bodyPr/>
          <a:lstStyle>
            <a:lvl1pPr>
              <a:defRPr/>
            </a:lvl1pPr>
          </a:lstStyle>
          <a:p>
            <a:pPr>
              <a:defRPr/>
            </a:pPr>
            <a:fld id="{08D2F1E5-7109-4EDB-8AEE-7022B31A5F5A}" type="datetimeFigureOut">
              <a:rPr lang="de-AT"/>
              <a:pPr>
                <a:defRPr/>
              </a:pPr>
              <a:t>28.02.2024</a:t>
            </a:fld>
            <a:endParaRPr lang="de-AT"/>
          </a:p>
        </p:txBody>
      </p:sp>
      <p:sp>
        <p:nvSpPr>
          <p:cNvPr id="4" name="Fußzeilenplatzhalter 4">
            <a:extLst>
              <a:ext uri="{FF2B5EF4-FFF2-40B4-BE49-F238E27FC236}">
                <a16:creationId xmlns:a16="http://schemas.microsoft.com/office/drawing/2014/main" id="{D7696F85-86B2-3994-B23D-7C178EBD8221}"/>
              </a:ext>
            </a:extLst>
          </p:cNvPr>
          <p:cNvSpPr>
            <a:spLocks noGrp="1"/>
          </p:cNvSpPr>
          <p:nvPr>
            <p:ph type="ftr" sz="quarter" idx="11"/>
          </p:nvPr>
        </p:nvSpPr>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2C9E4A48-E7D3-DE90-00C7-DDF6846F98F9}"/>
              </a:ext>
            </a:extLst>
          </p:cNvPr>
          <p:cNvSpPr>
            <a:spLocks noGrp="1"/>
          </p:cNvSpPr>
          <p:nvPr>
            <p:ph type="sldNum" sz="quarter" idx="12"/>
          </p:nvPr>
        </p:nvSpPr>
        <p:spPr/>
        <p:txBody>
          <a:bodyPr/>
          <a:lstStyle>
            <a:lvl1pPr>
              <a:defRPr/>
            </a:lvl1pPr>
          </a:lstStyle>
          <a:p>
            <a:pPr>
              <a:defRPr/>
            </a:pPr>
            <a:fld id="{EE9571C5-ED6B-46F9-A10E-C67C62BC2590}" type="slidenum">
              <a:rPr lang="de-AT" altLang="de-DE"/>
              <a:pPr>
                <a:defRPr/>
              </a:pPr>
              <a:t>‹Nr.›</a:t>
            </a:fld>
            <a:endParaRPr lang="de-AT" altLang="de-DE"/>
          </a:p>
        </p:txBody>
      </p:sp>
    </p:spTree>
    <p:extLst>
      <p:ext uri="{BB962C8B-B14F-4D97-AF65-F5344CB8AC3E}">
        <p14:creationId xmlns:p14="http://schemas.microsoft.com/office/powerpoint/2010/main" val="3000317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1B1F54F9-DC6B-F550-31EA-ADFC9AF3570B}"/>
              </a:ext>
            </a:extLst>
          </p:cNvPr>
          <p:cNvSpPr>
            <a:spLocks noGrp="1"/>
          </p:cNvSpPr>
          <p:nvPr>
            <p:ph type="dt" sz="half" idx="10"/>
          </p:nvPr>
        </p:nvSpPr>
        <p:spPr/>
        <p:txBody>
          <a:bodyPr/>
          <a:lstStyle>
            <a:lvl1pPr>
              <a:defRPr/>
            </a:lvl1pPr>
          </a:lstStyle>
          <a:p>
            <a:pPr>
              <a:defRPr/>
            </a:pPr>
            <a:fld id="{DA45E4F1-BDA5-475D-9020-F9513D19C1D1}" type="datetimeFigureOut">
              <a:rPr lang="de-AT"/>
              <a:pPr>
                <a:defRPr/>
              </a:pPr>
              <a:t>28.02.2024</a:t>
            </a:fld>
            <a:endParaRPr lang="de-AT"/>
          </a:p>
        </p:txBody>
      </p:sp>
      <p:sp>
        <p:nvSpPr>
          <p:cNvPr id="3" name="Fußzeilenplatzhalter 4">
            <a:extLst>
              <a:ext uri="{FF2B5EF4-FFF2-40B4-BE49-F238E27FC236}">
                <a16:creationId xmlns:a16="http://schemas.microsoft.com/office/drawing/2014/main" id="{33FA2EB8-93EB-484E-03C9-A1BFA438CAAE}"/>
              </a:ext>
            </a:extLst>
          </p:cNvPr>
          <p:cNvSpPr>
            <a:spLocks noGrp="1"/>
          </p:cNvSpPr>
          <p:nvPr>
            <p:ph type="ftr" sz="quarter" idx="11"/>
          </p:nvPr>
        </p:nvSpPr>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2C064192-1DE2-C166-968A-C9660D539EED}"/>
              </a:ext>
            </a:extLst>
          </p:cNvPr>
          <p:cNvSpPr>
            <a:spLocks noGrp="1"/>
          </p:cNvSpPr>
          <p:nvPr>
            <p:ph type="sldNum" sz="quarter" idx="12"/>
          </p:nvPr>
        </p:nvSpPr>
        <p:spPr/>
        <p:txBody>
          <a:bodyPr/>
          <a:lstStyle>
            <a:lvl1pPr>
              <a:defRPr/>
            </a:lvl1pPr>
          </a:lstStyle>
          <a:p>
            <a:pPr>
              <a:defRPr/>
            </a:pPr>
            <a:fld id="{0D43B91E-07AF-4C17-B500-757E3F103DE6}" type="slidenum">
              <a:rPr lang="de-AT" altLang="de-DE"/>
              <a:pPr>
                <a:defRPr/>
              </a:pPr>
              <a:t>‹Nr.›</a:t>
            </a:fld>
            <a:endParaRPr lang="de-AT" altLang="de-DE"/>
          </a:p>
        </p:txBody>
      </p:sp>
    </p:spTree>
    <p:extLst>
      <p:ext uri="{BB962C8B-B14F-4D97-AF65-F5344CB8AC3E}">
        <p14:creationId xmlns:p14="http://schemas.microsoft.com/office/powerpoint/2010/main" val="401507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F4B2369E-64D5-089F-020D-76F64D41A24C}"/>
              </a:ext>
            </a:extLst>
          </p:cNvPr>
          <p:cNvSpPr>
            <a:spLocks noGrp="1"/>
          </p:cNvSpPr>
          <p:nvPr>
            <p:ph type="dt" sz="half" idx="10"/>
          </p:nvPr>
        </p:nvSpPr>
        <p:spPr/>
        <p:txBody>
          <a:bodyPr/>
          <a:lstStyle>
            <a:lvl1pPr>
              <a:defRPr/>
            </a:lvl1pPr>
          </a:lstStyle>
          <a:p>
            <a:pPr>
              <a:defRPr/>
            </a:pPr>
            <a:fld id="{0A68B030-EDE7-452E-8BEF-72D612754585}" type="datetimeFigureOut">
              <a:rPr lang="de-AT"/>
              <a:pPr>
                <a:defRPr/>
              </a:pPr>
              <a:t>28.02.2024</a:t>
            </a:fld>
            <a:endParaRPr lang="de-AT"/>
          </a:p>
        </p:txBody>
      </p:sp>
      <p:sp>
        <p:nvSpPr>
          <p:cNvPr id="6" name="Fußzeilenplatzhalter 4">
            <a:extLst>
              <a:ext uri="{FF2B5EF4-FFF2-40B4-BE49-F238E27FC236}">
                <a16:creationId xmlns:a16="http://schemas.microsoft.com/office/drawing/2014/main" id="{83BB785D-8D20-92C9-4C61-4BEEAE5E1D03}"/>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74C40021-A76B-A605-B460-19994FB45D4F}"/>
              </a:ext>
            </a:extLst>
          </p:cNvPr>
          <p:cNvSpPr>
            <a:spLocks noGrp="1"/>
          </p:cNvSpPr>
          <p:nvPr>
            <p:ph type="sldNum" sz="quarter" idx="12"/>
          </p:nvPr>
        </p:nvSpPr>
        <p:spPr/>
        <p:txBody>
          <a:bodyPr/>
          <a:lstStyle>
            <a:lvl1pPr>
              <a:defRPr/>
            </a:lvl1pPr>
          </a:lstStyle>
          <a:p>
            <a:pPr>
              <a:defRPr/>
            </a:pPr>
            <a:fld id="{F4E38664-B32B-4103-BED1-BF86CB13FEAC}" type="slidenum">
              <a:rPr lang="de-AT" altLang="de-DE"/>
              <a:pPr>
                <a:defRPr/>
              </a:pPr>
              <a:t>‹Nr.›</a:t>
            </a:fld>
            <a:endParaRPr lang="de-AT" altLang="de-DE"/>
          </a:p>
        </p:txBody>
      </p:sp>
    </p:spTree>
    <p:extLst>
      <p:ext uri="{BB962C8B-B14F-4D97-AF65-F5344CB8AC3E}">
        <p14:creationId xmlns:p14="http://schemas.microsoft.com/office/powerpoint/2010/main" val="385617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4000233-0B34-6B47-704D-55EBA72A7EA7}"/>
              </a:ext>
            </a:extLst>
          </p:cNvPr>
          <p:cNvSpPr>
            <a:spLocks noGrp="1"/>
          </p:cNvSpPr>
          <p:nvPr>
            <p:ph type="dt" sz="half" idx="10"/>
          </p:nvPr>
        </p:nvSpPr>
        <p:spPr/>
        <p:txBody>
          <a:bodyPr/>
          <a:lstStyle>
            <a:lvl1pPr>
              <a:defRPr/>
            </a:lvl1pPr>
          </a:lstStyle>
          <a:p>
            <a:pPr>
              <a:defRPr/>
            </a:pPr>
            <a:fld id="{DCCCD565-3C5E-4C89-9B40-97A985ADF8BE}" type="datetimeFigureOut">
              <a:rPr lang="de-AT"/>
              <a:pPr>
                <a:defRPr/>
              </a:pPr>
              <a:t>28.02.2024</a:t>
            </a:fld>
            <a:endParaRPr lang="de-AT"/>
          </a:p>
        </p:txBody>
      </p:sp>
      <p:sp>
        <p:nvSpPr>
          <p:cNvPr id="6" name="Fußzeilenplatzhalter 4">
            <a:extLst>
              <a:ext uri="{FF2B5EF4-FFF2-40B4-BE49-F238E27FC236}">
                <a16:creationId xmlns:a16="http://schemas.microsoft.com/office/drawing/2014/main" id="{D2523516-3613-419D-B6EB-FE00D8EF4B67}"/>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D965B1C8-D23A-CB0B-5D40-5AE6D8F49CC6}"/>
              </a:ext>
            </a:extLst>
          </p:cNvPr>
          <p:cNvSpPr>
            <a:spLocks noGrp="1"/>
          </p:cNvSpPr>
          <p:nvPr>
            <p:ph type="sldNum" sz="quarter" idx="12"/>
          </p:nvPr>
        </p:nvSpPr>
        <p:spPr/>
        <p:txBody>
          <a:bodyPr/>
          <a:lstStyle>
            <a:lvl1pPr>
              <a:defRPr/>
            </a:lvl1pPr>
          </a:lstStyle>
          <a:p>
            <a:pPr>
              <a:defRPr/>
            </a:pPr>
            <a:fld id="{93F7509F-7A76-4263-A08F-914018BCADBD}" type="slidenum">
              <a:rPr lang="de-AT" altLang="de-DE"/>
              <a:pPr>
                <a:defRPr/>
              </a:pPr>
              <a:t>‹Nr.›</a:t>
            </a:fld>
            <a:endParaRPr lang="de-AT" altLang="de-DE"/>
          </a:p>
        </p:txBody>
      </p:sp>
    </p:spTree>
    <p:extLst>
      <p:ext uri="{BB962C8B-B14F-4D97-AF65-F5344CB8AC3E}">
        <p14:creationId xmlns:p14="http://schemas.microsoft.com/office/powerpoint/2010/main" val="4289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1B6E0D72-E843-6D51-5F14-C617A6DDE1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
            <a:extLst>
              <a:ext uri="{FF2B5EF4-FFF2-40B4-BE49-F238E27FC236}">
                <a16:creationId xmlns:a16="http://schemas.microsoft.com/office/drawing/2014/main" id="{F9198789-20D7-A38C-BFDD-73D0002DF1AA}"/>
              </a:ext>
            </a:extLst>
          </p:cNvPr>
          <p:cNvSpPr>
            <a:spLocks noGrp="1"/>
          </p:cNvSpPr>
          <p:nvPr>
            <p:ph type="title"/>
          </p:nvPr>
        </p:nvSpPr>
        <p:spPr bwMode="auto">
          <a:xfrm>
            <a:off x="306388" y="893763"/>
            <a:ext cx="8229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028" name="Textplatzhalter 2">
            <a:extLst>
              <a:ext uri="{FF2B5EF4-FFF2-40B4-BE49-F238E27FC236}">
                <a16:creationId xmlns:a16="http://schemas.microsoft.com/office/drawing/2014/main" id="{1664D21A-CB4B-B74B-736B-23CF6DCFDA0C}"/>
              </a:ext>
            </a:extLst>
          </p:cNvPr>
          <p:cNvSpPr>
            <a:spLocks noGrp="1"/>
          </p:cNvSpPr>
          <p:nvPr>
            <p:ph type="body" idx="1"/>
          </p:nvPr>
        </p:nvSpPr>
        <p:spPr bwMode="auto">
          <a:xfrm>
            <a:off x="323850" y="2060575"/>
            <a:ext cx="82296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a:p>
        </p:txBody>
      </p:sp>
      <p:sp>
        <p:nvSpPr>
          <p:cNvPr id="4" name="Datumsplatzhalter 3">
            <a:extLst>
              <a:ext uri="{FF2B5EF4-FFF2-40B4-BE49-F238E27FC236}">
                <a16:creationId xmlns:a16="http://schemas.microsoft.com/office/drawing/2014/main" id="{F3CB6251-5CCC-5790-9712-641A3CA8D74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CF8E199-0BB3-44CE-B7BC-058469B29664}" type="datetimeFigureOut">
              <a:rPr lang="de-AT"/>
              <a:pPr>
                <a:defRPr/>
              </a:pPr>
              <a:t>28.02.2024</a:t>
            </a:fld>
            <a:endParaRPr lang="de-AT"/>
          </a:p>
        </p:txBody>
      </p:sp>
      <p:sp>
        <p:nvSpPr>
          <p:cNvPr id="5" name="Fußzeilenplatzhalter 4">
            <a:extLst>
              <a:ext uri="{FF2B5EF4-FFF2-40B4-BE49-F238E27FC236}">
                <a16:creationId xmlns:a16="http://schemas.microsoft.com/office/drawing/2014/main" id="{BB20F571-6599-20E8-51C5-7CD23584B4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AT"/>
          </a:p>
        </p:txBody>
      </p:sp>
      <p:sp>
        <p:nvSpPr>
          <p:cNvPr id="6" name="Foliennummernplatzhalter 5">
            <a:extLst>
              <a:ext uri="{FF2B5EF4-FFF2-40B4-BE49-F238E27FC236}">
                <a16:creationId xmlns:a16="http://schemas.microsoft.com/office/drawing/2014/main" id="{399FD171-D0E9-5A53-23D3-8045BF9747E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FC08850-2228-4C1A-BDB7-3B6265BE6A1E}" type="slidenum">
              <a:rPr lang="de-AT" altLang="de-DE"/>
              <a:pPr>
                <a:defRPr/>
              </a:pPr>
              <a:t>‹Nr.›</a:t>
            </a:fld>
            <a:endParaRPr lang="de-AT" altLang="de-DE"/>
          </a:p>
        </p:txBody>
      </p:sp>
      <p:pic>
        <p:nvPicPr>
          <p:cNvPr id="1032" name="Picture 19">
            <a:extLst>
              <a:ext uri="{FF2B5EF4-FFF2-40B4-BE49-F238E27FC236}">
                <a16:creationId xmlns:a16="http://schemas.microsoft.com/office/drawing/2014/main" id="{0DAE29C3-C9F3-F905-BFE5-E2098E7488D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12138" y="46038"/>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a:extLst>
              <a:ext uri="{FF2B5EF4-FFF2-40B4-BE49-F238E27FC236}">
                <a16:creationId xmlns:a16="http://schemas.microsoft.com/office/drawing/2014/main" id="{A299774F-9F83-A9F0-6AE4-31970866510F}"/>
              </a:ext>
            </a:extLst>
          </p:cNvPr>
          <p:cNvPicPr preferRelativeResize="0">
            <a:picLocks noChangeArrowheads="1"/>
          </p:cNvPicPr>
          <p:nvPr/>
        </p:nvPicPr>
        <p:blipFill>
          <a:blip r:embed="rId15"/>
          <a:stretch>
            <a:fillRect/>
          </a:stretch>
        </p:blipFill>
        <p:spPr bwMode="auto">
          <a:xfrm>
            <a:off x="0" y="6602413"/>
            <a:ext cx="9144000" cy="2555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pic>
      <p:sp>
        <p:nvSpPr>
          <p:cNvPr id="1035" name="Rechteck 21">
            <a:extLst>
              <a:ext uri="{FF2B5EF4-FFF2-40B4-BE49-F238E27FC236}">
                <a16:creationId xmlns:a16="http://schemas.microsoft.com/office/drawing/2014/main" id="{7D4F932A-B9B3-16FA-6940-D13FAED356A0}"/>
              </a:ext>
            </a:extLst>
          </p:cNvPr>
          <p:cNvSpPr>
            <a:spLocks noChangeArrowheads="1"/>
          </p:cNvSpPr>
          <p:nvPr/>
        </p:nvSpPr>
        <p:spPr bwMode="auto">
          <a:xfrm>
            <a:off x="-15875" y="6516688"/>
            <a:ext cx="9144000" cy="3683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a:t>
            </a:r>
            <a:r>
              <a:rPr lang="de-DE" altLang="de-DE" sz="1000">
                <a:solidFill>
                  <a:srgbClr val="333333"/>
                </a:solidFill>
                <a:latin typeface="Syntax LT Std" pitchFamily="34" charset="0"/>
                <a:cs typeface="Arial" charset="0"/>
              </a:rPr>
              <a:t>Wien 2024</a:t>
            </a:r>
            <a:endParaRPr lang="de-DE" altLang="de-DE" sz="1000" dirty="0">
              <a:solidFill>
                <a:srgbClr val="333333"/>
              </a:solidFill>
              <a:latin typeface="Syntax LT Std" pitchFamily="34" charset="0"/>
              <a:cs typeface="Arial" charset="0"/>
            </a:endParaRPr>
          </a:p>
        </p:txBody>
      </p:sp>
      <p:pic>
        <p:nvPicPr>
          <p:cNvPr id="2" name="Picture 13" descr="I:\500-vs_hs\Aushilfen\___Carina\Unterwegs\uw1_schriftzug_weiss.gif">
            <a:extLst>
              <a:ext uri="{FF2B5EF4-FFF2-40B4-BE49-F238E27FC236}">
                <a16:creationId xmlns:a16="http://schemas.microsoft.com/office/drawing/2014/main" id="{D59549CD-2591-ECAB-2133-02016C903A6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r="17387"/>
          <a:stretch>
            <a:fillRect/>
          </a:stretch>
        </p:blipFill>
        <p:spPr bwMode="auto">
          <a:xfrm>
            <a:off x="250825" y="77788"/>
            <a:ext cx="1606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feld 1">
            <a:extLst>
              <a:ext uri="{FF2B5EF4-FFF2-40B4-BE49-F238E27FC236}">
                <a16:creationId xmlns:a16="http://schemas.microsoft.com/office/drawing/2014/main" id="{CE0A1B67-5B25-B1A4-7FC4-EE02E7A44A2F}"/>
              </a:ext>
            </a:extLst>
          </p:cNvPr>
          <p:cNvSpPr txBox="1">
            <a:spLocks noChangeArrowheads="1"/>
          </p:cNvSpPr>
          <p:nvPr userDrawn="1"/>
        </p:nvSpPr>
        <p:spPr bwMode="auto">
          <a:xfrm>
            <a:off x="1835150" y="-128588"/>
            <a:ext cx="484188" cy="831851"/>
          </a:xfrm>
          <a:prstGeom prst="rect">
            <a:avLst/>
          </a:prstGeom>
          <a:noFill/>
          <a:ln>
            <a:noFill/>
          </a:ln>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de-AT" altLang="de-DE" sz="4800" b="1">
                <a:solidFill>
                  <a:schemeClr val="bg1"/>
                </a:solidFill>
                <a:latin typeface="PoloBasisTB" pitchFamily="50" charset="0"/>
              </a:rPr>
              <a:t>2</a:t>
            </a:r>
          </a:p>
        </p:txBody>
      </p:sp>
    </p:spTree>
  </p:cSld>
  <p:clrMap bg1="lt1" tx1="dk1" bg2="lt2" tx2="dk2" accent1="accent1" accent2="accent2" accent3="accent3" accent4="accent4" accent5="accent5" accent6="accent6" hlink="hlink" folHlink="folHlink"/>
  <p:sldLayoutIdLst>
    <p:sldLayoutId id="2147483959"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de-AT" sz="3800" b="1" kern="1200" dirty="0">
          <a:solidFill>
            <a:srgbClr val="333333"/>
          </a:solidFill>
          <a:latin typeface="Syntax LT Std" pitchFamily="34" charset="0"/>
          <a:ea typeface="+mj-ea"/>
          <a:cs typeface="+mj-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2CEB960-DC2C-6D32-E695-72F3DCF4867C}"/>
              </a:ext>
            </a:extLst>
          </p:cNvPr>
          <p:cNvSpPr>
            <a:spLocks noGrp="1"/>
          </p:cNvSpPr>
          <p:nvPr>
            <p:ph type="title"/>
          </p:nvPr>
        </p:nvSpPr>
        <p:spPr>
          <a:xfrm>
            <a:off x="395288" y="2497515"/>
            <a:ext cx="8229600" cy="677108"/>
          </a:xfrm>
        </p:spPr>
        <p:txBody>
          <a:bodyPr/>
          <a:lstStyle/>
          <a:p>
            <a:r>
              <a:rPr lang="de-DE" altLang="de-DE" dirty="0"/>
              <a:t>Im Hamburger Hafen</a:t>
            </a:r>
            <a:endParaRPr lang="de-AT" altLang="de-DE" dirty="0"/>
          </a:p>
        </p:txBody>
      </p:sp>
    </p:spTree>
    <p:extLst>
      <p:ext uri="{BB962C8B-B14F-4D97-AF65-F5344CB8AC3E}">
        <p14:creationId xmlns:p14="http://schemas.microsoft.com/office/powerpoint/2010/main" val="4218627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09-lotsenschiff.jpg">
            <a:extLst>
              <a:ext uri="{FF2B5EF4-FFF2-40B4-BE49-F238E27FC236}">
                <a16:creationId xmlns:a16="http://schemas.microsoft.com/office/drawing/2014/main" id="{1B3D3B39-F36A-EA27-5589-1B0C6AFA8A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43"/>
          <a:stretch/>
        </p:blipFill>
        <p:spPr bwMode="auto">
          <a:xfrm>
            <a:off x="827088" y="907951"/>
            <a:ext cx="7475537" cy="475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DB199CF6-34A5-1373-420D-349CC6DF4E79}"/>
              </a:ext>
            </a:extLst>
          </p:cNvPr>
          <p:cNvSpPr>
            <a:spLocks noChangeArrowheads="1"/>
          </p:cNvSpPr>
          <p:nvPr/>
        </p:nvSpPr>
        <p:spPr bwMode="auto">
          <a:xfrm>
            <a:off x="827088" y="5733752"/>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Lotsenschiffe</a:t>
            </a:r>
            <a:r>
              <a:rPr lang="de-AT" altLang="de-DE" sz="1400" b="0" dirty="0">
                <a:solidFill>
                  <a:srgbClr val="000000"/>
                </a:solidFill>
                <a:latin typeface="Arial" panose="020B0604020202020204" pitchFamily="34" charset="0"/>
              </a:rPr>
              <a:t> wie dieses stehen im Dienst des Hamburger Hafens. Größere (ab 90 Meter) und breitere (ab 13 Meter) Schiffe sowie alle Öltanker werden von einem Lotsenschiff in den Hafen begleitet (= gelotst). Damit sollen Unfälle vermieden werden.</a:t>
            </a:r>
            <a:endParaRPr lang="de-DE" altLang="de-DE" sz="14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4187097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10-containerschiff.jpg">
            <a:extLst>
              <a:ext uri="{FF2B5EF4-FFF2-40B4-BE49-F238E27FC236}">
                <a16:creationId xmlns:a16="http://schemas.microsoft.com/office/drawing/2014/main" id="{A9664508-7852-AFB2-FF64-C3FBF934D5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43"/>
          <a:stretch/>
        </p:blipFill>
        <p:spPr bwMode="auto">
          <a:xfrm>
            <a:off x="862850" y="764704"/>
            <a:ext cx="7475537" cy="475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C720E446-BAED-85AC-A841-1BA2C64CBE06}"/>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Jedes Jahr laufen ungefähr 8 000 </a:t>
            </a:r>
            <a:r>
              <a:rPr lang="de-AT" altLang="de-DE" sz="1400" dirty="0">
                <a:solidFill>
                  <a:srgbClr val="000000"/>
                </a:solidFill>
                <a:latin typeface="Arial" panose="020B0604020202020204" pitchFamily="34" charset="0"/>
              </a:rPr>
              <a:t>Containerschiffe</a:t>
            </a:r>
            <a:r>
              <a:rPr lang="de-AT" altLang="de-DE" sz="1400" b="0" dirty="0">
                <a:solidFill>
                  <a:srgbClr val="000000"/>
                </a:solidFill>
                <a:latin typeface="Arial" panose="020B0604020202020204" pitchFamily="34" charset="0"/>
              </a:rPr>
              <a:t> in den Hamburger Hafen ein. In diesem Zeitraum werden rund 10 Millionen Container-Einheiten beladen und entladen. In Containern werden sicher transportiert: Maschinen, chemische Erzeugnisse, Nahrungsmittel, Bekleidung, Möbel, Elektrogeräte, Spielsachen …</a:t>
            </a:r>
            <a:endParaRPr lang="de-DE" altLang="de-DE" sz="14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560580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11-containerschiffklein.jpg">
            <a:extLst>
              <a:ext uri="{FF2B5EF4-FFF2-40B4-BE49-F238E27FC236}">
                <a16:creationId xmlns:a16="http://schemas.microsoft.com/office/drawing/2014/main" id="{6BDB0367-F70C-DFF2-FA4F-574A6966B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9"/>
          <a:stretch/>
        </p:blipFill>
        <p:spPr bwMode="auto">
          <a:xfrm>
            <a:off x="827088" y="836935"/>
            <a:ext cx="7475537" cy="48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BD59CF41-02A1-BDB3-C77B-23E0A29E7091}"/>
              </a:ext>
            </a:extLst>
          </p:cNvPr>
          <p:cNvSpPr>
            <a:spLocks noChangeArrowheads="1"/>
          </p:cNvSpPr>
          <p:nvPr/>
        </p:nvSpPr>
        <p:spPr bwMode="auto">
          <a:xfrm>
            <a:off x="827088" y="5733752"/>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Große </a:t>
            </a:r>
            <a:r>
              <a:rPr lang="de-AT" altLang="de-DE" sz="1400" dirty="0">
                <a:solidFill>
                  <a:srgbClr val="000000"/>
                </a:solidFill>
                <a:latin typeface="Arial" panose="020B0604020202020204" pitchFamily="34" charset="0"/>
              </a:rPr>
              <a:t>Verladekräne</a:t>
            </a:r>
            <a:r>
              <a:rPr lang="de-AT" altLang="de-DE" sz="1400" b="0" dirty="0">
                <a:solidFill>
                  <a:srgbClr val="000000"/>
                </a:solidFill>
                <a:latin typeface="Arial" panose="020B0604020202020204" pitchFamily="34" charset="0"/>
              </a:rPr>
              <a:t> mit Greifern werden von einem einzigen Menschen gesteuert. Arbeiteten im Jahr 1895 noch rund 25 000 Menschen als Hafenarbeiter im Hamburger Hafen, so sind es heute nur mehr einige hundert – bei einem sehr stark gestiegenen Gütervolumen.</a:t>
            </a:r>
            <a:endParaRPr lang="de-DE" altLang="de-DE" sz="14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2867358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12-entladungmitmenschen.jpg">
            <a:extLst>
              <a:ext uri="{FF2B5EF4-FFF2-40B4-BE49-F238E27FC236}">
                <a16:creationId xmlns:a16="http://schemas.microsoft.com/office/drawing/2014/main" id="{3671B304-6804-8F46-1B02-A2EF8F168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88"/>
          <a:stretch/>
        </p:blipFill>
        <p:spPr bwMode="auto">
          <a:xfrm>
            <a:off x="827087" y="764704"/>
            <a:ext cx="7489825" cy="483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4B1CFB4C-3CA9-3D0D-AE3B-0E5C94FAB18F}"/>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Der entladene Container wird mühelos mit einem </a:t>
            </a:r>
            <a:r>
              <a:rPr lang="de-AT" altLang="de-DE" sz="1400" dirty="0">
                <a:solidFill>
                  <a:srgbClr val="000000"/>
                </a:solidFill>
                <a:latin typeface="Arial" panose="020B0604020202020204" pitchFamily="34" charset="0"/>
              </a:rPr>
              <a:t>Containertransporters</a:t>
            </a:r>
            <a:r>
              <a:rPr lang="de-AT" altLang="de-DE" sz="1400" b="0" dirty="0">
                <a:solidFill>
                  <a:srgbClr val="000000"/>
                </a:solidFill>
                <a:latin typeface="Arial" panose="020B0604020202020204" pitchFamily="34" charset="0"/>
              </a:rPr>
              <a:t> gehoben und an die richtige Stelle im Hafengelände gebracht. Gesteuert wird dieses Fahrzeug von einem einzigen Menschen.</a:t>
            </a:r>
            <a:endParaRPr lang="de-DE" altLang="de-DE" sz="14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623034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13-containerschiffgroß.jpg">
            <a:extLst>
              <a:ext uri="{FF2B5EF4-FFF2-40B4-BE49-F238E27FC236}">
                <a16:creationId xmlns:a16="http://schemas.microsoft.com/office/drawing/2014/main" id="{64E1AE40-E07D-40B1-7B7F-1C1B3AA1E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4755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29001566-5243-5928-E3E0-DC3FD00552C5}"/>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Riesige Containerschiffe legen im neuen </a:t>
            </a:r>
            <a:r>
              <a:rPr lang="de-AT" altLang="de-DE" sz="1400">
                <a:solidFill>
                  <a:srgbClr val="000000"/>
                </a:solidFill>
                <a:latin typeface="Arial" panose="020B0604020202020204" pitchFamily="34" charset="0"/>
              </a:rPr>
              <a:t>Containerterminal</a:t>
            </a:r>
            <a:r>
              <a:rPr lang="de-AT" altLang="de-DE" sz="1400" b="0">
                <a:solidFill>
                  <a:srgbClr val="000000"/>
                </a:solidFill>
                <a:latin typeface="Arial" panose="020B0604020202020204" pitchFamily="34" charset="0"/>
              </a:rPr>
              <a:t> Hamburg Altenwerder an. Diese Schiffe bringen ihre Ladung meist aus Ostasien (China, Japan, Südkorea …) oder Südostasien (Singapur, Thailand, Indonesien …) nach Europa.</a:t>
            </a:r>
            <a:endParaRPr lang="de-DE" altLang="de-DE" sz="1400" b="0">
              <a:solidFill>
                <a:srgbClr val="000000"/>
              </a:solidFill>
              <a:latin typeface="Arial" panose="020B0604020202020204" pitchFamily="34" charset="0"/>
            </a:endParaRPr>
          </a:p>
        </p:txBody>
      </p:sp>
    </p:spTree>
    <p:extLst>
      <p:ext uri="{BB962C8B-B14F-4D97-AF65-F5344CB8AC3E}">
        <p14:creationId xmlns:p14="http://schemas.microsoft.com/office/powerpoint/2010/main" val="3816883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14-entladungohnemenschen.jpg">
            <a:extLst>
              <a:ext uri="{FF2B5EF4-FFF2-40B4-BE49-F238E27FC236}">
                <a16:creationId xmlns:a16="http://schemas.microsoft.com/office/drawing/2014/main" id="{4C2E0E2D-1D43-FB5C-B18B-E6C500E081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43"/>
          <a:stretch/>
        </p:blipFill>
        <p:spPr bwMode="auto">
          <a:xfrm>
            <a:off x="841376" y="764704"/>
            <a:ext cx="7475537" cy="475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391A3940-6068-04FC-4BA9-BD31FE756FDB}"/>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Die </a:t>
            </a:r>
            <a:r>
              <a:rPr lang="de-AT" altLang="de-DE" sz="1400">
                <a:solidFill>
                  <a:srgbClr val="000000"/>
                </a:solidFill>
                <a:latin typeface="Arial" panose="020B0604020202020204" pitchFamily="34" charset="0"/>
              </a:rPr>
              <a:t>vollautomatische Entladung</a:t>
            </a:r>
            <a:r>
              <a:rPr lang="de-AT" altLang="de-DE" sz="1400" b="0">
                <a:solidFill>
                  <a:srgbClr val="000000"/>
                </a:solidFill>
                <a:latin typeface="Arial" panose="020B0604020202020204" pitchFamily="34" charset="0"/>
              </a:rPr>
              <a:t> der Container geschieht über riesige Verladekräne (rechts im Bild) ohne Menschen. Vollautomatische Transportfahrzeuge heben die Container auf und transportieren sie zu den wartenden Container-Lkw am Rand des Terminals.</a:t>
            </a:r>
            <a:endParaRPr lang="de-DE" altLang="de-DE" sz="1400" b="0">
              <a:solidFill>
                <a:srgbClr val="000000"/>
              </a:solidFill>
              <a:latin typeface="Arial" panose="020B0604020202020204" pitchFamily="34" charset="0"/>
            </a:endParaRPr>
          </a:p>
        </p:txBody>
      </p:sp>
    </p:spTree>
    <p:extLst>
      <p:ext uri="{BB962C8B-B14F-4D97-AF65-F5344CB8AC3E}">
        <p14:creationId xmlns:p14="http://schemas.microsoft.com/office/powerpoint/2010/main" val="148124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15-agrarterminal.jpg">
            <a:extLst>
              <a:ext uri="{FF2B5EF4-FFF2-40B4-BE49-F238E27FC236}">
                <a16:creationId xmlns:a16="http://schemas.microsoft.com/office/drawing/2014/main" id="{5EB74C2F-3F95-AD18-8B90-01D5AC4ADC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9"/>
          <a:stretch/>
        </p:blipFill>
        <p:spPr bwMode="auto">
          <a:xfrm>
            <a:off x="827088" y="764704"/>
            <a:ext cx="7475537" cy="48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A49423DB-553C-3A75-2658-B877FE2C6E9B}"/>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Im </a:t>
            </a:r>
            <a:r>
              <a:rPr lang="de-AT" altLang="de-DE" sz="1400" dirty="0">
                <a:solidFill>
                  <a:srgbClr val="000000"/>
                </a:solidFill>
                <a:latin typeface="Arial" panose="020B0604020202020204" pitchFamily="34" charset="0"/>
              </a:rPr>
              <a:t>Agrarterminal</a:t>
            </a:r>
            <a:r>
              <a:rPr lang="de-AT" altLang="de-DE" sz="1400" b="0" dirty="0">
                <a:solidFill>
                  <a:srgbClr val="000000"/>
                </a:solidFill>
                <a:latin typeface="Arial" panose="020B0604020202020204" pitchFamily="34" charset="0"/>
              </a:rPr>
              <a:t> werden vor allem das Massengut Getreide und Kaffeebohnen entladen und zur Weiterverarbeitung gelagert. Große Getreidemühlen und Kaffeeröstereien verarbeiten diese landwirtschaftlichen Rohstoffe weiter.</a:t>
            </a:r>
            <a:endParaRPr lang="de-DE" altLang="de-DE" sz="14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1965631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16-schrott.jpg">
            <a:extLst>
              <a:ext uri="{FF2B5EF4-FFF2-40B4-BE49-F238E27FC236}">
                <a16:creationId xmlns:a16="http://schemas.microsoft.com/office/drawing/2014/main" id="{1F261D68-6333-C661-6073-066BD809DE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9"/>
          <a:stretch/>
        </p:blipFill>
        <p:spPr bwMode="auto">
          <a:xfrm>
            <a:off x="827088" y="764704"/>
            <a:ext cx="7475537" cy="48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9222EB77-624F-B396-E912-7BBD7769EE7F}"/>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Ein anderes Massengut ist </a:t>
            </a:r>
            <a:r>
              <a:rPr lang="de-AT" altLang="de-DE" sz="1400">
                <a:solidFill>
                  <a:srgbClr val="000000"/>
                </a:solidFill>
                <a:latin typeface="Arial" panose="020B0604020202020204" pitchFamily="34" charset="0"/>
              </a:rPr>
              <a:t>Schrott</a:t>
            </a:r>
            <a:r>
              <a:rPr lang="de-AT" altLang="de-DE" sz="1400" b="0">
                <a:solidFill>
                  <a:srgbClr val="000000"/>
                </a:solidFill>
                <a:latin typeface="Arial" panose="020B0604020202020204" pitchFamily="34" charset="0"/>
              </a:rPr>
              <a:t>. Der Schrott besteht aus verschieden großen, gemischten Altmetallteilen, zum Beispiel von Fahrzeugen. Diese Berge von Schrott werden mit Schiffen herbeigebracht, sortiert, gelagert und dann mit Schiffen zur Weiterverarbeitung transportiert.</a:t>
            </a:r>
            <a:endParaRPr lang="de-DE" altLang="de-DE" sz="1400" b="0">
              <a:solidFill>
                <a:srgbClr val="000000"/>
              </a:solidFill>
              <a:latin typeface="Arial" panose="020B0604020202020204" pitchFamily="34" charset="0"/>
            </a:endParaRPr>
          </a:p>
        </p:txBody>
      </p:sp>
    </p:spTree>
    <p:extLst>
      <p:ext uri="{BB962C8B-B14F-4D97-AF65-F5344CB8AC3E}">
        <p14:creationId xmlns:p14="http://schemas.microsoft.com/office/powerpoint/2010/main" val="149074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4F0877B4-E4D6-4098-5D33-E9F4123DFE71}"/>
              </a:ext>
            </a:extLst>
          </p:cNvPr>
          <p:cNvSpPr>
            <a:spLocks noChangeArrowheads="1"/>
          </p:cNvSpPr>
          <p:nvPr/>
        </p:nvSpPr>
        <p:spPr bwMode="auto">
          <a:xfrm>
            <a:off x="468313" y="836613"/>
            <a:ext cx="3744912" cy="4826000"/>
          </a:xfrm>
          <a:prstGeom prst="rect">
            <a:avLst/>
          </a:prstGeom>
          <a:noFill/>
          <a:ln w="9525">
            <a:solidFill>
              <a:srgbClr val="FFFFFF"/>
            </a:solidFill>
            <a:miter lim="800000"/>
            <a:headEnd/>
            <a:tailEnd/>
          </a:ln>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r>
              <a:rPr lang="de-DE" altLang="de-DE" sz="12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Das Tafelbild bezieht sich auf das </a:t>
            </a:r>
            <a:r>
              <a:rPr lang="de-DE" altLang="de-DE" sz="1200" kern="0" dirty="0">
                <a:latin typeface="Arial" pitchFamily="34" charset="0"/>
              </a:rPr>
              <a:t>Thema „Schiffstransporte sind auch Dienstleistungen“ auf den Seiten 84 und 85 im Schulbuch </a:t>
            </a:r>
            <a:r>
              <a:rPr lang="de-DE" altLang="de-DE" sz="1200" i="1" kern="0" dirty="0">
                <a:latin typeface="Arial" pitchFamily="34" charset="0"/>
              </a:rPr>
              <a:t>unterwegs 2</a:t>
            </a:r>
            <a:r>
              <a:rPr lang="de-DE" altLang="de-DE" sz="1200" kern="0" dirty="0">
                <a:latin typeface="Arial" pitchFamily="34" charset="0"/>
              </a:rPr>
              <a:t>.</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Es kann als Vertiefung dienen. </a:t>
            </a:r>
            <a:br>
              <a:rPr lang="de-DE" altLang="de-DE" sz="1100" kern="0" dirty="0">
                <a:solidFill>
                  <a:srgbClr val="000000"/>
                </a:solidFill>
                <a:latin typeface="Arial" pitchFamily="34" charset="0"/>
              </a:rPr>
            </a:b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rPr>
              <a:t>Wir wünschen Ihnen einen erfolgreichen Unterricht!</a:t>
            </a:r>
          </a:p>
        </p:txBody>
      </p:sp>
      <p:sp>
        <p:nvSpPr>
          <p:cNvPr id="7" name="Rectangle 6">
            <a:extLst>
              <a:ext uri="{FF2B5EF4-FFF2-40B4-BE49-F238E27FC236}">
                <a16:creationId xmlns:a16="http://schemas.microsoft.com/office/drawing/2014/main" id="{C0BBEB11-812C-2544-BF8E-F5B4B7D3C14C}"/>
              </a:ext>
            </a:extLst>
          </p:cNvPr>
          <p:cNvSpPr>
            <a:spLocks noChangeArrowheads="1"/>
          </p:cNvSpPr>
          <p:nvPr/>
        </p:nvSpPr>
        <p:spPr bwMode="auto">
          <a:xfrm>
            <a:off x="4427538" y="692150"/>
            <a:ext cx="4465637" cy="5473700"/>
          </a:xfrm>
          <a:prstGeom prst="rect">
            <a:avLst/>
          </a:prstGeom>
          <a:noFill/>
          <a:ln>
            <a:noFill/>
          </a:ln>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2024</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Autorinnen und Autoren: Christian Fridrich, Gabriele Kulhanek-Wehlend, Carina Chreiska-Höbinger, Jasmin Sonnleitner, Christoph Steinhart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Gestaltung: Angelika Leitner</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dirty="0">
                <a:cs typeface="Arial" charset="0"/>
              </a:rPr>
              <a:t>Autor und Fotos, so nicht anders angeführt: </a:t>
            </a:r>
            <a:br>
              <a:rPr lang="de-DE" altLang="de-DE" sz="1200" dirty="0">
                <a:cs typeface="Arial" charset="0"/>
              </a:rPr>
            </a:br>
            <a:r>
              <a:rPr lang="de-DE" altLang="de-DE" sz="1200" dirty="0">
                <a:cs typeface="Arial" charset="0"/>
              </a:rPr>
              <a:t>Christian Fridrich, </a:t>
            </a:r>
            <a:r>
              <a:rPr lang="de-DE" altLang="de-DE" sz="1200" dirty="0" err="1">
                <a:cs typeface="Arial" charset="0"/>
              </a:rPr>
              <a:t>Großweikersdorf</a:t>
            </a:r>
            <a:endParaRPr lang="de-DE" altLang="de-DE" sz="1200" dirty="0">
              <a:cs typeface="Arial" charset="0"/>
            </a:endParaRPr>
          </a:p>
          <a:p>
            <a:pPr eaLnBrk="1" fontAlgn="auto" hangingPunct="1">
              <a:spcBef>
                <a:spcPts val="0"/>
              </a:spcBef>
              <a:spcAft>
                <a:spcPts val="0"/>
              </a:spcAft>
              <a:defRPr/>
            </a:pPr>
            <a:r>
              <a:rPr lang="de-AT" sz="1200" kern="0" dirty="0"/>
              <a:t>Fotos: F2: </a:t>
            </a:r>
            <a:r>
              <a:rPr lang="de-AT" sz="1200" kern="0" dirty="0" err="1"/>
              <a:t>flightpixel</a:t>
            </a:r>
            <a:r>
              <a:rPr lang="de-AT" sz="1200" kern="0" dirty="0"/>
              <a:t> / stock.adobe.com; F3: Noah / stock.adobe.com; F4: Hans-Peter Merten / Getty Images</a:t>
            </a:r>
          </a:p>
          <a:p>
            <a:pPr eaLnBrk="1" fontAlgn="auto" hangingPunct="1">
              <a:spcBef>
                <a:spcPts val="0"/>
              </a:spcBef>
              <a:spcAft>
                <a:spcPts val="0"/>
              </a:spcAft>
              <a:defRPr/>
            </a:pPr>
            <a:br>
              <a:rPr lang="de-DE" altLang="de-DE" sz="1200" kern="0" dirty="0"/>
            </a:br>
            <a:r>
              <a:rPr lang="de-DE" altLang="de-DE" sz="1200" kern="0" dirty="0"/>
              <a:t>Alle Rechte vorbehalten.</a:t>
            </a:r>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35">
            <a:extLst>
              <a:ext uri="{FF2B5EF4-FFF2-40B4-BE49-F238E27FC236}">
                <a16:creationId xmlns:a16="http://schemas.microsoft.com/office/drawing/2014/main" id="{A2967CE5-7EA7-A391-AD7E-CE54D0056819}"/>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Der </a:t>
            </a:r>
            <a:r>
              <a:rPr lang="de-AT" altLang="de-DE" sz="1400">
                <a:solidFill>
                  <a:srgbClr val="000000"/>
                </a:solidFill>
                <a:latin typeface="Arial" panose="020B0604020202020204" pitchFamily="34" charset="0"/>
              </a:rPr>
              <a:t>Hamburger Hafen</a:t>
            </a:r>
            <a:r>
              <a:rPr lang="de-AT" altLang="de-DE" sz="1400" b="0">
                <a:solidFill>
                  <a:srgbClr val="000000"/>
                </a:solidFill>
                <a:latin typeface="Arial" panose="020B0604020202020204" pitchFamily="34" charset="0"/>
              </a:rPr>
              <a:t> umfasst eine Fläche von über 70 Quadratkilometern. Das ist mehr als ein Sechstel der Fläche von ganz Wien! Er ist der größte Seehafen von Deutschland und kann mit Hochseeschiffen angefahren werden.</a:t>
            </a:r>
            <a:endParaRPr lang="de-DE" altLang="de-DE" sz="1400" b="0">
              <a:solidFill>
                <a:srgbClr val="000000"/>
              </a:solidFill>
              <a:latin typeface="Arial" panose="020B0604020202020204" pitchFamily="34" charset="0"/>
            </a:endParaRPr>
          </a:p>
        </p:txBody>
      </p:sp>
      <p:pic>
        <p:nvPicPr>
          <p:cNvPr id="9" name="Grafik 8">
            <a:extLst>
              <a:ext uri="{FF2B5EF4-FFF2-40B4-BE49-F238E27FC236}">
                <a16:creationId xmlns:a16="http://schemas.microsoft.com/office/drawing/2014/main" id="{9EEA5D7E-0620-19D1-FCA2-0F61B9C6F092}"/>
              </a:ext>
            </a:extLst>
          </p:cNvPr>
          <p:cNvPicPr>
            <a:picLocks noChangeAspect="1"/>
          </p:cNvPicPr>
          <p:nvPr/>
        </p:nvPicPr>
        <p:blipFill rotWithShape="1">
          <a:blip r:embed="rId2">
            <a:extLst>
              <a:ext uri="{28A0092B-C50C-407E-A947-70E740481C1C}">
                <a14:useLocalDpi xmlns:a14="http://schemas.microsoft.com/office/drawing/2010/main" val="0"/>
              </a:ext>
            </a:extLst>
          </a:blip>
          <a:srcRect l="14439" t="13052"/>
          <a:stretch/>
        </p:blipFill>
        <p:spPr>
          <a:xfrm>
            <a:off x="827088" y="836712"/>
            <a:ext cx="6985272" cy="4732332"/>
          </a:xfrm>
          <a:prstGeom prst="rect">
            <a:avLst/>
          </a:prstGeom>
        </p:spPr>
      </p:pic>
    </p:spTree>
    <p:extLst>
      <p:ext uri="{BB962C8B-B14F-4D97-AF65-F5344CB8AC3E}">
        <p14:creationId xmlns:p14="http://schemas.microsoft.com/office/powerpoint/2010/main" val="18604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35">
            <a:extLst>
              <a:ext uri="{FF2B5EF4-FFF2-40B4-BE49-F238E27FC236}">
                <a16:creationId xmlns:a16="http://schemas.microsoft.com/office/drawing/2014/main" id="{A0CE67FB-6933-AE05-0D72-F6F3FDA57700}"/>
              </a:ext>
            </a:extLst>
          </p:cNvPr>
          <p:cNvSpPr>
            <a:spLocks noChangeArrowheads="1"/>
          </p:cNvSpPr>
          <p:nvPr/>
        </p:nvSpPr>
        <p:spPr bwMode="auto">
          <a:xfrm>
            <a:off x="827088" y="5733256"/>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Auf diesem Luftbild kann man einen Teil des </a:t>
            </a:r>
            <a:r>
              <a:rPr lang="de-AT" altLang="de-DE" sz="1400" dirty="0">
                <a:solidFill>
                  <a:srgbClr val="000000"/>
                </a:solidFill>
                <a:latin typeface="Arial" panose="020B0604020202020204" pitchFamily="34" charset="0"/>
              </a:rPr>
              <a:t>Hamburger Containerhafens</a:t>
            </a:r>
            <a:r>
              <a:rPr lang="de-AT" altLang="de-DE" sz="1400" b="0" dirty="0">
                <a:solidFill>
                  <a:srgbClr val="000000"/>
                </a:solidFill>
                <a:latin typeface="Arial" panose="020B0604020202020204" pitchFamily="34" charset="0"/>
              </a:rPr>
              <a:t> überblicken. Nach Rotterdam ist er der zweitgrößte Containerhafen Europas und der elftgrößte der Welt. Aber auch Erdöl, Kaffeebohnen, Getreide, Schrott und vieles mehr werden hier umgeschlagen.</a:t>
            </a:r>
            <a:endParaRPr lang="de-DE" altLang="de-DE" sz="1400" b="0" dirty="0">
              <a:solidFill>
                <a:srgbClr val="000000"/>
              </a:solidFill>
              <a:latin typeface="Arial" panose="020B0604020202020204" pitchFamily="34" charset="0"/>
            </a:endParaRPr>
          </a:p>
        </p:txBody>
      </p:sp>
      <p:pic>
        <p:nvPicPr>
          <p:cNvPr id="4" name="Grafik 3">
            <a:extLst>
              <a:ext uri="{FF2B5EF4-FFF2-40B4-BE49-F238E27FC236}">
                <a16:creationId xmlns:a16="http://schemas.microsoft.com/office/drawing/2014/main" id="{09CDEE76-3147-CD2F-BA25-72B4916E1D4C}"/>
              </a:ext>
            </a:extLst>
          </p:cNvPr>
          <p:cNvPicPr>
            <a:picLocks noChangeAspect="1"/>
          </p:cNvPicPr>
          <p:nvPr/>
        </p:nvPicPr>
        <p:blipFill rotWithShape="1">
          <a:blip r:embed="rId2">
            <a:extLst>
              <a:ext uri="{28A0092B-C50C-407E-A947-70E740481C1C}">
                <a14:useLocalDpi xmlns:a14="http://schemas.microsoft.com/office/drawing/2010/main" val="0"/>
              </a:ext>
            </a:extLst>
          </a:blip>
          <a:srcRect b="2941"/>
          <a:stretch/>
        </p:blipFill>
        <p:spPr>
          <a:xfrm>
            <a:off x="796602" y="764704"/>
            <a:ext cx="7489825" cy="4845146"/>
          </a:xfrm>
          <a:prstGeom prst="rect">
            <a:avLst/>
          </a:prstGeom>
        </p:spPr>
      </p:pic>
    </p:spTree>
    <p:extLst>
      <p:ext uri="{BB962C8B-B14F-4D97-AF65-F5344CB8AC3E}">
        <p14:creationId xmlns:p14="http://schemas.microsoft.com/office/powerpoint/2010/main" val="130159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35">
            <a:extLst>
              <a:ext uri="{FF2B5EF4-FFF2-40B4-BE49-F238E27FC236}">
                <a16:creationId xmlns:a16="http://schemas.microsoft.com/office/drawing/2014/main" id="{981241F8-3FA7-D96C-9BED-FFB56A41BC5F}"/>
              </a:ext>
            </a:extLst>
          </p:cNvPr>
          <p:cNvSpPr>
            <a:spLocks noChangeArrowheads="1"/>
          </p:cNvSpPr>
          <p:nvPr/>
        </p:nvSpPr>
        <p:spPr bwMode="auto">
          <a:xfrm>
            <a:off x="812312" y="5661496"/>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Lotsenschiffe weisen den Containerschiffen und Tankschiffen den Weg in den und aus dem Hamburger Hafen. Zum Hafen gehören auch Lagerhallen, Fabriken zur Weiterverarbeitung von importierten Rohstoffen und mehrere Yachthäfen.</a:t>
            </a:r>
            <a:endParaRPr lang="de-DE" altLang="de-DE" sz="1400" b="0" dirty="0">
              <a:solidFill>
                <a:srgbClr val="000000"/>
              </a:solidFill>
              <a:latin typeface="Arial" panose="020B0604020202020204" pitchFamily="34" charset="0"/>
            </a:endParaRPr>
          </a:p>
        </p:txBody>
      </p:sp>
      <p:pic>
        <p:nvPicPr>
          <p:cNvPr id="4" name="Grafik 3">
            <a:extLst>
              <a:ext uri="{FF2B5EF4-FFF2-40B4-BE49-F238E27FC236}">
                <a16:creationId xmlns:a16="http://schemas.microsoft.com/office/drawing/2014/main" id="{364B8658-8C68-F747-D53B-8270DC887CA8}"/>
              </a:ext>
            </a:extLst>
          </p:cNvPr>
          <p:cNvPicPr>
            <a:picLocks noChangeAspect="1"/>
          </p:cNvPicPr>
          <p:nvPr/>
        </p:nvPicPr>
        <p:blipFill rotWithShape="1">
          <a:blip r:embed="rId2">
            <a:extLst>
              <a:ext uri="{28A0092B-C50C-407E-A947-70E740481C1C}">
                <a14:useLocalDpi xmlns:a14="http://schemas.microsoft.com/office/drawing/2010/main" val="0"/>
              </a:ext>
            </a:extLst>
          </a:blip>
          <a:srcRect t="5770"/>
          <a:stretch/>
        </p:blipFill>
        <p:spPr>
          <a:xfrm>
            <a:off x="812311" y="836712"/>
            <a:ext cx="7489825" cy="4703936"/>
          </a:xfrm>
          <a:prstGeom prst="rect">
            <a:avLst/>
          </a:prstGeom>
        </p:spPr>
      </p:pic>
    </p:spTree>
    <p:extLst>
      <p:ext uri="{BB962C8B-B14F-4D97-AF65-F5344CB8AC3E}">
        <p14:creationId xmlns:p14="http://schemas.microsoft.com/office/powerpoint/2010/main" val="263239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04-luftbildspeicherstadt.jpg">
            <a:extLst>
              <a:ext uri="{FF2B5EF4-FFF2-40B4-BE49-F238E27FC236}">
                <a16:creationId xmlns:a16="http://schemas.microsoft.com/office/drawing/2014/main" id="{CD6AD254-AEC5-321B-C084-9263DE7320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764877"/>
            <a:ext cx="7367588" cy="4897438"/>
          </a:xfrm>
          <a:noFill/>
        </p:spPr>
      </p:pic>
      <p:sp>
        <p:nvSpPr>
          <p:cNvPr id="3" name="Rechteck 35">
            <a:extLst>
              <a:ext uri="{FF2B5EF4-FFF2-40B4-BE49-F238E27FC236}">
                <a16:creationId xmlns:a16="http://schemas.microsoft.com/office/drawing/2014/main" id="{BCDC34A5-6126-F58B-A949-785273F179E9}"/>
              </a:ext>
            </a:extLst>
          </p:cNvPr>
          <p:cNvSpPr>
            <a:spLocks noChangeArrowheads="1"/>
          </p:cNvSpPr>
          <p:nvPr/>
        </p:nvSpPr>
        <p:spPr bwMode="auto">
          <a:xfrm>
            <a:off x="969963" y="5733752"/>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Charakteristisch für die älteren Teile des Hamburger Hafens sind die Ziegelbauten – auch </a:t>
            </a:r>
            <a:r>
              <a:rPr lang="de-AT" altLang="de-DE" sz="1400">
                <a:solidFill>
                  <a:srgbClr val="000000"/>
                </a:solidFill>
                <a:latin typeface="Arial" panose="020B0604020202020204" pitchFamily="34" charset="0"/>
              </a:rPr>
              <a:t>Backsteinbauten</a:t>
            </a:r>
            <a:r>
              <a:rPr lang="de-AT" altLang="de-DE" sz="1400" b="0">
                <a:solidFill>
                  <a:srgbClr val="000000"/>
                </a:solidFill>
                <a:latin typeface="Arial" panose="020B0604020202020204" pitchFamily="34" charset="0"/>
              </a:rPr>
              <a:t> genannt. Viele dieser alten Lagergebäude wurden abgerissen, um Neubauten Platz zu machen. Dieses wurde saniert und mit modernen Büros aufgestockt.</a:t>
            </a:r>
            <a:endParaRPr lang="de-DE" altLang="de-DE" sz="1400" b="0">
              <a:solidFill>
                <a:srgbClr val="000000"/>
              </a:solidFill>
              <a:latin typeface="Arial" panose="020B0604020202020204" pitchFamily="34" charset="0"/>
            </a:endParaRPr>
          </a:p>
        </p:txBody>
      </p:sp>
    </p:spTree>
    <p:extLst>
      <p:ext uri="{BB962C8B-B14F-4D97-AF65-F5344CB8AC3E}">
        <p14:creationId xmlns:p14="http://schemas.microsoft.com/office/powerpoint/2010/main" val="3527982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05-speicherstadtkanal.jpg">
            <a:extLst>
              <a:ext uri="{FF2B5EF4-FFF2-40B4-BE49-F238E27FC236}">
                <a16:creationId xmlns:a16="http://schemas.microsoft.com/office/drawing/2014/main" id="{AAC02B8D-A036-D696-C884-305A014923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43"/>
          <a:stretch/>
        </p:blipFill>
        <p:spPr bwMode="auto">
          <a:xfrm>
            <a:off x="824001" y="764704"/>
            <a:ext cx="7475537" cy="475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B3B268D4-26CC-5EC0-A79D-F2C042D20E52}"/>
              </a:ext>
            </a:extLst>
          </p:cNvPr>
          <p:cNvSpPr>
            <a:spLocks noChangeArrowheads="1"/>
          </p:cNvSpPr>
          <p:nvPr/>
        </p:nvSpPr>
        <p:spPr bwMode="auto">
          <a:xfrm>
            <a:off x="827088" y="5589240"/>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Vor über 100 Jahren, nämlich 1883, wurde mit dem Bau zahlreicher Lagerhäuser in Hamburg begonnen. Diese Lagerhäuser wurden alle auf Eichenpfählen errichtet und bilden die größte derartige „</a:t>
            </a:r>
            <a:r>
              <a:rPr lang="de-AT" altLang="de-DE" sz="1400" dirty="0">
                <a:solidFill>
                  <a:srgbClr val="000000"/>
                </a:solidFill>
                <a:latin typeface="Arial" panose="020B0604020202020204" pitchFamily="34" charset="0"/>
              </a:rPr>
              <a:t>Speicherstadt</a:t>
            </a:r>
            <a:r>
              <a:rPr lang="de-AT" altLang="de-DE" sz="1400" b="0" dirty="0">
                <a:solidFill>
                  <a:srgbClr val="000000"/>
                </a:solidFill>
                <a:latin typeface="Arial" panose="020B0604020202020204" pitchFamily="34" charset="0"/>
              </a:rPr>
              <a:t>“ der Welt. Heute werden diese denkmalgeschützten Gebäude als Büros, Museen und Wohnungen genutzt.</a:t>
            </a:r>
            <a:endParaRPr lang="de-DE" altLang="de-DE" sz="14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863422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06-aussichtsturm.jpg">
            <a:extLst>
              <a:ext uri="{FF2B5EF4-FFF2-40B4-BE49-F238E27FC236}">
                <a16:creationId xmlns:a16="http://schemas.microsoft.com/office/drawing/2014/main" id="{9BB9DCA2-C526-46BA-0319-F88B77CB1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95"/>
          <a:stretch/>
        </p:blipFill>
        <p:spPr bwMode="auto">
          <a:xfrm>
            <a:off x="827088" y="764704"/>
            <a:ext cx="7489825" cy="48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7D1CA448-2279-F8BF-8CF6-3B63F0A2D059}"/>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Die Mitarbeiterinnen und Mitarbeiter im </a:t>
            </a:r>
            <a:r>
              <a:rPr lang="de-AT" altLang="de-DE" sz="1400">
                <a:solidFill>
                  <a:srgbClr val="000000"/>
                </a:solidFill>
                <a:latin typeface="Arial" panose="020B0604020202020204" pitchFamily="34" charset="0"/>
              </a:rPr>
              <a:t>Lotsenhaus Seemannshöft</a:t>
            </a:r>
            <a:r>
              <a:rPr lang="de-AT" altLang="de-DE" sz="1400" b="0">
                <a:solidFill>
                  <a:srgbClr val="000000"/>
                </a:solidFill>
                <a:latin typeface="Arial" panose="020B0604020202020204" pitchFamily="34" charset="0"/>
              </a:rPr>
              <a:t> überwachen den Schiffsverkehr im gesamten Hamburger Hafen. An der Spitze des Turmes wurde vor einigen Jahren eine moderne Radar-Überwachungsanlage errichtet.</a:t>
            </a:r>
            <a:endParaRPr lang="de-DE" altLang="de-DE" sz="1400" b="0">
              <a:solidFill>
                <a:srgbClr val="000000"/>
              </a:solidFill>
              <a:latin typeface="Arial" panose="020B0604020202020204" pitchFamily="34" charset="0"/>
            </a:endParaRPr>
          </a:p>
        </p:txBody>
      </p:sp>
    </p:spTree>
    <p:extLst>
      <p:ext uri="{BB962C8B-B14F-4D97-AF65-F5344CB8AC3E}">
        <p14:creationId xmlns:p14="http://schemas.microsoft.com/office/powerpoint/2010/main" val="2704434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07-hafen+trockendock.jpg">
            <a:extLst>
              <a:ext uri="{FF2B5EF4-FFF2-40B4-BE49-F238E27FC236}">
                <a16:creationId xmlns:a16="http://schemas.microsoft.com/office/drawing/2014/main" id="{F04584D1-DE70-B28B-9FC9-0E2149CAE5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5"/>
          <a:stretch/>
        </p:blipFill>
        <p:spPr bwMode="auto">
          <a:xfrm>
            <a:off x="827088" y="764704"/>
            <a:ext cx="7489825" cy="48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423A9603-EC65-1AC9-DB53-E69683734D76}"/>
              </a:ext>
            </a:extLst>
          </p:cNvPr>
          <p:cNvSpPr>
            <a:spLocks noChangeArrowheads="1"/>
          </p:cNvSpPr>
          <p:nvPr/>
        </p:nvSpPr>
        <p:spPr bwMode="auto">
          <a:xfrm>
            <a:off x="827088"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Am Rand des Containerhafens befinden sich </a:t>
            </a:r>
            <a:r>
              <a:rPr lang="de-AT" altLang="de-DE" sz="1400">
                <a:solidFill>
                  <a:srgbClr val="000000"/>
                </a:solidFill>
                <a:latin typeface="Arial" panose="020B0604020202020204" pitchFamily="34" charset="0"/>
              </a:rPr>
              <a:t>Schwimmdocks</a:t>
            </a:r>
            <a:r>
              <a:rPr lang="de-AT" altLang="de-DE" sz="1400" b="0">
                <a:solidFill>
                  <a:srgbClr val="000000"/>
                </a:solidFill>
                <a:latin typeface="Arial" panose="020B0604020202020204" pitchFamily="34" charset="0"/>
              </a:rPr>
              <a:t>. Ein Schwimmdock ist eine Vorrichtung, in die ein Schiff im Wasser hineinfahren kann. Anschließend wird das Dock vom Wasser leergepumpt und gehoben.</a:t>
            </a:r>
            <a:endParaRPr lang="de-DE" altLang="de-DE" sz="1400" b="0">
              <a:solidFill>
                <a:srgbClr val="000000"/>
              </a:solidFill>
              <a:latin typeface="Arial" panose="020B0604020202020204" pitchFamily="34" charset="0"/>
            </a:endParaRPr>
          </a:p>
        </p:txBody>
      </p:sp>
    </p:spTree>
    <p:extLst>
      <p:ext uri="{BB962C8B-B14F-4D97-AF65-F5344CB8AC3E}">
        <p14:creationId xmlns:p14="http://schemas.microsoft.com/office/powerpoint/2010/main" val="127729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xxx-transfer\Gregori\Bilder_unterwegs\unterwegs 2\Bilder_reduziert\08-trockendock.jpg">
            <a:extLst>
              <a:ext uri="{FF2B5EF4-FFF2-40B4-BE49-F238E27FC236}">
                <a16:creationId xmlns:a16="http://schemas.microsoft.com/office/drawing/2014/main" id="{44B39D35-DECD-5EEF-7798-F7A7DDACEE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88"/>
          <a:stretch/>
        </p:blipFill>
        <p:spPr bwMode="auto">
          <a:xfrm>
            <a:off x="827088" y="826641"/>
            <a:ext cx="7489825" cy="483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35">
            <a:extLst>
              <a:ext uri="{FF2B5EF4-FFF2-40B4-BE49-F238E27FC236}">
                <a16:creationId xmlns:a16="http://schemas.microsoft.com/office/drawing/2014/main" id="{766C5FF4-1C52-91D6-8EB3-D3D6CA96C9D5}"/>
              </a:ext>
            </a:extLst>
          </p:cNvPr>
          <p:cNvSpPr>
            <a:spLocks noChangeArrowheads="1"/>
          </p:cNvSpPr>
          <p:nvPr/>
        </p:nvSpPr>
        <p:spPr bwMode="auto">
          <a:xfrm>
            <a:off x="827088" y="5733752"/>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Im</a:t>
            </a:r>
            <a:r>
              <a:rPr lang="de-AT" altLang="de-DE" sz="1400" dirty="0">
                <a:solidFill>
                  <a:srgbClr val="000000"/>
                </a:solidFill>
                <a:latin typeface="Arial" panose="020B0604020202020204" pitchFamily="34" charset="0"/>
              </a:rPr>
              <a:t> Schwimmdock</a:t>
            </a:r>
            <a:r>
              <a:rPr lang="de-AT" altLang="de-DE" sz="1400" b="0" dirty="0">
                <a:solidFill>
                  <a:srgbClr val="000000"/>
                </a:solidFill>
                <a:latin typeface="Arial" panose="020B0604020202020204" pitchFamily="34" charset="0"/>
              </a:rPr>
              <a:t> kann ein Schiff bequem repariert oder umgebaut werden. Denn dort liegt das gesamte Schiff im Trockenen, auch die sonst unter Wasser befindlichen Teile des Schiffskörpers.</a:t>
            </a:r>
            <a:endParaRPr lang="de-DE" altLang="de-DE" sz="14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1872685936"/>
      </p:ext>
    </p:extLst>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824</Words>
  <Application>Microsoft Office PowerPoint</Application>
  <PresentationFormat>Bildschirmpräsentation (4:3)</PresentationFormat>
  <Paragraphs>39</Paragraphs>
  <Slides>18</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Arial</vt:lpstr>
      <vt:lpstr>Calibri</vt:lpstr>
      <vt:lpstr>PoloBasisTB</vt:lpstr>
      <vt:lpstr>Syntax LT Std</vt:lpstr>
      <vt:lpstr>Wingdings</vt:lpstr>
      <vt:lpstr>Larissa</vt:lpstr>
      <vt:lpstr>Im Hamburger Hafen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213</cp:revision>
  <dcterms:created xsi:type="dcterms:W3CDTF">2013-10-08T07:58:50Z</dcterms:created>
  <dcterms:modified xsi:type="dcterms:W3CDTF">2024-02-28T11:26:47Z</dcterms:modified>
</cp:coreProperties>
</file>