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Box 10">
            <a:extLst>
              <a:ext uri="{FF2B5EF4-FFF2-40B4-BE49-F238E27FC236}">
                <a16:creationId xmlns:a16="http://schemas.microsoft.com/office/drawing/2014/main" id="{DBF6B3F2-8212-4212-96D6-CE68AD592638}"/>
              </a:ext>
            </a:extLst>
          </p:cNvPr>
          <p:cNvSpPr txBox="1">
            <a:spLocks noChangeArrowheads="1"/>
          </p:cNvSpPr>
          <p:nvPr/>
        </p:nvSpPr>
        <p:spPr bwMode="auto">
          <a:xfrm>
            <a:off x="1015523" y="3071692"/>
            <a:ext cx="7561262"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3800" dirty="0">
                <a:solidFill>
                  <a:srgbClr val="333333"/>
                </a:solidFill>
                <a:latin typeface="Calibri" panose="020F0502020204030204" pitchFamily="34" charset="0"/>
              </a:rPr>
              <a:t>Macht der Massenmedien</a:t>
            </a:r>
          </a:p>
        </p:txBody>
      </p:sp>
      <p:sp>
        <p:nvSpPr>
          <p:cNvPr id="21" name="Text Box 10">
            <a:extLst>
              <a:ext uri="{FF2B5EF4-FFF2-40B4-BE49-F238E27FC236}">
                <a16:creationId xmlns:a16="http://schemas.microsoft.com/office/drawing/2014/main" id="{5E48A7CC-A6BB-495C-A986-6CCEFFDFD186}"/>
              </a:ext>
            </a:extLst>
          </p:cNvPr>
          <p:cNvSpPr>
            <a:spLocks noChangeArrowheads="1"/>
          </p:cNvSpPr>
          <p:nvPr/>
        </p:nvSpPr>
        <p:spPr bwMode="auto">
          <a:xfrm>
            <a:off x="61680" y="1439821"/>
            <a:ext cx="2916238" cy="105560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sym typeface="Wingdings" panose="05000000000000000000" pitchFamily="2" charset="2"/>
              </a:rPr>
              <a:t>Vermittlungs-gewalt</a:t>
            </a:r>
            <a:endParaRPr lang="de-DE" altLang="de-DE" sz="2800" dirty="0">
              <a:solidFill>
                <a:srgbClr val="333333"/>
              </a:solidFill>
              <a:latin typeface="Calibri" panose="020F0502020204030204" pitchFamily="34" charset="0"/>
            </a:endParaRPr>
          </a:p>
        </p:txBody>
      </p:sp>
      <p:sp>
        <p:nvSpPr>
          <p:cNvPr id="26" name="Text Box 10">
            <a:extLst>
              <a:ext uri="{FF2B5EF4-FFF2-40B4-BE49-F238E27FC236}">
                <a16:creationId xmlns:a16="http://schemas.microsoft.com/office/drawing/2014/main" id="{78038230-56B0-45E2-A5E8-4687CF7BF4EF}"/>
              </a:ext>
            </a:extLst>
          </p:cNvPr>
          <p:cNvSpPr>
            <a:spLocks noChangeArrowheads="1"/>
          </p:cNvSpPr>
          <p:nvPr/>
        </p:nvSpPr>
        <p:spPr bwMode="auto">
          <a:xfrm>
            <a:off x="6146800" y="4276725"/>
            <a:ext cx="2914650" cy="1532334"/>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sym typeface="Wingdings" panose="05000000000000000000" pitchFamily="2" charset="2"/>
              </a:rPr>
              <a:t>Bewertungs- und Beurteilungs-gewalt</a:t>
            </a:r>
            <a:endParaRPr lang="de-DE" altLang="de-DE" sz="2800" dirty="0">
              <a:solidFill>
                <a:srgbClr val="333333"/>
              </a:solidFill>
              <a:latin typeface="Calibri" panose="020F0502020204030204" pitchFamily="34" charset="0"/>
            </a:endParaRPr>
          </a:p>
        </p:txBody>
      </p:sp>
      <p:sp>
        <p:nvSpPr>
          <p:cNvPr id="29" name="Text Box 10">
            <a:extLst>
              <a:ext uri="{FF2B5EF4-FFF2-40B4-BE49-F238E27FC236}">
                <a16:creationId xmlns:a16="http://schemas.microsoft.com/office/drawing/2014/main" id="{FF8A31B2-FFB3-4142-BF26-DCD6DB869202}"/>
              </a:ext>
            </a:extLst>
          </p:cNvPr>
          <p:cNvSpPr>
            <a:spLocks noChangeArrowheads="1"/>
          </p:cNvSpPr>
          <p:nvPr/>
        </p:nvSpPr>
        <p:spPr bwMode="auto">
          <a:xfrm>
            <a:off x="50800" y="4286250"/>
            <a:ext cx="2914650" cy="1532334"/>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Berichts- und Informations-gewalt</a:t>
            </a:r>
            <a:endParaRPr lang="de-DE" altLang="de-DE" sz="2800" dirty="0">
              <a:solidFill>
                <a:srgbClr val="333333"/>
              </a:solidFill>
              <a:latin typeface="Calibri" panose="020F0502020204030204" pitchFamily="34" charset="0"/>
            </a:endParaRPr>
          </a:p>
        </p:txBody>
      </p:sp>
      <p:sp>
        <p:nvSpPr>
          <p:cNvPr id="30" name="Text Box 10">
            <a:extLst>
              <a:ext uri="{FF2B5EF4-FFF2-40B4-BE49-F238E27FC236}">
                <a16:creationId xmlns:a16="http://schemas.microsoft.com/office/drawing/2014/main" id="{4073616E-5EEC-4270-9238-C1D2FEAF9F8B}"/>
              </a:ext>
            </a:extLst>
          </p:cNvPr>
          <p:cNvSpPr>
            <a:spLocks noChangeArrowheads="1"/>
          </p:cNvSpPr>
          <p:nvPr/>
        </p:nvSpPr>
        <p:spPr bwMode="auto">
          <a:xfrm>
            <a:off x="6146800" y="1405218"/>
            <a:ext cx="2916238" cy="105560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sym typeface="Wingdings" panose="05000000000000000000" pitchFamily="2" charset="2"/>
              </a:rPr>
              <a:t>Monopol-   </a:t>
            </a:r>
            <a:r>
              <a:rPr lang="de-DE" altLang="de-DE" sz="2800" dirty="0" err="1">
                <a:solidFill>
                  <a:srgbClr val="333333"/>
                </a:solidFill>
                <a:latin typeface="Calibri" panose="020F0502020204030204" pitchFamily="34" charset="0"/>
                <a:sym typeface="Wingdings" panose="05000000000000000000" pitchFamily="2" charset="2"/>
              </a:rPr>
              <a:t>gewalt</a:t>
            </a:r>
            <a:endParaRPr lang="de-DE" altLang="de-DE" sz="2800" dirty="0">
              <a:solidFill>
                <a:srgbClr val="333333"/>
              </a:solidFill>
              <a:latin typeface="Calibri" panose="020F0502020204030204" pitchFamily="34" charset="0"/>
            </a:endParaRPr>
          </a:p>
        </p:txBody>
      </p:sp>
      <p:cxnSp>
        <p:nvCxnSpPr>
          <p:cNvPr id="31" name="Gerade Verbindung mit Pfeil 30">
            <a:extLst>
              <a:ext uri="{FF2B5EF4-FFF2-40B4-BE49-F238E27FC236}">
                <a16:creationId xmlns:a16="http://schemas.microsoft.com/office/drawing/2014/main" id="{EB49DBAD-FD25-43D3-9179-3D7D063C5440}"/>
              </a:ext>
            </a:extLst>
          </p:cNvPr>
          <p:cNvCxnSpPr>
            <a:cxnSpLocks noChangeShapeType="1"/>
          </p:cNvCxnSpPr>
          <p:nvPr/>
        </p:nvCxnSpPr>
        <p:spPr bwMode="auto">
          <a:xfrm flipH="1" flipV="1">
            <a:off x="3174523" y="2495429"/>
            <a:ext cx="792162" cy="4318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32" name="Gerade Verbindung mit Pfeil 31">
            <a:extLst>
              <a:ext uri="{FF2B5EF4-FFF2-40B4-BE49-F238E27FC236}">
                <a16:creationId xmlns:a16="http://schemas.microsoft.com/office/drawing/2014/main" id="{01FF02BB-1CA4-4CB2-8131-D58448301521}"/>
              </a:ext>
            </a:extLst>
          </p:cNvPr>
          <p:cNvCxnSpPr>
            <a:cxnSpLocks noChangeShapeType="1"/>
          </p:cNvCxnSpPr>
          <p:nvPr/>
        </p:nvCxnSpPr>
        <p:spPr bwMode="auto">
          <a:xfrm flipV="1">
            <a:off x="5204935" y="2495429"/>
            <a:ext cx="792163" cy="4318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33" name="Gerade Verbindung mit Pfeil 32">
            <a:extLst>
              <a:ext uri="{FF2B5EF4-FFF2-40B4-BE49-F238E27FC236}">
                <a16:creationId xmlns:a16="http://schemas.microsoft.com/office/drawing/2014/main" id="{8CE90257-1027-45BB-9F4E-CAAE273315D8}"/>
              </a:ext>
            </a:extLst>
          </p:cNvPr>
          <p:cNvCxnSpPr>
            <a:cxnSpLocks noChangeShapeType="1"/>
          </p:cNvCxnSpPr>
          <p:nvPr/>
        </p:nvCxnSpPr>
        <p:spPr bwMode="auto">
          <a:xfrm flipH="1">
            <a:off x="3187223" y="3874967"/>
            <a:ext cx="792162" cy="4318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34" name="Gerade Verbindung mit Pfeil 33">
            <a:extLst>
              <a:ext uri="{FF2B5EF4-FFF2-40B4-BE49-F238E27FC236}">
                <a16:creationId xmlns:a16="http://schemas.microsoft.com/office/drawing/2014/main" id="{53926BD9-09B3-4E04-B011-74FBC78A1E3C}"/>
              </a:ext>
            </a:extLst>
          </p:cNvPr>
          <p:cNvCxnSpPr>
            <a:cxnSpLocks noChangeShapeType="1"/>
          </p:cNvCxnSpPr>
          <p:nvPr/>
        </p:nvCxnSpPr>
        <p:spPr bwMode="auto">
          <a:xfrm>
            <a:off x="5217635" y="3874967"/>
            <a:ext cx="792163" cy="4318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sp>
        <p:nvSpPr>
          <p:cNvPr id="2" name="Rechteck: abgerundete Ecken 1">
            <a:extLst>
              <a:ext uri="{FF2B5EF4-FFF2-40B4-BE49-F238E27FC236}">
                <a16:creationId xmlns:a16="http://schemas.microsoft.com/office/drawing/2014/main" id="{64C8CA34-C1C2-4106-8573-5124EF3CDE57}"/>
              </a:ext>
            </a:extLst>
          </p:cNvPr>
          <p:cNvSpPr/>
          <p:nvPr/>
        </p:nvSpPr>
        <p:spPr>
          <a:xfrm>
            <a:off x="148045" y="4220603"/>
            <a:ext cx="2743508" cy="1597981"/>
          </a:xfrm>
          <a:prstGeom prst="round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5" name="Rechteck: abgerundete Ecken 34">
            <a:extLst>
              <a:ext uri="{FF2B5EF4-FFF2-40B4-BE49-F238E27FC236}">
                <a16:creationId xmlns:a16="http://schemas.microsoft.com/office/drawing/2014/main" id="{621E762C-3193-4BB8-95A8-5B76D978FB41}"/>
              </a:ext>
            </a:extLst>
          </p:cNvPr>
          <p:cNvSpPr/>
          <p:nvPr/>
        </p:nvSpPr>
        <p:spPr>
          <a:xfrm>
            <a:off x="148045" y="1113348"/>
            <a:ext cx="2743508" cy="1597981"/>
          </a:xfrm>
          <a:prstGeom prst="round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6" name="Rechteck: abgerundete Ecken 35">
            <a:extLst>
              <a:ext uri="{FF2B5EF4-FFF2-40B4-BE49-F238E27FC236}">
                <a16:creationId xmlns:a16="http://schemas.microsoft.com/office/drawing/2014/main" id="{01AD1438-DE31-4FC0-BD60-99C24728EE39}"/>
              </a:ext>
            </a:extLst>
          </p:cNvPr>
          <p:cNvSpPr/>
          <p:nvPr/>
        </p:nvSpPr>
        <p:spPr>
          <a:xfrm>
            <a:off x="6252449" y="4211078"/>
            <a:ext cx="2743508" cy="1597981"/>
          </a:xfrm>
          <a:prstGeom prst="round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7" name="Rechteck: abgerundete Ecken 36">
            <a:extLst>
              <a:ext uri="{FF2B5EF4-FFF2-40B4-BE49-F238E27FC236}">
                <a16:creationId xmlns:a16="http://schemas.microsoft.com/office/drawing/2014/main" id="{873F2D39-1498-44CA-B518-9C6BAA6544D8}"/>
              </a:ext>
            </a:extLst>
          </p:cNvPr>
          <p:cNvSpPr/>
          <p:nvPr/>
        </p:nvSpPr>
        <p:spPr>
          <a:xfrm>
            <a:off x="6252449" y="1113347"/>
            <a:ext cx="2743508" cy="1597981"/>
          </a:xfrm>
          <a:prstGeom prst="round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6" grpId="0"/>
      <p:bldP spid="29" grpId="0"/>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„Welche Macht haben Massenmedien?“ auf den Seiten 50 bis 51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191</Words>
  <Application>Microsoft Office PowerPoint</Application>
  <PresentationFormat>Bildschirmpräsentation (4:3)</PresentationFormat>
  <Paragraphs>24</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22</cp:revision>
  <dcterms:created xsi:type="dcterms:W3CDTF">2020-01-22T09:57:49Z</dcterms:created>
  <dcterms:modified xsi:type="dcterms:W3CDTF">2020-03-13T14:20:50Z</dcterms:modified>
</cp:coreProperties>
</file>