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3" r:id="rId2"/>
    <p:sldId id="295"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31.01.2024</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31.01.2024</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31.01.2024</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31.01.2024</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31.01.2024</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31.01.2024</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31.01.2024</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31.01.2024</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31.01.2024</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31.01.2024</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31.01.2024</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31.01.2024</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31.01.2024</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D2E319-945D-68BD-0EED-AC80CCDA121A}"/>
              </a:ext>
            </a:extLst>
          </p:cNvPr>
          <p:cNvSpPr>
            <a:spLocks noGrp="1"/>
          </p:cNvSpPr>
          <p:nvPr>
            <p:ph type="title"/>
          </p:nvPr>
        </p:nvSpPr>
        <p:spPr>
          <a:xfrm>
            <a:off x="395288" y="2416175"/>
            <a:ext cx="8229600" cy="1262063"/>
          </a:xfrm>
        </p:spPr>
        <p:txBody>
          <a:bodyPr/>
          <a:lstStyle/>
          <a:p>
            <a:r>
              <a:rPr lang="de-DE" altLang="de-DE"/>
              <a:t>Eine Schneiderei -</a:t>
            </a:r>
            <a:br>
              <a:rPr lang="de-DE" altLang="de-DE"/>
            </a:br>
            <a:r>
              <a:rPr lang="de-DE" altLang="de-DE"/>
              <a:t>Design nach Maß</a:t>
            </a:r>
            <a:endParaRPr lang="de-AT" alt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B8CCB555-9417-74B5-40F1-91BB896FA45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4952"/>
          <a:stretch/>
        </p:blipFill>
        <p:spPr bwMode="auto">
          <a:xfrm>
            <a:off x="227805" y="881132"/>
            <a:ext cx="2863852" cy="1503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3">
            <a:extLst>
              <a:ext uri="{FF2B5EF4-FFF2-40B4-BE49-F238E27FC236}">
                <a16:creationId xmlns:a16="http://schemas.microsoft.com/office/drawing/2014/main" id="{29FC6CEB-F2EA-CA23-783A-8A9660F00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977" y="2494970"/>
            <a:ext cx="2824723" cy="17134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4">
            <a:extLst>
              <a:ext uri="{FF2B5EF4-FFF2-40B4-BE49-F238E27FC236}">
                <a16:creationId xmlns:a16="http://schemas.microsoft.com/office/drawing/2014/main" id="{9C048B30-8584-4976-3039-A4DF22716C9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5582"/>
          <a:stretch/>
        </p:blipFill>
        <p:spPr bwMode="auto">
          <a:xfrm>
            <a:off x="209874" y="4318855"/>
            <a:ext cx="2846387" cy="1552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5">
            <a:extLst>
              <a:ext uri="{FF2B5EF4-FFF2-40B4-BE49-F238E27FC236}">
                <a16:creationId xmlns:a16="http://schemas.microsoft.com/office/drawing/2014/main" id="{5FF1F9D3-43F7-5321-B447-DF24B76AD079}"/>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956" r="-1"/>
          <a:stretch/>
        </p:blipFill>
        <p:spPr bwMode="auto">
          <a:xfrm>
            <a:off x="6249192" y="881132"/>
            <a:ext cx="2677084" cy="1477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6">
            <a:extLst>
              <a:ext uri="{FF2B5EF4-FFF2-40B4-BE49-F238E27FC236}">
                <a16:creationId xmlns:a16="http://schemas.microsoft.com/office/drawing/2014/main" id="{AE91B062-3F5E-0680-DED1-24ED0A68E9B8}"/>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3802"/>
          <a:stretch/>
        </p:blipFill>
        <p:spPr bwMode="auto">
          <a:xfrm>
            <a:off x="6254427" y="2474091"/>
            <a:ext cx="2677084" cy="15128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7">
            <a:extLst>
              <a:ext uri="{FF2B5EF4-FFF2-40B4-BE49-F238E27FC236}">
                <a16:creationId xmlns:a16="http://schemas.microsoft.com/office/drawing/2014/main" id="{0D40750A-E621-B9B8-FADD-175BF3873ED5}"/>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4726"/>
          <a:stretch/>
        </p:blipFill>
        <p:spPr bwMode="auto">
          <a:xfrm>
            <a:off x="6257042" y="4080322"/>
            <a:ext cx="2677084" cy="1755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feld 3">
            <a:extLst>
              <a:ext uri="{FF2B5EF4-FFF2-40B4-BE49-F238E27FC236}">
                <a16:creationId xmlns:a16="http://schemas.microsoft.com/office/drawing/2014/main" id="{DA2D62AC-AB57-204B-0196-1A2E74F7DA9A}"/>
              </a:ext>
            </a:extLst>
          </p:cNvPr>
          <p:cNvSpPr txBox="1">
            <a:spLocks noChangeArrowheads="1"/>
          </p:cNvSpPr>
          <p:nvPr/>
        </p:nvSpPr>
        <p:spPr bwMode="auto">
          <a:xfrm>
            <a:off x="3565129" y="6222188"/>
            <a:ext cx="776287" cy="368300"/>
          </a:xfrm>
          <a:prstGeom prst="rect">
            <a:avLst/>
          </a:prstGeom>
          <a:solidFill>
            <a:schemeClr val="bg1"/>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nähen</a:t>
            </a:r>
            <a:endParaRPr lang="de-AT" altLang="de-DE" sz="1800" b="0" dirty="0">
              <a:solidFill>
                <a:schemeClr val="tx1"/>
              </a:solidFill>
              <a:latin typeface="Calibri" panose="020F0502020204030204" pitchFamily="34" charset="0"/>
            </a:endParaRPr>
          </a:p>
        </p:txBody>
      </p:sp>
      <p:sp>
        <p:nvSpPr>
          <p:cNvPr id="9" name="Textfeld 10">
            <a:extLst>
              <a:ext uri="{FF2B5EF4-FFF2-40B4-BE49-F238E27FC236}">
                <a16:creationId xmlns:a16="http://schemas.microsoft.com/office/drawing/2014/main" id="{C56A9B93-019E-7356-ACC3-FA9F381E4B72}"/>
              </a:ext>
            </a:extLst>
          </p:cNvPr>
          <p:cNvSpPr txBox="1">
            <a:spLocks noChangeArrowheads="1"/>
          </p:cNvSpPr>
          <p:nvPr/>
        </p:nvSpPr>
        <p:spPr bwMode="auto">
          <a:xfrm>
            <a:off x="6164800" y="5964944"/>
            <a:ext cx="1679575" cy="646112"/>
          </a:xfrm>
          <a:prstGeom prst="rect">
            <a:avLst/>
          </a:prstGeom>
          <a:solidFill>
            <a:schemeClr val="bg1"/>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1800" b="0" dirty="0">
                <a:solidFill>
                  <a:schemeClr val="tx1"/>
                </a:solidFill>
                <a:latin typeface="Calibri" panose="020F0502020204030204" pitchFamily="34" charset="0"/>
              </a:rPr>
              <a:t>korrigieren und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fertigstellen</a:t>
            </a:r>
            <a:endParaRPr lang="de-AT" altLang="de-DE" sz="1800" b="0" dirty="0">
              <a:solidFill>
                <a:schemeClr val="tx1"/>
              </a:solidFill>
              <a:latin typeface="Calibri" panose="020F0502020204030204" pitchFamily="34" charset="0"/>
            </a:endParaRPr>
          </a:p>
        </p:txBody>
      </p:sp>
      <p:sp>
        <p:nvSpPr>
          <p:cNvPr id="10" name="Textfeld 11">
            <a:extLst>
              <a:ext uri="{FF2B5EF4-FFF2-40B4-BE49-F238E27FC236}">
                <a16:creationId xmlns:a16="http://schemas.microsoft.com/office/drawing/2014/main" id="{0C2688FE-A065-4FB2-A73E-DE97A43F5745}"/>
              </a:ext>
            </a:extLst>
          </p:cNvPr>
          <p:cNvSpPr txBox="1">
            <a:spLocks noChangeArrowheads="1"/>
          </p:cNvSpPr>
          <p:nvPr/>
        </p:nvSpPr>
        <p:spPr bwMode="auto">
          <a:xfrm>
            <a:off x="209874" y="5944376"/>
            <a:ext cx="1408112" cy="646113"/>
          </a:xfrm>
          <a:prstGeom prst="rect">
            <a:avLst/>
          </a:prstGeom>
          <a:solidFill>
            <a:schemeClr val="bg1"/>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1800" b="0" dirty="0">
                <a:solidFill>
                  <a:schemeClr val="tx1"/>
                </a:solidFill>
                <a:latin typeface="Calibri" panose="020F0502020204030204" pitchFamily="34" charset="0"/>
              </a:rPr>
              <a:t>zuschneiden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und heften</a:t>
            </a:r>
            <a:endParaRPr lang="de-AT" altLang="de-DE" sz="1800" b="0" dirty="0">
              <a:solidFill>
                <a:schemeClr val="tx1"/>
              </a:solidFill>
              <a:latin typeface="Calibri" panose="020F0502020204030204" pitchFamily="34" charset="0"/>
            </a:endParaRPr>
          </a:p>
        </p:txBody>
      </p:sp>
      <p:sp>
        <p:nvSpPr>
          <p:cNvPr id="11" name="Textfeld 10">
            <a:extLst>
              <a:ext uri="{FF2B5EF4-FFF2-40B4-BE49-F238E27FC236}">
                <a16:creationId xmlns:a16="http://schemas.microsoft.com/office/drawing/2014/main" id="{4F689996-4EF0-E98B-5C3A-15D176027BC1}"/>
              </a:ext>
            </a:extLst>
          </p:cNvPr>
          <p:cNvSpPr txBox="1">
            <a:spLocks noChangeArrowheads="1"/>
          </p:cNvSpPr>
          <p:nvPr/>
        </p:nvSpPr>
        <p:spPr bwMode="auto">
          <a:xfrm>
            <a:off x="1835696" y="5944376"/>
            <a:ext cx="1550987" cy="646112"/>
          </a:xfrm>
          <a:prstGeom prst="rect">
            <a:avLst/>
          </a:prstGeom>
          <a:solidFill>
            <a:schemeClr val="bg1"/>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1800" b="0" dirty="0">
                <a:solidFill>
                  <a:schemeClr val="tx1"/>
                </a:solidFill>
                <a:latin typeface="Calibri" panose="020F0502020204030204" pitchFamily="34" charset="0"/>
              </a:rPr>
              <a:t>Schnittmuster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zeichnen</a:t>
            </a:r>
            <a:endParaRPr lang="de-AT" altLang="de-DE" sz="1800" b="0" dirty="0">
              <a:solidFill>
                <a:schemeClr val="tx1"/>
              </a:solidFill>
              <a:latin typeface="Calibri" panose="020F0502020204030204" pitchFamily="34" charset="0"/>
            </a:endParaRPr>
          </a:p>
        </p:txBody>
      </p:sp>
      <p:sp>
        <p:nvSpPr>
          <p:cNvPr id="12" name="Textfeld 11">
            <a:extLst>
              <a:ext uri="{FF2B5EF4-FFF2-40B4-BE49-F238E27FC236}">
                <a16:creationId xmlns:a16="http://schemas.microsoft.com/office/drawing/2014/main" id="{600ED3F8-C45B-5B1C-E20D-AEA23BDC366B}"/>
              </a:ext>
            </a:extLst>
          </p:cNvPr>
          <p:cNvSpPr txBox="1">
            <a:spLocks noChangeArrowheads="1"/>
          </p:cNvSpPr>
          <p:nvPr/>
        </p:nvSpPr>
        <p:spPr bwMode="auto">
          <a:xfrm>
            <a:off x="4543236" y="6222188"/>
            <a:ext cx="1447800" cy="368300"/>
          </a:xfrm>
          <a:prstGeom prst="rect">
            <a:avLst/>
          </a:prstGeom>
          <a:solidFill>
            <a:schemeClr val="bg1"/>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Maß nehmen</a:t>
            </a:r>
            <a:endParaRPr lang="de-AT" altLang="de-DE" sz="1800" b="0" dirty="0">
              <a:solidFill>
                <a:schemeClr val="tx1"/>
              </a:solidFill>
              <a:latin typeface="Calibri" panose="020F0502020204030204" pitchFamily="34" charset="0"/>
            </a:endParaRPr>
          </a:p>
        </p:txBody>
      </p:sp>
      <p:sp>
        <p:nvSpPr>
          <p:cNvPr id="13" name="Textfeld 12">
            <a:extLst>
              <a:ext uri="{FF2B5EF4-FFF2-40B4-BE49-F238E27FC236}">
                <a16:creationId xmlns:a16="http://schemas.microsoft.com/office/drawing/2014/main" id="{709BC90C-7CA1-80C5-5097-7B8EB55ECAA4}"/>
              </a:ext>
            </a:extLst>
          </p:cNvPr>
          <p:cNvSpPr txBox="1">
            <a:spLocks noChangeArrowheads="1"/>
          </p:cNvSpPr>
          <p:nvPr/>
        </p:nvSpPr>
        <p:spPr bwMode="auto">
          <a:xfrm>
            <a:off x="8018139" y="6220600"/>
            <a:ext cx="915987" cy="369888"/>
          </a:xfrm>
          <a:prstGeom prst="rect">
            <a:avLst/>
          </a:prstGeom>
          <a:solidFill>
            <a:schemeClr val="bg1"/>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beraten</a:t>
            </a:r>
            <a:endParaRPr lang="de-AT" altLang="de-DE" sz="1800" b="0" dirty="0">
              <a:solidFill>
                <a:schemeClr val="tx1"/>
              </a:solidFill>
              <a:latin typeface="Calibri" panose="020F0502020204030204" pitchFamily="34" charset="0"/>
            </a:endParaRPr>
          </a:p>
        </p:txBody>
      </p:sp>
      <p:sp>
        <p:nvSpPr>
          <p:cNvPr id="14" name="Textfeld 13">
            <a:extLst>
              <a:ext uri="{FF2B5EF4-FFF2-40B4-BE49-F238E27FC236}">
                <a16:creationId xmlns:a16="http://schemas.microsoft.com/office/drawing/2014/main" id="{D8277579-AB02-907F-6668-D21A1FF0B3B1}"/>
              </a:ext>
            </a:extLst>
          </p:cNvPr>
          <p:cNvSpPr txBox="1">
            <a:spLocks noChangeArrowheads="1"/>
          </p:cNvSpPr>
          <p:nvPr/>
        </p:nvSpPr>
        <p:spPr bwMode="auto">
          <a:xfrm>
            <a:off x="3203849" y="881132"/>
            <a:ext cx="2943223" cy="954107"/>
          </a:xfrm>
          <a:prstGeom prst="rect">
            <a:avLst/>
          </a:prstGeom>
          <a:solidFill>
            <a:schemeClr val="accent3">
              <a:lumMod val="20000"/>
              <a:lumOff val="80000"/>
            </a:schemeClr>
          </a:solidFill>
          <a:ln>
            <a:noFill/>
          </a:ln>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400" b="0" dirty="0">
                <a:solidFill>
                  <a:schemeClr val="tx1"/>
                </a:solidFill>
                <a:latin typeface="Calibri" panose="020F0502020204030204" pitchFamily="34" charset="0"/>
              </a:rPr>
              <a:t>Zuerst zeige ich der Kundschaft meine bisherigen Entwürfe. Dann berate ich sie bei der Modellauswahl und gehe auf die speziellen Wünsche ein.</a:t>
            </a:r>
            <a:endParaRPr lang="de-AT" altLang="de-DE" sz="1400" b="0" dirty="0">
              <a:solidFill>
                <a:schemeClr val="tx1"/>
              </a:solidFill>
              <a:latin typeface="Calibri" panose="020F0502020204030204" pitchFamily="34" charset="0"/>
            </a:endParaRPr>
          </a:p>
        </p:txBody>
      </p:sp>
      <p:sp>
        <p:nvSpPr>
          <p:cNvPr id="15" name="Textfeld 14">
            <a:extLst>
              <a:ext uri="{FF2B5EF4-FFF2-40B4-BE49-F238E27FC236}">
                <a16:creationId xmlns:a16="http://schemas.microsoft.com/office/drawing/2014/main" id="{BA61993D-9402-A2CE-6870-1CC1FCAE819D}"/>
              </a:ext>
            </a:extLst>
          </p:cNvPr>
          <p:cNvSpPr txBox="1">
            <a:spLocks noChangeArrowheads="1"/>
          </p:cNvSpPr>
          <p:nvPr/>
        </p:nvSpPr>
        <p:spPr bwMode="auto">
          <a:xfrm>
            <a:off x="3203848" y="1909738"/>
            <a:ext cx="2943223" cy="738664"/>
          </a:xfrm>
          <a:prstGeom prst="rect">
            <a:avLst/>
          </a:prstGeom>
          <a:solidFill>
            <a:schemeClr val="accent3">
              <a:lumMod val="20000"/>
              <a:lumOff val="80000"/>
            </a:schemeClr>
          </a:solidFill>
          <a:ln>
            <a:noFill/>
          </a:ln>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400" b="0" dirty="0">
                <a:solidFill>
                  <a:schemeClr val="tx1"/>
                </a:solidFill>
                <a:latin typeface="Calibri" panose="020F0502020204030204" pitchFamily="34" charset="0"/>
              </a:rPr>
              <a:t>Anschließend werden gemeinsam Stoff und Farbe ausgewählt. Außerdem nehme ich genaue Maße.</a:t>
            </a:r>
            <a:endParaRPr lang="de-AT" altLang="de-DE" sz="1400" b="0" dirty="0">
              <a:solidFill>
                <a:schemeClr val="tx1"/>
              </a:solidFill>
              <a:latin typeface="Calibri" panose="020F0502020204030204" pitchFamily="34" charset="0"/>
            </a:endParaRPr>
          </a:p>
        </p:txBody>
      </p:sp>
      <p:sp>
        <p:nvSpPr>
          <p:cNvPr id="16" name="Textfeld 15">
            <a:extLst>
              <a:ext uri="{FF2B5EF4-FFF2-40B4-BE49-F238E27FC236}">
                <a16:creationId xmlns:a16="http://schemas.microsoft.com/office/drawing/2014/main" id="{6024180D-BA8C-CBAF-C06E-B3A34BB17387}"/>
              </a:ext>
            </a:extLst>
          </p:cNvPr>
          <p:cNvSpPr txBox="1">
            <a:spLocks noChangeArrowheads="1"/>
          </p:cNvSpPr>
          <p:nvPr/>
        </p:nvSpPr>
        <p:spPr bwMode="auto">
          <a:xfrm>
            <a:off x="3202578" y="2724174"/>
            <a:ext cx="2941577" cy="738664"/>
          </a:xfrm>
          <a:prstGeom prst="rect">
            <a:avLst/>
          </a:prstGeom>
          <a:solidFill>
            <a:schemeClr val="accent3">
              <a:lumMod val="20000"/>
              <a:lumOff val="80000"/>
            </a:schemeClr>
          </a:solidFill>
          <a:ln>
            <a:noFill/>
          </a:ln>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400" b="0" dirty="0">
                <a:solidFill>
                  <a:schemeClr val="tx1"/>
                </a:solidFill>
                <a:latin typeface="Calibri" panose="020F0502020204030204" pitchFamily="34" charset="0"/>
              </a:rPr>
              <a:t>Dann erstelle ich eine Zeichnung und ein Schnittmuster. Das ist genau auf die Maße der Kundin abgestimmt. </a:t>
            </a:r>
            <a:endParaRPr lang="de-AT" altLang="de-DE" sz="1400" b="0" dirty="0">
              <a:solidFill>
                <a:schemeClr val="tx1"/>
              </a:solidFill>
              <a:latin typeface="Calibri" panose="020F0502020204030204" pitchFamily="34" charset="0"/>
            </a:endParaRPr>
          </a:p>
        </p:txBody>
      </p:sp>
      <p:sp>
        <p:nvSpPr>
          <p:cNvPr id="17" name="Textfeld 16">
            <a:extLst>
              <a:ext uri="{FF2B5EF4-FFF2-40B4-BE49-F238E27FC236}">
                <a16:creationId xmlns:a16="http://schemas.microsoft.com/office/drawing/2014/main" id="{5561E031-272B-161A-3282-8BA78458B4C0}"/>
              </a:ext>
            </a:extLst>
          </p:cNvPr>
          <p:cNvSpPr txBox="1">
            <a:spLocks noChangeArrowheads="1"/>
          </p:cNvSpPr>
          <p:nvPr/>
        </p:nvSpPr>
        <p:spPr bwMode="auto">
          <a:xfrm>
            <a:off x="3198071" y="3535784"/>
            <a:ext cx="2941577" cy="738664"/>
          </a:xfrm>
          <a:prstGeom prst="rect">
            <a:avLst/>
          </a:prstGeom>
          <a:solidFill>
            <a:schemeClr val="accent3">
              <a:lumMod val="20000"/>
              <a:lumOff val="80000"/>
            </a:schemeClr>
          </a:solidFill>
          <a:ln>
            <a:noFill/>
          </a:ln>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400" b="0" dirty="0">
                <a:solidFill>
                  <a:schemeClr val="tx1"/>
                </a:solidFill>
                <a:latin typeface="Calibri" panose="020F0502020204030204" pitchFamily="34" charset="0"/>
              </a:rPr>
              <a:t>Die Schnittmuster werden auf den Stoff übertragen. Dann schneide ich die Stoffe zu und hefte sie zusammen. </a:t>
            </a:r>
            <a:endParaRPr lang="de-AT" altLang="de-DE" sz="1400" b="0" dirty="0">
              <a:solidFill>
                <a:schemeClr val="tx1"/>
              </a:solidFill>
              <a:latin typeface="Calibri" panose="020F0502020204030204" pitchFamily="34" charset="0"/>
            </a:endParaRPr>
          </a:p>
        </p:txBody>
      </p:sp>
      <p:sp>
        <p:nvSpPr>
          <p:cNvPr id="18" name="Textfeld 17">
            <a:extLst>
              <a:ext uri="{FF2B5EF4-FFF2-40B4-BE49-F238E27FC236}">
                <a16:creationId xmlns:a16="http://schemas.microsoft.com/office/drawing/2014/main" id="{89F266A3-0B1E-65D7-92CF-182A551DAA3D}"/>
              </a:ext>
            </a:extLst>
          </p:cNvPr>
          <p:cNvSpPr txBox="1">
            <a:spLocks noChangeArrowheads="1"/>
          </p:cNvSpPr>
          <p:nvPr/>
        </p:nvSpPr>
        <p:spPr bwMode="auto">
          <a:xfrm>
            <a:off x="3209921" y="4327408"/>
            <a:ext cx="2941577" cy="738664"/>
          </a:xfrm>
          <a:prstGeom prst="rect">
            <a:avLst/>
          </a:prstGeom>
          <a:solidFill>
            <a:schemeClr val="accent3">
              <a:lumMod val="20000"/>
              <a:lumOff val="80000"/>
            </a:schemeClr>
          </a:solidFill>
          <a:ln>
            <a:noFill/>
          </a:ln>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400" b="0" dirty="0">
                <a:solidFill>
                  <a:schemeClr val="tx1"/>
                </a:solidFill>
                <a:latin typeface="Calibri" panose="020F0502020204030204" pitchFamily="34" charset="0"/>
              </a:rPr>
              <a:t>Sobald ich die Stoffteile zusammen genäht habe, ist Anprobe. Jetzt kann ich noch einmal korrigieren.</a:t>
            </a:r>
            <a:endParaRPr lang="de-AT" altLang="de-DE" sz="1400" b="0" dirty="0">
              <a:solidFill>
                <a:schemeClr val="tx1"/>
              </a:solidFill>
              <a:latin typeface="Calibri" panose="020F0502020204030204" pitchFamily="34" charset="0"/>
            </a:endParaRPr>
          </a:p>
        </p:txBody>
      </p:sp>
      <p:sp>
        <p:nvSpPr>
          <p:cNvPr id="19" name="Textfeld 18">
            <a:extLst>
              <a:ext uri="{FF2B5EF4-FFF2-40B4-BE49-F238E27FC236}">
                <a16:creationId xmlns:a16="http://schemas.microsoft.com/office/drawing/2014/main" id="{013BB9A0-DAD2-86BC-9B9A-CC3D00D9D8AB}"/>
              </a:ext>
            </a:extLst>
          </p:cNvPr>
          <p:cNvSpPr txBox="1">
            <a:spLocks noChangeArrowheads="1"/>
          </p:cNvSpPr>
          <p:nvPr/>
        </p:nvSpPr>
        <p:spPr bwMode="auto">
          <a:xfrm>
            <a:off x="3195541" y="5125793"/>
            <a:ext cx="2941577" cy="738664"/>
          </a:xfrm>
          <a:prstGeom prst="rect">
            <a:avLst/>
          </a:prstGeom>
          <a:solidFill>
            <a:schemeClr val="accent3">
              <a:lumMod val="20000"/>
              <a:lumOff val="80000"/>
            </a:schemeClr>
          </a:solidFill>
          <a:ln>
            <a:noFill/>
          </a:ln>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400" b="0" dirty="0">
                <a:solidFill>
                  <a:schemeClr val="tx1"/>
                </a:solidFill>
                <a:latin typeface="Calibri" panose="020F0502020204030204" pitchFamily="34" charset="0"/>
              </a:rPr>
              <a:t>Nach einer zweiten Probe korrigiere ich noch Kleinigkeiten. Dann stelle ich das Kleidungsstück fertig.</a:t>
            </a:r>
            <a:endParaRPr lang="de-AT" altLang="de-DE" sz="1400" b="0" dirty="0">
              <a:solidFill>
                <a:schemeClr val="tx1"/>
              </a:solidFill>
              <a:latin typeface="Calibri" panose="020F0502020204030204" pitchFamily="34" charset="0"/>
            </a:endParaRPr>
          </a:p>
        </p:txBody>
      </p:sp>
    </p:spTree>
    <p:extLst>
      <p:ext uri="{BB962C8B-B14F-4D97-AF65-F5344CB8AC3E}">
        <p14:creationId xmlns:p14="http://schemas.microsoft.com/office/powerpoint/2010/main" val="769863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1" nodeType="clickEffect">
                                  <p:stCondLst>
                                    <p:cond delay="0"/>
                                  </p:stCondLst>
                                  <p:childTnLst>
                                    <p:animMotion origin="layout" path="M 2.77778E-7 3.7037E-6 L -0.6474 -0.62269 " pathEditMode="relative" rAng="0" ptsTypes="AA">
                                      <p:cBhvr>
                                        <p:cTn id="6" dur="2000" fill="hold"/>
                                        <p:tgtEl>
                                          <p:spTgt spid="13"/>
                                        </p:tgtEl>
                                        <p:attrNameLst>
                                          <p:attrName>ppt_x</p:attrName>
                                          <p:attrName>ppt_y</p:attrName>
                                        </p:attrNameLst>
                                      </p:cBhvr>
                                      <p:rCtr x="-32378" y="-31134"/>
                                    </p:animMotion>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childTnLst>
                                    <p:set>
                                      <p:cBhvr>
                                        <p:cTn id="10" dur="1" fill="hold">
                                          <p:stCondLst>
                                            <p:cond delay="9"/>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1" nodeType="clickEffect">
                                  <p:stCondLst>
                                    <p:cond delay="0"/>
                                  </p:stCondLst>
                                  <p:childTnLst>
                                    <p:animMotion origin="layout" path="M -1.66667E-6 2.22222E-6 L -0.32795 -0.35278 " pathEditMode="relative" rAng="0" ptsTypes="AA">
                                      <p:cBhvr>
                                        <p:cTn id="14" dur="2000" fill="hold"/>
                                        <p:tgtEl>
                                          <p:spTgt spid="12"/>
                                        </p:tgtEl>
                                        <p:attrNameLst>
                                          <p:attrName>ppt_x</p:attrName>
                                          <p:attrName>ppt_y</p:attrName>
                                        </p:attrNameLst>
                                      </p:cBhvr>
                                      <p:rCtr x="-16406" y="-17639"/>
                                    </p:animMotion>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2"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1" nodeType="clickEffect">
                                  <p:stCondLst>
                                    <p:cond delay="0"/>
                                  </p:stCondLst>
                                  <p:childTnLst>
                                    <p:animMotion origin="layout" path="M 3.33333E-6 2.59259E-6 L -0.04532 -0.11968 " pathEditMode="relative" rAng="0" ptsTypes="AA">
                                      <p:cBhvr>
                                        <p:cTn id="22" dur="2000" fill="hold"/>
                                        <p:tgtEl>
                                          <p:spTgt spid="11"/>
                                        </p:tgtEl>
                                        <p:attrNameLst>
                                          <p:attrName>ppt_x</p:attrName>
                                          <p:attrName>ppt_y</p:attrName>
                                        </p:attrNameLst>
                                      </p:cBhvr>
                                      <p:rCtr x="-2274" y="-5995"/>
                                    </p:animMotion>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2"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0" nodeType="clickEffect">
                                  <p:stCondLst>
                                    <p:cond delay="0"/>
                                  </p:stCondLst>
                                  <p:childTnLst>
                                    <p:animMotion origin="layout" path="M 3.61111E-6 2.59259E-6 L 0.79392 -0.62361 " pathEditMode="relative" rAng="0" ptsTypes="AA">
                                      <p:cBhvr>
                                        <p:cTn id="30" dur="2000" fill="hold"/>
                                        <p:tgtEl>
                                          <p:spTgt spid="10"/>
                                        </p:tgtEl>
                                        <p:attrNameLst>
                                          <p:attrName>ppt_x</p:attrName>
                                          <p:attrName>ppt_y</p:attrName>
                                        </p:attrNameLst>
                                      </p:cBhvr>
                                      <p:rCtr x="39687" y="-31181"/>
                                    </p:animMotion>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2"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grpId="0" nodeType="clickEffect">
                                  <p:stCondLst>
                                    <p:cond delay="0"/>
                                  </p:stCondLst>
                                  <p:childTnLst>
                                    <p:animMotion origin="layout" path="M -1.66667E-6 2.22222E-6 L 0.49288 -0.39213 " pathEditMode="relative" rAng="0" ptsTypes="AA">
                                      <p:cBhvr>
                                        <p:cTn id="38" dur="2000" fill="hold"/>
                                        <p:tgtEl>
                                          <p:spTgt spid="8"/>
                                        </p:tgtEl>
                                        <p:attrNameLst>
                                          <p:attrName>ppt_x</p:attrName>
                                          <p:attrName>ppt_y</p:attrName>
                                        </p:attrNameLst>
                                      </p:cBhvr>
                                      <p:rCtr x="24635" y="-19606"/>
                                    </p:animMotion>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2"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42" presetClass="path" presetSubtype="0" accel="50000" decel="50000" fill="hold" grpId="0" nodeType="clickEffect">
                                  <p:stCondLst>
                                    <p:cond delay="0"/>
                                  </p:stCondLst>
                                  <p:childTnLst>
                                    <p:animMotion origin="layout" path="M -2.22222E-6 3.33333E-6 L 0.10573 -0.12269 " pathEditMode="relative" rAng="0" ptsTypes="AA">
                                      <p:cBhvr>
                                        <p:cTn id="46" dur="2000" fill="hold"/>
                                        <p:tgtEl>
                                          <p:spTgt spid="9"/>
                                        </p:tgtEl>
                                        <p:attrNameLst>
                                          <p:attrName>ppt_x</p:attrName>
                                          <p:attrName>ppt_y</p:attrName>
                                        </p:attrNameLst>
                                      </p:cBhvr>
                                      <p:rCtr x="5278" y="-6134"/>
                                    </p:animMotion>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2"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1" grpId="1" animBg="1"/>
      <p:bldP spid="12" grpId="0" animBg="1"/>
      <p:bldP spid="12" grpId="1" animBg="1"/>
      <p:bldP spid="13" grpId="0" animBg="1"/>
      <p:bldP spid="13" grpId="1" animBg="1"/>
      <p:bldP spid="14" grpId="0" animBg="1"/>
      <p:bldP spid="14" grpId="1" animBg="1"/>
      <p:bldP spid="14" grpId="2" animBg="1"/>
      <p:bldP spid="15" grpId="0" animBg="1"/>
      <p:bldP spid="15" grpId="1" animBg="1"/>
      <p:bldP spid="15" grpId="2" animBg="1"/>
      <p:bldP spid="16" grpId="0" animBg="1"/>
      <p:bldP spid="16" grpId="1" animBg="1"/>
      <p:bldP spid="16" grpId="2" animBg="1"/>
      <p:bldP spid="17" grpId="0" animBg="1"/>
      <p:bldP spid="17" grpId="1" animBg="1"/>
      <p:bldP spid="17" grpId="2" animBg="1"/>
      <p:bldP spid="18" grpId="0" animBg="1"/>
      <p:bldP spid="18" grpId="1" animBg="1"/>
      <p:bldP spid="18" grpId="2" animBg="1"/>
      <p:bldP spid="19" grpId="0" animBg="1"/>
      <p:bldP spid="19" grpId="1" animBg="1"/>
      <p:bldP spid="19" grpId="2"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„Eine Schneiderei – Design nach Maß“ auf den Seiten 54 und 55 im Schulbuch </a:t>
            </a:r>
            <a:r>
              <a:rPr lang="de-DE" altLang="de-DE" sz="1200" i="1" kern="0" dirty="0">
                <a:latin typeface="Arial" pitchFamily="34" charset="0"/>
              </a:rPr>
              <a:t>unterwegs 2</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Es kann als Vertiefung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a:defRPr/>
            </a:pPr>
            <a:r>
              <a:rPr lang="de-DE" altLang="de-DE" sz="1200" kern="0" dirty="0"/>
              <a:t>Gestaltung: Angelika Leitner</a:t>
            </a:r>
            <a:br>
              <a:rPr lang="de-DE" altLang="de-DE" sz="1200" kern="0" dirty="0"/>
            </a:br>
            <a:br>
              <a:rPr lang="de-DE" altLang="de-DE" sz="1200" kern="0" dirty="0"/>
            </a:br>
            <a:r>
              <a:rPr lang="de-DE" altLang="de-DE" sz="1200" kern="0" dirty="0"/>
              <a:t>Fotos: </a:t>
            </a:r>
            <a:r>
              <a:rPr lang="de-AT" sz="1200" dirty="0" err="1">
                <a:cs typeface="Arial" charset="0"/>
              </a:rPr>
              <a:t>michaeljung</a:t>
            </a:r>
            <a:r>
              <a:rPr lang="de-AT" sz="1200" dirty="0">
                <a:cs typeface="Arial" charset="0"/>
              </a:rPr>
              <a:t> - Fotolia.com; </a:t>
            </a:r>
            <a:r>
              <a:rPr lang="de-AT" sz="1200" dirty="0" err="1">
                <a:cs typeface="Arial" charset="0"/>
              </a:rPr>
              <a:t>diego</a:t>
            </a:r>
            <a:r>
              <a:rPr lang="de-AT" sz="1200" dirty="0">
                <a:cs typeface="Arial" charset="0"/>
              </a:rPr>
              <a:t> </a:t>
            </a:r>
            <a:r>
              <a:rPr lang="de-AT" sz="1200" dirty="0" err="1">
                <a:cs typeface="Arial" charset="0"/>
              </a:rPr>
              <a:t>cervo</a:t>
            </a:r>
            <a:r>
              <a:rPr lang="de-AT" sz="1200" dirty="0">
                <a:cs typeface="Arial" charset="0"/>
              </a:rPr>
              <a:t> - </a:t>
            </a:r>
            <a:r>
              <a:rPr lang="de-AT" sz="1200" dirty="0" err="1">
                <a:cs typeface="Arial" charset="0"/>
              </a:rPr>
              <a:t>Thinkstock</a:t>
            </a:r>
            <a:r>
              <a:rPr lang="de-AT" sz="1200" dirty="0">
                <a:cs typeface="Arial" charset="0"/>
              </a:rPr>
              <a:t>;  </a:t>
            </a:r>
            <a:r>
              <a:rPr lang="de-AT" sz="1200" dirty="0" err="1">
                <a:cs typeface="Arial" charset="0"/>
              </a:rPr>
              <a:t>eliana.paglione</a:t>
            </a:r>
            <a:r>
              <a:rPr lang="de-AT" sz="1200" dirty="0">
                <a:cs typeface="Arial" charset="0"/>
              </a:rPr>
              <a:t> - Fotolia.com; </a:t>
            </a:r>
            <a:r>
              <a:rPr lang="de-AT" sz="1200" dirty="0" err="1">
                <a:cs typeface="Arial" charset="0"/>
              </a:rPr>
              <a:t>Belkin</a:t>
            </a:r>
            <a:r>
              <a:rPr lang="de-AT" sz="1200" dirty="0">
                <a:cs typeface="Arial" charset="0"/>
              </a:rPr>
              <a:t> &amp; Co - Fotolia.com; </a:t>
            </a: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355</Words>
  <Application>Microsoft Office PowerPoint</Application>
  <PresentationFormat>Bildschirmpräsentation (4:3)</PresentationFormat>
  <Paragraphs>30</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PoloBasisTB</vt:lpstr>
      <vt:lpstr>Syntax LT Std</vt:lpstr>
      <vt:lpstr>Wingdings</vt:lpstr>
      <vt:lpstr>Larissa</vt:lpstr>
      <vt:lpstr>Eine Schneiderei - Design nach Maß</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211</cp:revision>
  <dcterms:created xsi:type="dcterms:W3CDTF">2013-10-08T07:58:50Z</dcterms:created>
  <dcterms:modified xsi:type="dcterms:W3CDTF">2024-01-31T10:18:49Z</dcterms:modified>
</cp:coreProperties>
</file>