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05.12.2022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Sklaverei</a:t>
            </a:r>
          </a:p>
        </p:txBody>
      </p:sp>
      <p:sp>
        <p:nvSpPr>
          <p:cNvPr id="10" name="Pfeil nach unten 22">
            <a:extLst>
              <a:ext uri="{FF2B5EF4-FFF2-40B4-BE49-F238E27FC236}">
                <a16:creationId xmlns:a16="http://schemas.microsoft.com/office/drawing/2014/main" id="{54B1950C-E60F-4E40-E70A-B8A4A7EF25F1}"/>
              </a:ext>
            </a:extLst>
          </p:cNvPr>
          <p:cNvSpPr>
            <a:spLocks noChangeArrowheads="1"/>
          </p:cNvSpPr>
          <p:nvPr/>
        </p:nvSpPr>
        <p:spPr bwMode="auto">
          <a:xfrm rot="16200000">
            <a:off x="4158754" y="2718013"/>
            <a:ext cx="504825" cy="1081088"/>
          </a:xfrm>
          <a:prstGeom prst="downArrow">
            <a:avLst>
              <a:gd name="adj1" fmla="val 50000"/>
              <a:gd name="adj2" fmla="val 49790"/>
            </a:avLst>
          </a:prstGeom>
          <a:solidFill>
            <a:srgbClr val="669900"/>
          </a:solidFill>
          <a:ln w="9525" algn="ctr">
            <a:solidFill>
              <a:srgbClr val="669900"/>
            </a:solidFill>
            <a:round/>
            <a:headEnd/>
            <a:tailEnd/>
          </a:ln>
        </p:spPr>
        <p:txBody>
          <a:bodyPr vert="eaVert"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1" name="Text Box 10">
            <a:extLst>
              <a:ext uri="{FF2B5EF4-FFF2-40B4-BE49-F238E27FC236}">
                <a16:creationId xmlns:a16="http://schemas.microsoft.com/office/drawing/2014/main" id="{8913F03B-D3D8-C5EB-E20F-AD68E2E4A310}"/>
              </a:ext>
            </a:extLst>
          </p:cNvPr>
          <p:cNvSpPr txBox="1">
            <a:spLocks noChangeArrowheads="1"/>
          </p:cNvSpPr>
          <p:nvPr/>
        </p:nvSpPr>
        <p:spPr bwMode="auto">
          <a:xfrm>
            <a:off x="455911" y="2521956"/>
            <a:ext cx="3527425"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wurden als Gegenstände betrachtet</a:t>
            </a:r>
          </a:p>
        </p:txBody>
      </p:sp>
      <p:sp>
        <p:nvSpPr>
          <p:cNvPr id="12" name="Text Box 10">
            <a:extLst>
              <a:ext uri="{FF2B5EF4-FFF2-40B4-BE49-F238E27FC236}">
                <a16:creationId xmlns:a16="http://schemas.microsoft.com/office/drawing/2014/main" id="{1A94307B-D7D2-4D40-F269-BC7149E34422}"/>
              </a:ext>
            </a:extLst>
          </p:cNvPr>
          <p:cNvSpPr txBox="1">
            <a:spLocks noChangeArrowheads="1"/>
          </p:cNvSpPr>
          <p:nvPr/>
        </p:nvSpPr>
        <p:spPr bwMode="auto">
          <a:xfrm>
            <a:off x="5073949" y="2348955"/>
            <a:ext cx="3606800" cy="1723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600"/>
              </a:spcBef>
            </a:pPr>
            <a:r>
              <a:rPr lang="de-DE" altLang="de-DE" sz="2800" dirty="0">
                <a:solidFill>
                  <a:srgbClr val="333333"/>
                </a:solidFill>
                <a:latin typeface="Calibri" panose="020F0502020204030204" pitchFamily="34" charset="0"/>
              </a:rPr>
              <a:t>konnten gekauft oder verkauft werden</a:t>
            </a:r>
          </a:p>
          <a:p>
            <a:pPr eaLnBrk="1" hangingPunct="1">
              <a:spcBef>
                <a:spcPts val="600"/>
              </a:spcBef>
            </a:pPr>
            <a:endParaRPr lang="de-DE" altLang="de-DE" sz="1200" dirty="0">
              <a:solidFill>
                <a:srgbClr val="333333"/>
              </a:solidFill>
              <a:latin typeface="Calibri" panose="020F0502020204030204" pitchFamily="34" charset="0"/>
            </a:endParaRPr>
          </a:p>
          <a:p>
            <a:pPr eaLnBrk="1" hangingPunct="1">
              <a:spcBef>
                <a:spcPts val="600"/>
              </a:spcBef>
            </a:pPr>
            <a:r>
              <a:rPr lang="de-DE" altLang="de-DE" sz="2800" dirty="0">
                <a:solidFill>
                  <a:srgbClr val="333333"/>
                </a:solidFill>
                <a:latin typeface="Calibri" panose="020F0502020204030204" pitchFamily="34" charset="0"/>
              </a:rPr>
              <a:t>hatten keine Rechte</a:t>
            </a:r>
          </a:p>
        </p:txBody>
      </p:sp>
      <p:sp>
        <p:nvSpPr>
          <p:cNvPr id="13" name="Pfeil nach unten 25">
            <a:extLst>
              <a:ext uri="{FF2B5EF4-FFF2-40B4-BE49-F238E27FC236}">
                <a16:creationId xmlns:a16="http://schemas.microsoft.com/office/drawing/2014/main" id="{62633E46-E623-3B05-066A-B4540E35A5BC}"/>
              </a:ext>
            </a:extLst>
          </p:cNvPr>
          <p:cNvSpPr>
            <a:spLocks noChangeArrowheads="1"/>
          </p:cNvSpPr>
          <p:nvPr/>
        </p:nvSpPr>
        <p:spPr bwMode="auto">
          <a:xfrm rot="16200000">
            <a:off x="4159548" y="4538082"/>
            <a:ext cx="504825" cy="1079500"/>
          </a:xfrm>
          <a:prstGeom prst="downArrow">
            <a:avLst>
              <a:gd name="adj1" fmla="val 50000"/>
              <a:gd name="adj2" fmla="val 49717"/>
            </a:avLst>
          </a:prstGeom>
          <a:solidFill>
            <a:srgbClr val="669900"/>
          </a:solidFill>
          <a:ln w="9525" algn="ctr">
            <a:solidFill>
              <a:srgbClr val="669900"/>
            </a:solidFill>
            <a:round/>
            <a:headEnd/>
            <a:tailEnd/>
          </a:ln>
        </p:spPr>
        <p:txBody>
          <a:bodyPr vert="eaVert"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Text Box 10">
            <a:extLst>
              <a:ext uri="{FF2B5EF4-FFF2-40B4-BE49-F238E27FC236}">
                <a16:creationId xmlns:a16="http://schemas.microsoft.com/office/drawing/2014/main" id="{333C8F17-D3D1-EAB8-2003-3AC5D120A380}"/>
              </a:ext>
            </a:extLst>
          </p:cNvPr>
          <p:cNvSpPr txBox="1">
            <a:spLocks noChangeArrowheads="1"/>
          </p:cNvSpPr>
          <p:nvPr/>
        </p:nvSpPr>
        <p:spPr bwMode="auto">
          <a:xfrm>
            <a:off x="455912" y="4525381"/>
            <a:ext cx="31051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erhielten keinen Lohn</a:t>
            </a:r>
          </a:p>
        </p:txBody>
      </p:sp>
      <p:sp>
        <p:nvSpPr>
          <p:cNvPr id="15" name="Text Box 10">
            <a:extLst>
              <a:ext uri="{FF2B5EF4-FFF2-40B4-BE49-F238E27FC236}">
                <a16:creationId xmlns:a16="http://schemas.microsoft.com/office/drawing/2014/main" id="{CEA8DD6F-69C5-7CC8-E5B5-4CDAA460FDC0}"/>
              </a:ext>
            </a:extLst>
          </p:cNvPr>
          <p:cNvSpPr txBox="1">
            <a:spLocks noChangeArrowheads="1"/>
          </p:cNvSpPr>
          <p:nvPr/>
        </p:nvSpPr>
        <p:spPr bwMode="auto">
          <a:xfrm>
            <a:off x="5122529" y="4365104"/>
            <a:ext cx="3529012"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billige Produktion</a:t>
            </a:r>
          </a:p>
          <a:p>
            <a:pPr eaLnBrk="1" hangingPunct="1">
              <a:spcBef>
                <a:spcPct val="50000"/>
              </a:spcBef>
            </a:pPr>
            <a:br>
              <a:rPr lang="de-DE" altLang="de-DE" sz="1200" dirty="0">
                <a:solidFill>
                  <a:srgbClr val="333333"/>
                </a:solidFill>
                <a:latin typeface="Calibri" panose="020F0502020204030204" pitchFamily="34" charset="0"/>
              </a:rPr>
            </a:br>
            <a:r>
              <a:rPr lang="de-DE" altLang="de-DE" sz="1200" dirty="0">
                <a:solidFill>
                  <a:srgbClr val="333333"/>
                </a:solidFill>
                <a:latin typeface="Calibri" panose="020F0502020204030204" pitchFamily="34" charset="0"/>
              </a:rPr>
              <a:t> </a:t>
            </a:r>
            <a:r>
              <a:rPr lang="de-DE" altLang="de-DE" sz="2800" dirty="0">
                <a:solidFill>
                  <a:srgbClr val="333333"/>
                </a:solidFill>
                <a:latin typeface="Calibri" panose="020F0502020204030204" pitchFamily="34" charset="0"/>
              </a:rPr>
              <a:t>große </a:t>
            </a:r>
            <a:r>
              <a:rPr lang="de-DE" altLang="de-DE" sz="2800">
                <a:solidFill>
                  <a:srgbClr val="333333"/>
                </a:solidFill>
                <a:latin typeface="Calibri" panose="020F0502020204030204" pitchFamily="34" charset="0"/>
              </a:rPr>
              <a:t>Gewinne der </a:t>
            </a:r>
            <a:r>
              <a:rPr lang="de-DE" altLang="de-DE" sz="2800" dirty="0">
                <a:solidFill>
                  <a:srgbClr val="333333"/>
                </a:solidFill>
                <a:latin typeface="Calibri" panose="020F0502020204030204" pitchFamily="34" charset="0"/>
              </a:rPr>
              <a:t>Besitzer</a:t>
            </a:r>
          </a:p>
        </p:txBody>
      </p:sp>
      <p:sp>
        <p:nvSpPr>
          <p:cNvPr id="16" name="Text Box 10">
            <a:extLst>
              <a:ext uri="{FF2B5EF4-FFF2-40B4-BE49-F238E27FC236}">
                <a16:creationId xmlns:a16="http://schemas.microsoft.com/office/drawing/2014/main" id="{DB8397DA-42AB-95AB-D6A9-1243A7D92DFF}"/>
              </a:ext>
            </a:extLst>
          </p:cNvPr>
          <p:cNvSpPr txBox="1">
            <a:spLocks noChangeArrowheads="1"/>
          </p:cNvSpPr>
          <p:nvPr/>
        </p:nvSpPr>
        <p:spPr bwMode="auto">
          <a:xfrm>
            <a:off x="1403648" y="1556792"/>
            <a:ext cx="6696075"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000" dirty="0">
                <a:solidFill>
                  <a:srgbClr val="333333"/>
                </a:solidFill>
                <a:latin typeface="Calibri" panose="020F0502020204030204" pitchFamily="34" charset="0"/>
              </a:rPr>
              <a:t>Sklavinnen und Sklaven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p:bldP spid="13" grpId="0" animBg="1"/>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„Menschen besitzen Menschen“ auf den Seiten 94 bis 95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216</Words>
  <Application>Microsoft Office PowerPoint</Application>
  <PresentationFormat>Bildschirmpräsentation (4:3)</PresentationFormat>
  <Paragraphs>29</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83</cp:revision>
  <dcterms:created xsi:type="dcterms:W3CDTF">2011-07-14T19:54:09Z</dcterms:created>
  <dcterms:modified xsi:type="dcterms:W3CDTF">2022-12-05T07:46:30Z</dcterms:modified>
</cp:coreProperties>
</file>