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Kaisertum im Mittelalter</a:t>
            </a:r>
          </a:p>
        </p:txBody>
      </p:sp>
      <p:sp>
        <p:nvSpPr>
          <p:cNvPr id="3" name="Text Box 10">
            <a:extLst>
              <a:ext uri="{FF2B5EF4-FFF2-40B4-BE49-F238E27FC236}">
                <a16:creationId xmlns:a16="http://schemas.microsoft.com/office/drawing/2014/main" id="{3123CE0D-6C2A-7497-4A4E-847FA26F2B43}"/>
              </a:ext>
            </a:extLst>
          </p:cNvPr>
          <p:cNvSpPr txBox="1">
            <a:spLocks noChangeArrowheads="1"/>
          </p:cNvSpPr>
          <p:nvPr/>
        </p:nvSpPr>
        <p:spPr bwMode="auto">
          <a:xfrm>
            <a:off x="747713" y="2111673"/>
            <a:ext cx="75596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Kaiser</a:t>
            </a:r>
          </a:p>
        </p:txBody>
      </p:sp>
      <p:sp>
        <p:nvSpPr>
          <p:cNvPr id="4" name="Text Box 10">
            <a:extLst>
              <a:ext uri="{FF2B5EF4-FFF2-40B4-BE49-F238E27FC236}">
                <a16:creationId xmlns:a16="http://schemas.microsoft.com/office/drawing/2014/main" id="{80BE4371-6AD0-E29A-4C30-34A7CF91BF66}"/>
              </a:ext>
            </a:extLst>
          </p:cNvPr>
          <p:cNvSpPr txBox="1">
            <a:spLocks noChangeArrowheads="1"/>
          </p:cNvSpPr>
          <p:nvPr/>
        </p:nvSpPr>
        <p:spPr bwMode="auto">
          <a:xfrm>
            <a:off x="611188" y="3035598"/>
            <a:ext cx="3887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Beherrscher der Welt</a:t>
            </a:r>
          </a:p>
        </p:txBody>
      </p:sp>
      <p:sp>
        <p:nvSpPr>
          <p:cNvPr id="5" name="Text Box 10">
            <a:extLst>
              <a:ext uri="{FF2B5EF4-FFF2-40B4-BE49-F238E27FC236}">
                <a16:creationId xmlns:a16="http://schemas.microsoft.com/office/drawing/2014/main" id="{DE6B8768-3540-7943-EC63-3AAABFCC8E13}"/>
              </a:ext>
            </a:extLst>
          </p:cNvPr>
          <p:cNvSpPr txBox="1">
            <a:spLocks noChangeArrowheads="1"/>
          </p:cNvSpPr>
          <p:nvPr/>
        </p:nvSpPr>
        <p:spPr bwMode="auto">
          <a:xfrm>
            <a:off x="4859338" y="3035598"/>
            <a:ext cx="40338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Schutzherr der Kirche</a:t>
            </a:r>
          </a:p>
        </p:txBody>
      </p:sp>
      <p:sp>
        <p:nvSpPr>
          <p:cNvPr id="6" name="Pfeil nach unten 25">
            <a:extLst>
              <a:ext uri="{FF2B5EF4-FFF2-40B4-BE49-F238E27FC236}">
                <a16:creationId xmlns:a16="http://schemas.microsoft.com/office/drawing/2014/main" id="{EE7022E4-835B-783B-4F4B-B6C7BCAD33A2}"/>
              </a:ext>
            </a:extLst>
          </p:cNvPr>
          <p:cNvSpPr>
            <a:spLocks noChangeArrowheads="1"/>
          </p:cNvSpPr>
          <p:nvPr/>
        </p:nvSpPr>
        <p:spPr bwMode="auto">
          <a:xfrm rot="12895969" flipV="1">
            <a:off x="3475038" y="2564111"/>
            <a:ext cx="288925" cy="566737"/>
          </a:xfrm>
          <a:prstGeom prst="downArrow">
            <a:avLst>
              <a:gd name="adj1" fmla="val 50000"/>
              <a:gd name="adj2" fmla="val 4975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Pfeil nach unten 26">
            <a:extLst>
              <a:ext uri="{FF2B5EF4-FFF2-40B4-BE49-F238E27FC236}">
                <a16:creationId xmlns:a16="http://schemas.microsoft.com/office/drawing/2014/main" id="{65761498-A9D5-A0D7-15B3-62161A3E18D9}"/>
              </a:ext>
            </a:extLst>
          </p:cNvPr>
          <p:cNvSpPr>
            <a:spLocks noChangeArrowheads="1"/>
          </p:cNvSpPr>
          <p:nvPr/>
        </p:nvSpPr>
        <p:spPr bwMode="auto">
          <a:xfrm rot="8704031" flipH="1" flipV="1">
            <a:off x="5203825" y="2564111"/>
            <a:ext cx="288925" cy="566737"/>
          </a:xfrm>
          <a:prstGeom prst="downArrow">
            <a:avLst>
              <a:gd name="adj1" fmla="val 50000"/>
              <a:gd name="adj2" fmla="val 4975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AFFAFCD6-141B-FF1D-4CED-AFDBF3208BAE}"/>
              </a:ext>
            </a:extLst>
          </p:cNvPr>
          <p:cNvSpPr txBox="1">
            <a:spLocks noChangeArrowheads="1"/>
          </p:cNvSpPr>
          <p:nvPr/>
        </p:nvSpPr>
        <p:spPr bwMode="auto">
          <a:xfrm>
            <a:off x="754856" y="3725283"/>
            <a:ext cx="75612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Symbole</a:t>
            </a:r>
          </a:p>
        </p:txBody>
      </p:sp>
      <p:sp>
        <p:nvSpPr>
          <p:cNvPr id="9" name="Text Box 10">
            <a:extLst>
              <a:ext uri="{FF2B5EF4-FFF2-40B4-BE49-F238E27FC236}">
                <a16:creationId xmlns:a16="http://schemas.microsoft.com/office/drawing/2014/main" id="{E7EA0DC7-D308-1FFC-9D7A-FC9A4F13CBBC}"/>
              </a:ext>
            </a:extLst>
          </p:cNvPr>
          <p:cNvSpPr txBox="1">
            <a:spLocks noChangeArrowheads="1"/>
          </p:cNvSpPr>
          <p:nvPr/>
        </p:nvSpPr>
        <p:spPr bwMode="auto">
          <a:xfrm>
            <a:off x="468313" y="5213648"/>
            <a:ext cx="30956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Krone</a:t>
            </a:r>
          </a:p>
          <a:p>
            <a:pPr algn="ctr" eaLnBrk="1" hangingPunct="1"/>
            <a:r>
              <a:rPr lang="de-DE" altLang="de-DE" sz="2000" dirty="0">
                <a:solidFill>
                  <a:srgbClr val="333333"/>
                </a:solidFill>
                <a:latin typeface="Calibri" panose="020F0502020204030204" pitchFamily="34" charset="0"/>
              </a:rPr>
              <a:t>Zeichen der Würde</a:t>
            </a:r>
          </a:p>
        </p:txBody>
      </p:sp>
      <p:sp>
        <p:nvSpPr>
          <p:cNvPr id="17" name="Text Box 10">
            <a:extLst>
              <a:ext uri="{FF2B5EF4-FFF2-40B4-BE49-F238E27FC236}">
                <a16:creationId xmlns:a16="http://schemas.microsoft.com/office/drawing/2014/main" id="{E82B0365-3806-562B-318F-EE238EEDB3D1}"/>
              </a:ext>
            </a:extLst>
          </p:cNvPr>
          <p:cNvSpPr txBox="1">
            <a:spLocks noChangeArrowheads="1"/>
          </p:cNvSpPr>
          <p:nvPr/>
        </p:nvSpPr>
        <p:spPr bwMode="auto">
          <a:xfrm>
            <a:off x="3131839" y="5208886"/>
            <a:ext cx="302448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Reichsapfel</a:t>
            </a:r>
          </a:p>
          <a:p>
            <a:pPr algn="ctr" eaLnBrk="1" hangingPunct="1"/>
            <a:r>
              <a:rPr lang="de-DE" altLang="de-DE" sz="2000" dirty="0">
                <a:solidFill>
                  <a:srgbClr val="333333"/>
                </a:solidFill>
                <a:latin typeface="Calibri" panose="020F0502020204030204" pitchFamily="34" charset="0"/>
              </a:rPr>
              <a:t>Zeichen der Weltherrschaft</a:t>
            </a:r>
          </a:p>
        </p:txBody>
      </p:sp>
      <p:sp>
        <p:nvSpPr>
          <p:cNvPr id="18" name="Text Box 10">
            <a:extLst>
              <a:ext uri="{FF2B5EF4-FFF2-40B4-BE49-F238E27FC236}">
                <a16:creationId xmlns:a16="http://schemas.microsoft.com/office/drawing/2014/main" id="{04891072-F5B8-26CD-BB4A-B97E2EC7195E}"/>
              </a:ext>
            </a:extLst>
          </p:cNvPr>
          <p:cNvSpPr txBox="1">
            <a:spLocks noChangeArrowheads="1"/>
          </p:cNvSpPr>
          <p:nvPr/>
        </p:nvSpPr>
        <p:spPr bwMode="auto">
          <a:xfrm>
            <a:off x="5867400" y="5251748"/>
            <a:ext cx="309721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Schwert</a:t>
            </a:r>
          </a:p>
          <a:p>
            <a:pPr algn="ctr" eaLnBrk="1" hangingPunct="1"/>
            <a:r>
              <a:rPr lang="de-DE" altLang="de-DE" sz="2000" dirty="0">
                <a:solidFill>
                  <a:srgbClr val="333333"/>
                </a:solidFill>
                <a:latin typeface="Calibri" panose="020F0502020204030204" pitchFamily="34" charset="0"/>
              </a:rPr>
              <a:t>Zeichen der Macht</a:t>
            </a:r>
          </a:p>
        </p:txBody>
      </p:sp>
      <p:sp>
        <p:nvSpPr>
          <p:cNvPr id="26" name="Text Box 10">
            <a:extLst>
              <a:ext uri="{FF2B5EF4-FFF2-40B4-BE49-F238E27FC236}">
                <a16:creationId xmlns:a16="http://schemas.microsoft.com/office/drawing/2014/main" id="{0E4D5657-F965-4A34-0064-3901DA6506D9}"/>
              </a:ext>
            </a:extLst>
          </p:cNvPr>
          <p:cNvSpPr txBox="1">
            <a:spLocks noChangeArrowheads="1"/>
          </p:cNvSpPr>
          <p:nvPr/>
        </p:nvSpPr>
        <p:spPr bwMode="auto">
          <a:xfrm>
            <a:off x="179585" y="1429760"/>
            <a:ext cx="892899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Karl der Große wurde im Jahr 800 erster deutscher Kaiser.</a:t>
            </a:r>
          </a:p>
        </p:txBody>
      </p:sp>
      <p:pic>
        <p:nvPicPr>
          <p:cNvPr id="27" name="Picture 17" descr="Krone">
            <a:extLst>
              <a:ext uri="{FF2B5EF4-FFF2-40B4-BE49-F238E27FC236}">
                <a16:creationId xmlns:a16="http://schemas.microsoft.com/office/drawing/2014/main" id="{B2E659FC-D0A7-09FF-C99A-F08BDE9B22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6375" y="4200823"/>
            <a:ext cx="10810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18" descr="Reichsapfel">
            <a:extLst>
              <a:ext uri="{FF2B5EF4-FFF2-40B4-BE49-F238E27FC236}">
                <a16:creationId xmlns:a16="http://schemas.microsoft.com/office/drawing/2014/main" id="{FCC89810-7AF1-F5B3-1D24-C09E32020D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1638" y="4200823"/>
            <a:ext cx="6477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19" descr="Schwert">
            <a:extLst>
              <a:ext uri="{FF2B5EF4-FFF2-40B4-BE49-F238E27FC236}">
                <a16:creationId xmlns:a16="http://schemas.microsoft.com/office/drawing/2014/main" id="{3005420D-9BA3-4350-63CB-9F73B8DB656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59563" y="3946823"/>
            <a:ext cx="1325562"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animBg="1"/>
      <p:bldP spid="7" grpId="0" animBg="1"/>
      <p:bldP spid="8" grpId="0"/>
      <p:bldP spid="9" grpId="0"/>
      <p:bldP spid="17" grpId="0"/>
      <p:bldP spid="18" grpId="0"/>
      <p:bldP spid="26"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„Herrschaft im Mittelalter“ auf den Seiten 102 bis 103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222</Words>
  <Application>Microsoft Office PowerPoint</Application>
  <PresentationFormat>Bildschirmpräsentation (4:3)</PresentationFormat>
  <Paragraphs>32</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87</cp:revision>
  <dcterms:created xsi:type="dcterms:W3CDTF">2011-07-14T19:54:09Z</dcterms:created>
  <dcterms:modified xsi:type="dcterms:W3CDTF">2022-11-08T07:05:18Z</dcterms:modified>
</cp:coreProperties>
</file>