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07.11.2022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Soldatenleben</a:t>
            </a:r>
          </a:p>
        </p:txBody>
      </p:sp>
      <p:sp>
        <p:nvSpPr>
          <p:cNvPr id="3" name="Text Box 10">
            <a:extLst>
              <a:ext uri="{FF2B5EF4-FFF2-40B4-BE49-F238E27FC236}">
                <a16:creationId xmlns:a16="http://schemas.microsoft.com/office/drawing/2014/main" id="{C2808F31-6904-24F2-01FF-46D68D3A2C0A}"/>
              </a:ext>
            </a:extLst>
          </p:cNvPr>
          <p:cNvSpPr txBox="1">
            <a:spLocks noChangeArrowheads="1"/>
          </p:cNvSpPr>
          <p:nvPr/>
        </p:nvSpPr>
        <p:spPr bwMode="auto">
          <a:xfrm>
            <a:off x="575468" y="1628800"/>
            <a:ext cx="7993063" cy="830997"/>
          </a:xfrm>
          <a:prstGeom prst="rect">
            <a:avLst/>
          </a:prstGeom>
          <a:solidFill>
            <a:srgbClr val="669900"/>
          </a:solidFill>
          <a:ln w="9525" algn="ctr">
            <a:solidFill>
              <a:srgbClr val="6699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Jeder römische Bürger mit Besitz konnte im Kriegsfall zur Armee eingezogen werden.</a:t>
            </a:r>
          </a:p>
        </p:txBody>
      </p:sp>
      <p:sp>
        <p:nvSpPr>
          <p:cNvPr id="4" name="Text Box 10">
            <a:extLst>
              <a:ext uri="{FF2B5EF4-FFF2-40B4-BE49-F238E27FC236}">
                <a16:creationId xmlns:a16="http://schemas.microsoft.com/office/drawing/2014/main" id="{EA8AE52D-AA20-7E7B-EE55-48682E632073}"/>
              </a:ext>
            </a:extLst>
          </p:cNvPr>
          <p:cNvSpPr txBox="1">
            <a:spLocks noChangeArrowheads="1"/>
          </p:cNvSpPr>
          <p:nvPr/>
        </p:nvSpPr>
        <p:spPr bwMode="auto">
          <a:xfrm>
            <a:off x="503708" y="3284563"/>
            <a:ext cx="331217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jahrelange Kriegseinsätze</a:t>
            </a:r>
          </a:p>
        </p:txBody>
      </p:sp>
      <p:sp>
        <p:nvSpPr>
          <p:cNvPr id="5" name="Pfeil nach unten 40">
            <a:extLst>
              <a:ext uri="{FF2B5EF4-FFF2-40B4-BE49-F238E27FC236}">
                <a16:creationId xmlns:a16="http://schemas.microsoft.com/office/drawing/2014/main" id="{4A04B8DB-7889-DA9B-1CBC-967DEF342485}"/>
              </a:ext>
            </a:extLst>
          </p:cNvPr>
          <p:cNvSpPr>
            <a:spLocks noChangeArrowheads="1"/>
          </p:cNvSpPr>
          <p:nvPr/>
        </p:nvSpPr>
        <p:spPr bwMode="auto">
          <a:xfrm>
            <a:off x="1799431" y="2493987"/>
            <a:ext cx="720725" cy="863600"/>
          </a:xfrm>
          <a:prstGeom prst="downArrow">
            <a:avLst>
              <a:gd name="adj1" fmla="val 28833"/>
              <a:gd name="adj2" fmla="val 46326"/>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6" name="Text Box 10">
            <a:extLst>
              <a:ext uri="{FF2B5EF4-FFF2-40B4-BE49-F238E27FC236}">
                <a16:creationId xmlns:a16="http://schemas.microsoft.com/office/drawing/2014/main" id="{EBDFE1F8-A557-7539-A73F-150955360F5B}"/>
              </a:ext>
            </a:extLst>
          </p:cNvPr>
          <p:cNvSpPr txBox="1">
            <a:spLocks noChangeArrowheads="1"/>
          </p:cNvSpPr>
          <p:nvPr/>
        </p:nvSpPr>
        <p:spPr bwMode="auto">
          <a:xfrm>
            <a:off x="791368" y="5157812"/>
            <a:ext cx="27368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Der Besitz in der Heimat verfiel.</a:t>
            </a:r>
          </a:p>
        </p:txBody>
      </p:sp>
      <p:sp>
        <p:nvSpPr>
          <p:cNvPr id="7" name="Text Box 10">
            <a:extLst>
              <a:ext uri="{FF2B5EF4-FFF2-40B4-BE49-F238E27FC236}">
                <a16:creationId xmlns:a16="http://schemas.microsoft.com/office/drawing/2014/main" id="{036935A8-960E-2117-6BA0-D6D87E487410}"/>
              </a:ext>
            </a:extLst>
          </p:cNvPr>
          <p:cNvSpPr txBox="1">
            <a:spLocks noChangeArrowheads="1"/>
          </p:cNvSpPr>
          <p:nvPr/>
        </p:nvSpPr>
        <p:spPr bwMode="auto">
          <a:xfrm>
            <a:off x="4536281" y="2997225"/>
            <a:ext cx="42465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Viele zogen ohne Besitz nach Rom, um dem Kriegsdienst zu entgehen.</a:t>
            </a:r>
          </a:p>
        </p:txBody>
      </p:sp>
      <p:sp>
        <p:nvSpPr>
          <p:cNvPr id="8" name="Pfeil nach unten 43">
            <a:extLst>
              <a:ext uri="{FF2B5EF4-FFF2-40B4-BE49-F238E27FC236}">
                <a16:creationId xmlns:a16="http://schemas.microsoft.com/office/drawing/2014/main" id="{57F8EEE9-5877-0292-DEC4-959486A5969A}"/>
              </a:ext>
            </a:extLst>
          </p:cNvPr>
          <p:cNvSpPr>
            <a:spLocks noChangeArrowheads="1"/>
          </p:cNvSpPr>
          <p:nvPr/>
        </p:nvSpPr>
        <p:spPr bwMode="auto">
          <a:xfrm rot="13122784">
            <a:off x="3671093" y="2997225"/>
            <a:ext cx="720725" cy="2305050"/>
          </a:xfrm>
          <a:prstGeom prst="downArrow">
            <a:avLst>
              <a:gd name="adj1" fmla="val 28833"/>
              <a:gd name="adj2" fmla="val 64068"/>
            </a:avLst>
          </a:prstGeom>
          <a:solidFill>
            <a:srgbClr val="669900"/>
          </a:solidFill>
          <a:ln w="9525" algn="ctr">
            <a:solidFill>
              <a:srgbClr val="669900"/>
            </a:solidFill>
            <a:round/>
            <a:headEnd/>
            <a:tailEnd/>
          </a:ln>
        </p:spPr>
        <p:txBody>
          <a:bodyPr rot="10800000"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Text Box 10">
            <a:extLst>
              <a:ext uri="{FF2B5EF4-FFF2-40B4-BE49-F238E27FC236}">
                <a16:creationId xmlns:a16="http://schemas.microsoft.com/office/drawing/2014/main" id="{3B14FC26-20ED-3A09-DFBD-577D9083B464}"/>
              </a:ext>
            </a:extLst>
          </p:cNvPr>
          <p:cNvSpPr txBox="1">
            <a:spLocks noChangeArrowheads="1"/>
          </p:cNvSpPr>
          <p:nvPr/>
        </p:nvSpPr>
        <p:spPr bwMode="auto">
          <a:xfrm>
            <a:off x="4804568" y="5157812"/>
            <a:ext cx="3835400" cy="830997"/>
          </a:xfrm>
          <a:prstGeom prst="rect">
            <a:avLst/>
          </a:prstGeom>
          <a:solidFill>
            <a:srgbClr val="669900"/>
          </a:solidFill>
          <a:ln w="9525" algn="ctr">
            <a:solidFill>
              <a:srgbClr val="6699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100 v. Chr.: Einführung eines Berufsheers</a:t>
            </a:r>
          </a:p>
        </p:txBody>
      </p:sp>
      <p:sp>
        <p:nvSpPr>
          <p:cNvPr id="10" name="Pfeil nach unten 45">
            <a:extLst>
              <a:ext uri="{FF2B5EF4-FFF2-40B4-BE49-F238E27FC236}">
                <a16:creationId xmlns:a16="http://schemas.microsoft.com/office/drawing/2014/main" id="{9A0D1A0E-69B4-F10D-FAE2-FE5B6B39E220}"/>
              </a:ext>
            </a:extLst>
          </p:cNvPr>
          <p:cNvSpPr>
            <a:spLocks noChangeArrowheads="1"/>
          </p:cNvSpPr>
          <p:nvPr/>
        </p:nvSpPr>
        <p:spPr bwMode="auto">
          <a:xfrm>
            <a:off x="6407943" y="4221187"/>
            <a:ext cx="720725" cy="803275"/>
          </a:xfrm>
          <a:prstGeom prst="downArrow">
            <a:avLst>
              <a:gd name="adj1" fmla="val 28833"/>
              <a:gd name="adj2" fmla="val 43090"/>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5" name="Pfeil nach unten 46">
            <a:extLst>
              <a:ext uri="{FF2B5EF4-FFF2-40B4-BE49-F238E27FC236}">
                <a16:creationId xmlns:a16="http://schemas.microsoft.com/office/drawing/2014/main" id="{8D214090-14E8-2E11-DDCB-0DD67DA993D7}"/>
              </a:ext>
            </a:extLst>
          </p:cNvPr>
          <p:cNvSpPr>
            <a:spLocks noChangeArrowheads="1"/>
          </p:cNvSpPr>
          <p:nvPr/>
        </p:nvSpPr>
        <p:spPr bwMode="auto">
          <a:xfrm>
            <a:off x="1832959" y="4078312"/>
            <a:ext cx="720725" cy="1089025"/>
          </a:xfrm>
          <a:prstGeom prst="downArrow">
            <a:avLst>
              <a:gd name="adj1" fmla="val 28833"/>
              <a:gd name="adj2" fmla="val 58419"/>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up)">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up)">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p:bldP spid="7" grpId="0"/>
      <p:bldP spid="8" grpId="0" animBg="1"/>
      <p:bldP spid="9" grpId="0" animBg="1"/>
      <p:bldP spid="10" grpId="0" animBg="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„Vom Bauerndorf zum Weltreich“ auf den Seiten 40 bis 41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a:t>
            </a:r>
            <a:r>
              <a:rPr lang="de-DE" altLang="de-DE" sz="1200" b="0">
                <a:solidFill>
                  <a:schemeClr val="tx1"/>
                </a:solidFill>
              </a:rPr>
              <a:t>, Bürmoos</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233</Words>
  <Application>Microsoft Office PowerPoint</Application>
  <PresentationFormat>Bildschirmpräsentation (4:3)</PresentationFormat>
  <Paragraphs>26</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72</cp:revision>
  <dcterms:created xsi:type="dcterms:W3CDTF">2011-07-14T19:54:09Z</dcterms:created>
  <dcterms:modified xsi:type="dcterms:W3CDTF">2022-11-07T07:43:19Z</dcterms:modified>
</cp:coreProperties>
</file>