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7"/>
  </p:notesMasterIdLst>
  <p:sldIdLst>
    <p:sldId id="260" r:id="rId3"/>
    <p:sldId id="305" r:id="rId4"/>
    <p:sldId id="309" r:id="rId5"/>
    <p:sldId id="308" r:id="rId6"/>
  </p:sldIdLst>
  <p:sldSz cx="9144000" cy="6858000" type="screen4x3"/>
  <p:notesSz cx="6810375" cy="9942513"/>
  <p:defaultTextStyle>
    <a:defPPr>
      <a:defRPr lang="de-DE"/>
    </a:defPPr>
    <a:lvl1pPr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1pPr>
    <a:lvl2pPr marL="4572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2pPr>
    <a:lvl3pPr marL="9144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3pPr>
    <a:lvl4pPr marL="13716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4pPr>
    <a:lvl5pPr marL="18288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BC69B"/>
    <a:srgbClr val="E36C0A"/>
    <a:srgbClr val="A8CCD9"/>
    <a:srgbClr val="549BB5"/>
    <a:srgbClr val="FFFFFF"/>
    <a:srgbClr val="FEFBB8"/>
    <a:srgbClr val="FFF1B3"/>
    <a:srgbClr val="FFD7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85" autoAdjust="0"/>
  </p:normalViewPr>
  <p:slideViewPr>
    <p:cSldViewPr>
      <p:cViewPr varScale="1">
        <p:scale>
          <a:sx n="82" d="100"/>
          <a:sy n="82" d="100"/>
        </p:scale>
        <p:origin x="1474" y="58"/>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8540DA63-ABD9-142B-1F33-AC04D9EEC4BA}"/>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81566923-C042-3993-0071-4EC8EFA6A859}"/>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buClrTx/>
              <a:buFontTx/>
              <a:buNone/>
              <a:defRPr sz="1200">
                <a:solidFill>
                  <a:schemeClr val="tx1"/>
                </a:solidFill>
                <a:latin typeface="Arial" charset="0"/>
              </a:defRPr>
            </a:lvl1pPr>
          </a:lstStyle>
          <a:p>
            <a:pPr>
              <a:defRPr/>
            </a:pPr>
            <a:endParaRPr lang="de-DE"/>
          </a:p>
        </p:txBody>
      </p:sp>
      <p:sp>
        <p:nvSpPr>
          <p:cNvPr id="4100" name="Rectangle 4">
            <a:extLst>
              <a:ext uri="{FF2B5EF4-FFF2-40B4-BE49-F238E27FC236}">
                <a16:creationId xmlns:a16="http://schemas.microsoft.com/office/drawing/2014/main" id="{26FF041E-6180-B7AE-9147-BBF41C825FEE}"/>
              </a:ext>
            </a:extLst>
          </p:cNvPr>
          <p:cNvSpPr>
            <a:spLocks noGrp="1" noRo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7F78CEBB-2C6B-6834-DF7F-3996552E5953}"/>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18188B4F-0D8D-4698-53C3-B23E7F7A4366}"/>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C0ABAF45-AC09-F29C-129B-C1CC621A22F4}"/>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solidFill>
                  <a:schemeClr val="tx1"/>
                </a:solidFill>
              </a:defRPr>
            </a:lvl1pPr>
          </a:lstStyle>
          <a:p>
            <a:pPr>
              <a:defRPr/>
            </a:pPr>
            <a:fld id="{6A4FA4C2-A810-4BF5-987F-9105E89BBCF3}"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51594FD6-9006-B07D-B188-F086A52899F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F724282-AD1A-4591-AA19-31409383C178}" type="slidenum">
              <a:rPr lang="de-DE" altLang="de-DE"/>
              <a:pPr>
                <a:spcBef>
                  <a:spcPct val="0"/>
                </a:spcBef>
              </a:pPr>
              <a:t>1</a:t>
            </a:fld>
            <a:endParaRPr lang="de-DE" altLang="de-DE"/>
          </a:p>
        </p:txBody>
      </p:sp>
      <p:sp>
        <p:nvSpPr>
          <p:cNvPr id="6147" name="Rectangle 2">
            <a:extLst>
              <a:ext uri="{FF2B5EF4-FFF2-40B4-BE49-F238E27FC236}">
                <a16:creationId xmlns:a16="http://schemas.microsoft.com/office/drawing/2014/main" id="{F2DE557C-74DC-E8EC-1DDA-8109267ACBB4}"/>
              </a:ext>
            </a:extLst>
          </p:cNvPr>
          <p:cNvSpPr>
            <a:spLocks noGrp="1" noRot="1" noChangeArrowheads="1" noTextEdit="1"/>
          </p:cNvSpPr>
          <p:nvPr>
            <p:ph type="sldImg"/>
          </p:nvPr>
        </p:nvSpPr>
        <p:spPr>
          <a:ln/>
        </p:spPr>
      </p:sp>
      <p:sp>
        <p:nvSpPr>
          <p:cNvPr id="6148" name="Rectangle 3">
            <a:extLst>
              <a:ext uri="{FF2B5EF4-FFF2-40B4-BE49-F238E27FC236}">
                <a16:creationId xmlns:a16="http://schemas.microsoft.com/office/drawing/2014/main" id="{7B6AB767-89A9-C1C1-69C7-5EE2C6B311F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24D3CC9-7190-4580-FCA5-26FE0981A244}"/>
              </a:ext>
            </a:extLst>
          </p:cNvPr>
          <p:cNvSpPr>
            <a:spLocks noChangeArrowheads="1"/>
          </p:cNvSpPr>
          <p:nvPr userDrawn="1"/>
        </p:nvSpPr>
        <p:spPr bwMode="auto">
          <a:xfrm>
            <a:off x="0" y="1412875"/>
            <a:ext cx="9144000" cy="5445125"/>
          </a:xfrm>
          <a:prstGeom prst="rect">
            <a:avLst/>
          </a:prstGeom>
          <a:no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3" name="Rectangle 5">
            <a:extLst>
              <a:ext uri="{FF2B5EF4-FFF2-40B4-BE49-F238E27FC236}">
                <a16:creationId xmlns:a16="http://schemas.microsoft.com/office/drawing/2014/main" id="{91A47B27-4526-35A7-FF1F-BD5EE7BCB8D9}"/>
              </a:ext>
            </a:extLst>
          </p:cNvPr>
          <p:cNvSpPr>
            <a:spLocks noChangeArrowheads="1"/>
          </p:cNvSpPr>
          <p:nvPr userDrawn="1"/>
        </p:nvSpPr>
        <p:spPr bwMode="auto">
          <a:xfrm>
            <a:off x="0" y="0"/>
            <a:ext cx="9144000" cy="2060575"/>
          </a:xfrm>
          <a:prstGeom prst="rect">
            <a:avLst/>
          </a:prstGeom>
          <a:solidFill>
            <a:srgbClr val="E36C0A"/>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4" name="Text Box 10">
            <a:extLst>
              <a:ext uri="{FF2B5EF4-FFF2-40B4-BE49-F238E27FC236}">
                <a16:creationId xmlns:a16="http://schemas.microsoft.com/office/drawing/2014/main" id="{4CD0C86B-9228-46CC-412F-E13429DC94FA}"/>
              </a:ext>
            </a:extLst>
          </p:cNvPr>
          <p:cNvSpPr txBox="1">
            <a:spLocks noChangeArrowheads="1"/>
          </p:cNvSpPr>
          <p:nvPr userDrawn="1"/>
        </p:nvSpPr>
        <p:spPr bwMode="auto">
          <a:xfrm>
            <a:off x="6156325" y="115888"/>
            <a:ext cx="2592388" cy="731837"/>
          </a:xfrm>
          <a:prstGeom prst="rect">
            <a:avLst/>
          </a:prstGeom>
          <a:noFill/>
          <a:ln>
            <a:noFill/>
          </a:ln>
          <a:effec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defRPr/>
            </a:pPr>
            <a:r>
              <a:rPr lang="de-DE" altLang="de-DE">
                <a:solidFill>
                  <a:srgbClr val="FFFFFF"/>
                </a:solidFill>
              </a:rPr>
              <a:t>BioTOP 2</a:t>
            </a:r>
          </a:p>
        </p:txBody>
      </p:sp>
      <p:pic>
        <p:nvPicPr>
          <p:cNvPr id="5" name="Picture 2">
            <a:extLst>
              <a:ext uri="{FF2B5EF4-FFF2-40B4-BE49-F238E27FC236}">
                <a16:creationId xmlns:a16="http://schemas.microsoft.com/office/drawing/2014/main" id="{40CB0F44-2BB2-C01A-58BC-5F22810024B1}"/>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126080194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196280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8396551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9184305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18577051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8383491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22258170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0859339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186816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6651249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933610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4122814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42755871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002356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2821772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500149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1715289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856794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650581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41278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802403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701783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408127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2983FBFC-158F-9B6F-18D4-BC4AC1A9E4CA}"/>
              </a:ext>
            </a:extLst>
          </p:cNvPr>
          <p:cNvSpPr>
            <a:spLocks noChangeArrowheads="1"/>
          </p:cNvSpPr>
          <p:nvPr userDrawn="1"/>
        </p:nvSpPr>
        <p:spPr bwMode="auto">
          <a:xfrm>
            <a:off x="0" y="0"/>
            <a:ext cx="9144000" cy="476250"/>
          </a:xfrm>
          <a:prstGeom prst="rect">
            <a:avLst/>
          </a:prstGeom>
          <a:solidFill>
            <a:srgbClr val="E36C0A"/>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1027" name="Rectangle 3">
            <a:extLst>
              <a:ext uri="{FF2B5EF4-FFF2-40B4-BE49-F238E27FC236}">
                <a16:creationId xmlns:a16="http://schemas.microsoft.com/office/drawing/2014/main" id="{D41BD3F6-B589-8E86-7B3D-54146B36C6D9}"/>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19E724A5-C64F-3617-3D60-94026CDAF5C6}"/>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04F5AAD7-6D81-6D67-2D10-C66BAA730CE0}"/>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eaLnBrk="1" hangingPunct="1">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CCD4DAFD-4EC3-1B2B-87F9-5E6DAA4AE99C}"/>
              </a:ext>
            </a:extLst>
          </p:cNvPr>
          <p:cNvSpPr>
            <a:spLocks noChangeArrowheads="1"/>
          </p:cNvSpPr>
          <p:nvPr userDrawn="1"/>
        </p:nvSpPr>
        <p:spPr bwMode="auto">
          <a:xfrm>
            <a:off x="8388350" y="6237288"/>
            <a:ext cx="287338" cy="287337"/>
          </a:xfrm>
          <a:prstGeom prst="actionButtonInformation">
            <a:avLst/>
          </a:prstGeom>
          <a:solidFill>
            <a:srgbClr val="FBC69B"/>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50316DB1-ACBB-BD6F-27E3-A25098080A73}"/>
              </a:ext>
            </a:extLst>
          </p:cNvPr>
          <p:cNvSpPr>
            <a:spLocks noChangeArrowheads="1"/>
          </p:cNvSpPr>
          <p:nvPr userDrawn="1"/>
        </p:nvSpPr>
        <p:spPr bwMode="auto">
          <a:xfrm>
            <a:off x="7956550" y="6237288"/>
            <a:ext cx="287338" cy="287337"/>
          </a:xfrm>
          <a:prstGeom prst="actionButtonBeginning">
            <a:avLst/>
          </a:prstGeom>
          <a:solidFill>
            <a:srgbClr val="FBC69B"/>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0F1EB16F-4961-A7CD-8D8B-AA55A33777E6}"/>
              </a:ext>
            </a:extLst>
          </p:cNvPr>
          <p:cNvSpPr txBox="1">
            <a:spLocks noChangeArrowheads="1"/>
          </p:cNvSpPr>
          <p:nvPr userDrawn="1"/>
        </p:nvSpPr>
        <p:spPr bwMode="auto">
          <a:xfrm>
            <a:off x="7235825" y="0"/>
            <a:ext cx="1584325" cy="457200"/>
          </a:xfrm>
          <a:prstGeom prst="rect">
            <a:avLst/>
          </a:prstGeom>
          <a:noFill/>
          <a:ln>
            <a:noFill/>
          </a:ln>
          <a:effec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defRPr/>
            </a:pPr>
            <a:r>
              <a:rPr lang="de-DE" altLang="de-DE" sz="2400">
                <a:solidFill>
                  <a:srgbClr val="FFFFFF"/>
                </a:solidFill>
              </a:rPr>
              <a:t>BioTOP 2</a:t>
            </a:r>
          </a:p>
        </p:txBody>
      </p:sp>
    </p:spTree>
  </p:cSld>
  <p:clrMap bg1="lt1" tx1="dk1" bg2="lt2" tx2="dk2" accent1="accent1" accent2="accent2" accent3="accent3" accent4="accent4" accent5="accent5" accent6="accent6" hlink="hlink" folHlink="folHlink"/>
  <p:sldLayoutIdLst>
    <p:sldLayoutId id="2147483749"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4B92C69-632F-1BE5-B39F-09E1D64C74FD}"/>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61196E00-4521-E866-C036-6752D3E9A980}"/>
              </a:ext>
            </a:extLst>
          </p:cNvPr>
          <p:cNvSpPr>
            <a:spLocks noGrp="1" noChangeArrowheads="1"/>
          </p:cNvSpPr>
          <p:nvPr>
            <p:ph type="ctrTitle"/>
          </p:nvPr>
        </p:nvSpPr>
        <p:spPr>
          <a:xfrm>
            <a:off x="468313" y="836613"/>
            <a:ext cx="7772400" cy="792162"/>
          </a:xfrm>
        </p:spPr>
        <p:txBody>
          <a:bodyPr/>
          <a:lstStyle/>
          <a:p>
            <a:pPr eaLnBrk="1" hangingPunct="1"/>
            <a:r>
              <a:rPr lang="de-DE" altLang="de-DE" sz="2600"/>
              <a:t>Die Entwicklung eines</a:t>
            </a:r>
            <a:br>
              <a:rPr lang="de-DE" altLang="de-DE" sz="2600"/>
            </a:br>
            <a:r>
              <a:rPr lang="de-DE" altLang="de-DE" sz="2600"/>
              <a:t>Schmetterlings</a:t>
            </a:r>
          </a:p>
        </p:txBody>
      </p:sp>
      <p:sp>
        <p:nvSpPr>
          <p:cNvPr id="5123" name="Text Box 17">
            <a:extLst>
              <a:ext uri="{FF2B5EF4-FFF2-40B4-BE49-F238E27FC236}">
                <a16:creationId xmlns:a16="http://schemas.microsoft.com/office/drawing/2014/main" id="{3F15F26A-FEF6-E6D4-C2F5-FCCD2603E3F0}"/>
              </a:ext>
            </a:extLst>
          </p:cNvPr>
          <p:cNvSpPr txBox="1">
            <a:spLocks noChangeArrowheads="1"/>
          </p:cNvSpPr>
          <p:nvPr/>
        </p:nvSpPr>
        <p:spPr bwMode="auto">
          <a:xfrm>
            <a:off x="466725" y="2708275"/>
            <a:ext cx="525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3" action="ppaction://hlinksldjump"/>
              </a:rPr>
              <a:t>schrittweiser Aufbau des Tafelbildes</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4" action="ppaction://hlinksldjump"/>
              </a:rPr>
              <a:t>vollständige Ansicht</a:t>
            </a:r>
            <a:endParaRPr lang="de-DE" altLang="de-DE" sz="2000">
              <a:solidFill>
                <a:schemeClr val="tx1"/>
              </a:solidFill>
              <a:latin typeface="Arial" panose="020B0604020202020204" pitchFamily="34" charset="0"/>
            </a:endParaRPr>
          </a:p>
          <a:p>
            <a:pPr eaLnBrk="1" hangingPunct="1">
              <a:spcBef>
                <a:spcPct val="50000"/>
              </a:spcBef>
              <a:buClr>
                <a:schemeClr val="tx1"/>
              </a:buClr>
            </a:pPr>
            <a:endParaRPr lang="de-DE" altLang="de-DE" sz="2000">
              <a:solidFill>
                <a:schemeClr val="tx1"/>
              </a:solidFill>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71EF60DB-4B6F-E54E-2D5C-037C1610E3BA}"/>
              </a:ext>
            </a:extLst>
          </p:cNvPr>
          <p:cNvSpPr>
            <a:spLocks noGrp="1" noChangeArrowheads="1"/>
          </p:cNvSpPr>
          <p:nvPr>
            <p:ph type="title"/>
          </p:nvPr>
        </p:nvSpPr>
        <p:spPr/>
        <p:txBody>
          <a:bodyPr/>
          <a:lstStyle/>
          <a:p>
            <a:r>
              <a:rPr lang="de-DE" altLang="de-DE"/>
              <a:t>Die Entwicklung eines Schmetterlings</a:t>
            </a:r>
          </a:p>
        </p:txBody>
      </p:sp>
      <p:sp>
        <p:nvSpPr>
          <p:cNvPr id="7171" name="Line 225">
            <a:extLst>
              <a:ext uri="{FF2B5EF4-FFF2-40B4-BE49-F238E27FC236}">
                <a16:creationId xmlns:a16="http://schemas.microsoft.com/office/drawing/2014/main" id="{B720885C-EE98-1AEE-A4A2-0CEB4B28E97E}"/>
              </a:ext>
            </a:extLst>
          </p:cNvPr>
          <p:cNvSpPr>
            <a:spLocks noChangeShapeType="1"/>
          </p:cNvSpPr>
          <p:nvPr/>
        </p:nvSpPr>
        <p:spPr bwMode="auto">
          <a:xfrm>
            <a:off x="1908175" y="765175"/>
            <a:ext cx="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117095" name="Group 359">
            <a:extLst>
              <a:ext uri="{FF2B5EF4-FFF2-40B4-BE49-F238E27FC236}">
                <a16:creationId xmlns:a16="http://schemas.microsoft.com/office/drawing/2014/main" id="{A54FC929-9E77-9EE3-81DB-44FA86EDD8D7}"/>
              </a:ext>
            </a:extLst>
          </p:cNvPr>
          <p:cNvGrpSpPr>
            <a:grpSpLocks/>
          </p:cNvGrpSpPr>
          <p:nvPr/>
        </p:nvGrpSpPr>
        <p:grpSpPr bwMode="auto">
          <a:xfrm>
            <a:off x="3419475" y="692150"/>
            <a:ext cx="4483100" cy="2200275"/>
            <a:chOff x="2154" y="436"/>
            <a:chExt cx="2824" cy="1386"/>
          </a:xfrm>
        </p:grpSpPr>
        <p:pic>
          <p:nvPicPr>
            <p:cNvPr id="7191" name="Picture 335" descr="schmetterling2">
              <a:extLst>
                <a:ext uri="{FF2B5EF4-FFF2-40B4-BE49-F238E27FC236}">
                  <a16:creationId xmlns:a16="http://schemas.microsoft.com/office/drawing/2014/main" id="{9276828B-3A3B-26F0-D423-2EEA766A81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4" y="436"/>
              <a:ext cx="1089" cy="1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92" name="Picture 337" descr="schmetterling3">
              <a:extLst>
                <a:ext uri="{FF2B5EF4-FFF2-40B4-BE49-F238E27FC236}">
                  <a16:creationId xmlns:a16="http://schemas.microsoft.com/office/drawing/2014/main" id="{E6DB9E22-FF6B-3E76-AE0A-4967A0E7765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320000">
              <a:off x="3435" y="783"/>
              <a:ext cx="1543" cy="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3" name="Text Box 338">
              <a:extLst>
                <a:ext uri="{FF2B5EF4-FFF2-40B4-BE49-F238E27FC236}">
                  <a16:creationId xmlns:a16="http://schemas.microsoft.com/office/drawing/2014/main" id="{A95B6F46-069F-3D11-5325-2764B59D13F3}"/>
                </a:ext>
              </a:extLst>
            </p:cNvPr>
            <p:cNvSpPr txBox="1">
              <a:spLocks noChangeArrowheads="1"/>
            </p:cNvSpPr>
            <p:nvPr/>
          </p:nvSpPr>
          <p:spPr bwMode="auto">
            <a:xfrm>
              <a:off x="3107" y="834"/>
              <a:ext cx="86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400" dirty="0">
                  <a:latin typeface="Arial" panose="020B0604020202020204" pitchFamily="34" charset="0"/>
                </a:rPr>
                <a:t>Raupen</a:t>
              </a:r>
            </a:p>
          </p:txBody>
        </p:sp>
      </p:grpSp>
      <p:grpSp>
        <p:nvGrpSpPr>
          <p:cNvPr id="8" name="Gruppieren 7">
            <a:extLst>
              <a:ext uri="{FF2B5EF4-FFF2-40B4-BE49-F238E27FC236}">
                <a16:creationId xmlns:a16="http://schemas.microsoft.com/office/drawing/2014/main" id="{117EE106-5396-1E84-6681-51F320897727}"/>
              </a:ext>
            </a:extLst>
          </p:cNvPr>
          <p:cNvGrpSpPr/>
          <p:nvPr/>
        </p:nvGrpSpPr>
        <p:grpSpPr>
          <a:xfrm>
            <a:off x="6466926" y="2945109"/>
            <a:ext cx="2155275" cy="2271712"/>
            <a:chOff x="6466926" y="2945109"/>
            <a:chExt cx="2155275" cy="2271712"/>
          </a:xfrm>
        </p:grpSpPr>
        <p:pic>
          <p:nvPicPr>
            <p:cNvPr id="117075" name="Picture 339" descr="schmetterling4">
              <a:extLst>
                <a:ext uri="{FF2B5EF4-FFF2-40B4-BE49-F238E27FC236}">
                  <a16:creationId xmlns:a16="http://schemas.microsoft.com/office/drawing/2014/main" id="{973C133A-95C6-F82C-AA87-396450EDFB4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66926" y="2945109"/>
              <a:ext cx="1066800" cy="2271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0" name="Text Box 343">
              <a:extLst>
                <a:ext uri="{FF2B5EF4-FFF2-40B4-BE49-F238E27FC236}">
                  <a16:creationId xmlns:a16="http://schemas.microsoft.com/office/drawing/2014/main" id="{4C22E2A5-7BC4-9E32-7B12-89D95A8D5312}"/>
                </a:ext>
              </a:extLst>
            </p:cNvPr>
            <p:cNvSpPr txBox="1">
              <a:spLocks noChangeArrowheads="1"/>
            </p:cNvSpPr>
            <p:nvPr/>
          </p:nvSpPr>
          <p:spPr bwMode="auto">
            <a:xfrm>
              <a:off x="7066451" y="3694668"/>
              <a:ext cx="155575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400" dirty="0">
                  <a:latin typeface="Arial" panose="020B0604020202020204" pitchFamily="34" charset="0"/>
                </a:rPr>
                <a:t>Die Raupe beginnt mit der Verpuppung.</a:t>
              </a:r>
            </a:p>
          </p:txBody>
        </p:sp>
      </p:grpSp>
      <p:grpSp>
        <p:nvGrpSpPr>
          <p:cNvPr id="117097" name="Group 361">
            <a:extLst>
              <a:ext uri="{FF2B5EF4-FFF2-40B4-BE49-F238E27FC236}">
                <a16:creationId xmlns:a16="http://schemas.microsoft.com/office/drawing/2014/main" id="{056BA6FB-2909-0DFF-D072-4C9C8C2D5680}"/>
              </a:ext>
            </a:extLst>
          </p:cNvPr>
          <p:cNvGrpSpPr>
            <a:grpSpLocks/>
          </p:cNvGrpSpPr>
          <p:nvPr/>
        </p:nvGrpSpPr>
        <p:grpSpPr bwMode="auto">
          <a:xfrm>
            <a:off x="3538537" y="4342336"/>
            <a:ext cx="2066925" cy="2271712"/>
            <a:chOff x="1623" y="2795"/>
            <a:chExt cx="1302" cy="1431"/>
          </a:xfrm>
        </p:grpSpPr>
        <p:sp>
          <p:nvSpPr>
            <p:cNvPr id="7187" name="Text Box 237">
              <a:extLst>
                <a:ext uri="{FF2B5EF4-FFF2-40B4-BE49-F238E27FC236}">
                  <a16:creationId xmlns:a16="http://schemas.microsoft.com/office/drawing/2014/main" id="{45E5E878-F60E-2C74-7AFB-BC46637E92E6}"/>
                </a:ext>
              </a:extLst>
            </p:cNvPr>
            <p:cNvSpPr txBox="1">
              <a:spLocks noChangeArrowheads="1"/>
            </p:cNvSpPr>
            <p:nvPr/>
          </p:nvSpPr>
          <p:spPr bwMode="auto">
            <a:xfrm>
              <a:off x="1623" y="3929"/>
              <a:ext cx="86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400">
                  <a:latin typeface="Arial" panose="020B0604020202020204" pitchFamily="34" charset="0"/>
                </a:rPr>
                <a:t>Stürzpuppe</a:t>
              </a:r>
            </a:p>
          </p:txBody>
        </p:sp>
        <p:pic>
          <p:nvPicPr>
            <p:cNvPr id="7188" name="Picture 349" descr="schmetterling6">
              <a:extLst>
                <a:ext uri="{FF2B5EF4-FFF2-40B4-BE49-F238E27FC236}">
                  <a16:creationId xmlns:a16="http://schemas.microsoft.com/office/drawing/2014/main" id="{C0A55A88-B80A-19B3-FD55-CB46F38728C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9" y="2795"/>
              <a:ext cx="486" cy="1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7176" name="Group 366">
            <a:extLst>
              <a:ext uri="{FF2B5EF4-FFF2-40B4-BE49-F238E27FC236}">
                <a16:creationId xmlns:a16="http://schemas.microsoft.com/office/drawing/2014/main" id="{495ADCAD-2C85-DA49-9681-1C1705FB4E93}"/>
              </a:ext>
            </a:extLst>
          </p:cNvPr>
          <p:cNvGrpSpPr>
            <a:grpSpLocks/>
          </p:cNvGrpSpPr>
          <p:nvPr/>
        </p:nvGrpSpPr>
        <p:grpSpPr bwMode="auto">
          <a:xfrm>
            <a:off x="900113" y="836613"/>
            <a:ext cx="5256212" cy="3671887"/>
            <a:chOff x="567" y="527"/>
            <a:chExt cx="3311" cy="2313"/>
          </a:xfrm>
        </p:grpSpPr>
        <p:grpSp>
          <p:nvGrpSpPr>
            <p:cNvPr id="7181" name="Group 365">
              <a:extLst>
                <a:ext uri="{FF2B5EF4-FFF2-40B4-BE49-F238E27FC236}">
                  <a16:creationId xmlns:a16="http://schemas.microsoft.com/office/drawing/2014/main" id="{3C7E7911-A7CF-1DC0-B1C7-9C77419AD714}"/>
                </a:ext>
              </a:extLst>
            </p:cNvPr>
            <p:cNvGrpSpPr>
              <a:grpSpLocks/>
            </p:cNvGrpSpPr>
            <p:nvPr/>
          </p:nvGrpSpPr>
          <p:grpSpPr bwMode="auto">
            <a:xfrm>
              <a:off x="1202" y="1842"/>
              <a:ext cx="2676" cy="998"/>
              <a:chOff x="1202" y="1842"/>
              <a:chExt cx="2676" cy="998"/>
            </a:xfrm>
          </p:grpSpPr>
          <p:sp>
            <p:nvSpPr>
              <p:cNvPr id="7185" name="Oval 350">
                <a:extLst>
                  <a:ext uri="{FF2B5EF4-FFF2-40B4-BE49-F238E27FC236}">
                    <a16:creationId xmlns:a16="http://schemas.microsoft.com/office/drawing/2014/main" id="{BE1A15B3-AC5A-1C79-CCDC-6C7434F8776E}"/>
                  </a:ext>
                </a:extLst>
              </p:cNvPr>
              <p:cNvSpPr>
                <a:spLocks noChangeArrowheads="1"/>
              </p:cNvSpPr>
              <p:nvPr/>
            </p:nvSpPr>
            <p:spPr bwMode="auto">
              <a:xfrm>
                <a:off x="1383" y="1842"/>
                <a:ext cx="2495" cy="998"/>
              </a:xfrm>
              <a:prstGeom prst="ellipse">
                <a:avLst/>
              </a:prstGeom>
              <a:noFill/>
              <a:ln w="25400">
                <a:solidFill>
                  <a:srgbClr val="FFCC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86" name="Rectangle 351">
                <a:extLst>
                  <a:ext uri="{FF2B5EF4-FFF2-40B4-BE49-F238E27FC236}">
                    <a16:creationId xmlns:a16="http://schemas.microsoft.com/office/drawing/2014/main" id="{7BB05370-E2DA-F63C-340A-3EC4B744CA8E}"/>
                  </a:ext>
                </a:extLst>
              </p:cNvPr>
              <p:cNvSpPr>
                <a:spLocks noChangeArrowheads="1"/>
              </p:cNvSpPr>
              <p:nvPr/>
            </p:nvSpPr>
            <p:spPr bwMode="auto">
              <a:xfrm>
                <a:off x="1202" y="1842"/>
                <a:ext cx="725" cy="99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7182" name="Group 358">
              <a:extLst>
                <a:ext uri="{FF2B5EF4-FFF2-40B4-BE49-F238E27FC236}">
                  <a16:creationId xmlns:a16="http://schemas.microsoft.com/office/drawing/2014/main" id="{81B804EF-FB50-6FBB-F7F1-688DEB8C531B}"/>
                </a:ext>
              </a:extLst>
            </p:cNvPr>
            <p:cNvGrpSpPr>
              <a:grpSpLocks/>
            </p:cNvGrpSpPr>
            <p:nvPr/>
          </p:nvGrpSpPr>
          <p:grpSpPr bwMode="auto">
            <a:xfrm>
              <a:off x="567" y="527"/>
              <a:ext cx="1270" cy="1497"/>
              <a:chOff x="567" y="527"/>
              <a:chExt cx="1270" cy="1497"/>
            </a:xfrm>
          </p:grpSpPr>
          <p:pic>
            <p:nvPicPr>
              <p:cNvPr id="7183" name="Picture 352" descr="schmetterling1">
                <a:extLst>
                  <a:ext uri="{FF2B5EF4-FFF2-40B4-BE49-F238E27FC236}">
                    <a16:creationId xmlns:a16="http://schemas.microsoft.com/office/drawing/2014/main" id="{065CB9AD-EF91-3465-A3B7-89CA39ADC92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05" y="527"/>
                <a:ext cx="732" cy="1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84" name="Text Box 353">
                <a:extLst>
                  <a:ext uri="{FF2B5EF4-FFF2-40B4-BE49-F238E27FC236}">
                    <a16:creationId xmlns:a16="http://schemas.microsoft.com/office/drawing/2014/main" id="{97262007-35AA-1C49-3F8D-92974D89B9D0}"/>
                  </a:ext>
                </a:extLst>
              </p:cNvPr>
              <p:cNvSpPr txBox="1">
                <a:spLocks noChangeArrowheads="1"/>
              </p:cNvSpPr>
              <p:nvPr/>
            </p:nvSpPr>
            <p:spPr bwMode="auto">
              <a:xfrm>
                <a:off x="567" y="655"/>
                <a:ext cx="952" cy="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400">
                    <a:latin typeface="Arial" panose="020B0604020202020204" pitchFamily="34" charset="0"/>
                  </a:rPr>
                  <a:t>Eier eines Schmetterlings</a:t>
                </a:r>
              </a:p>
            </p:txBody>
          </p:sp>
        </p:grpSp>
      </p:grpSp>
      <p:sp>
        <p:nvSpPr>
          <p:cNvPr id="7177" name="Line 354">
            <a:extLst>
              <a:ext uri="{FF2B5EF4-FFF2-40B4-BE49-F238E27FC236}">
                <a16:creationId xmlns:a16="http://schemas.microsoft.com/office/drawing/2014/main" id="{88F32864-37DE-A15E-C113-41B0B7715904}"/>
              </a:ext>
            </a:extLst>
          </p:cNvPr>
          <p:cNvSpPr>
            <a:spLocks noChangeShapeType="1"/>
          </p:cNvSpPr>
          <p:nvPr/>
        </p:nvSpPr>
        <p:spPr bwMode="auto">
          <a:xfrm rot="1200000">
            <a:off x="2987675" y="4365625"/>
            <a:ext cx="109538" cy="0"/>
          </a:xfrm>
          <a:prstGeom prst="line">
            <a:avLst/>
          </a:prstGeom>
          <a:noFill/>
          <a:ln w="9525">
            <a:solidFill>
              <a:srgbClr val="FFCC00"/>
            </a:solidFill>
            <a:round/>
            <a:headEnd type="triangle" w="lg" len="lg"/>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7" name="Gruppieren 6">
            <a:extLst>
              <a:ext uri="{FF2B5EF4-FFF2-40B4-BE49-F238E27FC236}">
                <a16:creationId xmlns:a16="http://schemas.microsoft.com/office/drawing/2014/main" id="{46B9F843-11F9-E682-A176-308AF4D61066}"/>
              </a:ext>
            </a:extLst>
          </p:cNvPr>
          <p:cNvGrpSpPr/>
          <p:nvPr/>
        </p:nvGrpSpPr>
        <p:grpSpPr>
          <a:xfrm>
            <a:off x="443349" y="3947479"/>
            <a:ext cx="2517346" cy="2666569"/>
            <a:chOff x="443349" y="3947479"/>
            <a:chExt cx="2517346" cy="2666569"/>
          </a:xfrm>
        </p:grpSpPr>
        <p:pic>
          <p:nvPicPr>
            <p:cNvPr id="5" name="Grafik 4">
              <a:extLst>
                <a:ext uri="{FF2B5EF4-FFF2-40B4-BE49-F238E27FC236}">
                  <a16:creationId xmlns:a16="http://schemas.microsoft.com/office/drawing/2014/main" id="{721CC157-6D8B-7DA3-FB8C-AAF12F48BE6A}"/>
                </a:ext>
              </a:extLst>
            </p:cNvPr>
            <p:cNvPicPr>
              <a:picLocks noChangeAspect="1"/>
            </p:cNvPicPr>
            <p:nvPr/>
          </p:nvPicPr>
          <p:blipFill>
            <a:blip r:embed="rId7"/>
            <a:stretch>
              <a:fillRect/>
            </a:stretch>
          </p:blipFill>
          <p:spPr>
            <a:xfrm>
              <a:off x="1631591" y="3947479"/>
              <a:ext cx="1329104" cy="2666569"/>
            </a:xfrm>
            <a:prstGeom prst="rect">
              <a:avLst/>
            </a:prstGeom>
          </p:spPr>
        </p:pic>
        <p:sp>
          <p:nvSpPr>
            <p:cNvPr id="6" name="Text Box 343">
              <a:extLst>
                <a:ext uri="{FF2B5EF4-FFF2-40B4-BE49-F238E27FC236}">
                  <a16:creationId xmlns:a16="http://schemas.microsoft.com/office/drawing/2014/main" id="{C916F93D-15D2-0847-BB20-BE60B3B53DB8}"/>
                </a:ext>
              </a:extLst>
            </p:cNvPr>
            <p:cNvSpPr txBox="1">
              <a:spLocks noChangeArrowheads="1"/>
            </p:cNvSpPr>
            <p:nvPr/>
          </p:nvSpPr>
          <p:spPr bwMode="auto">
            <a:xfrm>
              <a:off x="443349" y="5077241"/>
              <a:ext cx="1464826"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400" dirty="0">
                  <a:latin typeface="Arial" panose="020B0604020202020204" pitchFamily="34" charset="0"/>
                </a:rPr>
                <a:t>Der fertig entwickelte Schmetterling schlüpft.</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709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709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709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36CA6384-76B0-FFA0-2F57-690B7E6C24F7}"/>
            </a:ext>
          </a:extLst>
        </p:cNvPr>
        <p:cNvGrpSpPr/>
        <p:nvPr/>
      </p:nvGrpSpPr>
      <p:grpSpPr>
        <a:xfrm>
          <a:off x="0" y="0"/>
          <a:ext cx="0" cy="0"/>
          <a:chOff x="0" y="0"/>
          <a:chExt cx="0" cy="0"/>
        </a:xfrm>
      </p:grpSpPr>
      <p:sp>
        <p:nvSpPr>
          <p:cNvPr id="7170" name="Rectangle 2">
            <a:extLst>
              <a:ext uri="{FF2B5EF4-FFF2-40B4-BE49-F238E27FC236}">
                <a16:creationId xmlns:a16="http://schemas.microsoft.com/office/drawing/2014/main" id="{994D448F-BB32-B990-68A4-F75CE10C4FDE}"/>
              </a:ext>
            </a:extLst>
          </p:cNvPr>
          <p:cNvSpPr>
            <a:spLocks noGrp="1" noChangeArrowheads="1"/>
          </p:cNvSpPr>
          <p:nvPr>
            <p:ph type="title"/>
          </p:nvPr>
        </p:nvSpPr>
        <p:spPr/>
        <p:txBody>
          <a:bodyPr/>
          <a:lstStyle/>
          <a:p>
            <a:r>
              <a:rPr lang="de-DE" altLang="de-DE"/>
              <a:t>Die Entwicklung eines Schmetterlings</a:t>
            </a:r>
          </a:p>
        </p:txBody>
      </p:sp>
      <p:sp>
        <p:nvSpPr>
          <p:cNvPr id="7171" name="Line 225">
            <a:extLst>
              <a:ext uri="{FF2B5EF4-FFF2-40B4-BE49-F238E27FC236}">
                <a16:creationId xmlns:a16="http://schemas.microsoft.com/office/drawing/2014/main" id="{2B5BE17B-D666-127F-90EC-A9AF94CF66CB}"/>
              </a:ext>
            </a:extLst>
          </p:cNvPr>
          <p:cNvSpPr>
            <a:spLocks noChangeShapeType="1"/>
          </p:cNvSpPr>
          <p:nvPr/>
        </p:nvSpPr>
        <p:spPr bwMode="auto">
          <a:xfrm>
            <a:off x="1908175" y="765175"/>
            <a:ext cx="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117095" name="Group 359">
            <a:extLst>
              <a:ext uri="{FF2B5EF4-FFF2-40B4-BE49-F238E27FC236}">
                <a16:creationId xmlns:a16="http://schemas.microsoft.com/office/drawing/2014/main" id="{3FBAABDD-65F0-1F05-7805-582F2EE683DA}"/>
              </a:ext>
            </a:extLst>
          </p:cNvPr>
          <p:cNvGrpSpPr>
            <a:grpSpLocks/>
          </p:cNvGrpSpPr>
          <p:nvPr/>
        </p:nvGrpSpPr>
        <p:grpSpPr bwMode="auto">
          <a:xfrm>
            <a:off x="3419475" y="692150"/>
            <a:ext cx="4483100" cy="2200275"/>
            <a:chOff x="2154" y="436"/>
            <a:chExt cx="2824" cy="1386"/>
          </a:xfrm>
        </p:grpSpPr>
        <p:pic>
          <p:nvPicPr>
            <p:cNvPr id="7191" name="Picture 335" descr="schmetterling2">
              <a:extLst>
                <a:ext uri="{FF2B5EF4-FFF2-40B4-BE49-F238E27FC236}">
                  <a16:creationId xmlns:a16="http://schemas.microsoft.com/office/drawing/2014/main" id="{A61FA401-AE7B-FA29-9411-AFCB300AEE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4" y="436"/>
              <a:ext cx="1089" cy="1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92" name="Picture 337" descr="schmetterling3">
              <a:extLst>
                <a:ext uri="{FF2B5EF4-FFF2-40B4-BE49-F238E27FC236}">
                  <a16:creationId xmlns:a16="http://schemas.microsoft.com/office/drawing/2014/main" id="{F0DC49F0-C718-68A5-1E78-744DC2AD63C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320000">
              <a:off x="3435" y="783"/>
              <a:ext cx="1543" cy="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3" name="Text Box 338">
              <a:extLst>
                <a:ext uri="{FF2B5EF4-FFF2-40B4-BE49-F238E27FC236}">
                  <a16:creationId xmlns:a16="http://schemas.microsoft.com/office/drawing/2014/main" id="{0E283D16-E2DF-D5CE-54F2-D6659EA136E0}"/>
                </a:ext>
              </a:extLst>
            </p:cNvPr>
            <p:cNvSpPr txBox="1">
              <a:spLocks noChangeArrowheads="1"/>
            </p:cNvSpPr>
            <p:nvPr/>
          </p:nvSpPr>
          <p:spPr bwMode="auto">
            <a:xfrm>
              <a:off x="3107" y="834"/>
              <a:ext cx="86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400" dirty="0">
                  <a:latin typeface="Arial" panose="020B0604020202020204" pitchFamily="34" charset="0"/>
                </a:rPr>
                <a:t>Raupen</a:t>
              </a:r>
            </a:p>
          </p:txBody>
        </p:sp>
      </p:grpSp>
      <p:grpSp>
        <p:nvGrpSpPr>
          <p:cNvPr id="8" name="Gruppieren 7">
            <a:extLst>
              <a:ext uri="{FF2B5EF4-FFF2-40B4-BE49-F238E27FC236}">
                <a16:creationId xmlns:a16="http://schemas.microsoft.com/office/drawing/2014/main" id="{ED448D67-515B-382F-DD3C-90EA8F6BDB91}"/>
              </a:ext>
            </a:extLst>
          </p:cNvPr>
          <p:cNvGrpSpPr/>
          <p:nvPr/>
        </p:nvGrpSpPr>
        <p:grpSpPr>
          <a:xfrm>
            <a:off x="6466926" y="2945109"/>
            <a:ext cx="2155275" cy="2271712"/>
            <a:chOff x="6466926" y="2945109"/>
            <a:chExt cx="2155275" cy="2271712"/>
          </a:xfrm>
        </p:grpSpPr>
        <p:pic>
          <p:nvPicPr>
            <p:cNvPr id="117075" name="Picture 339" descr="schmetterling4">
              <a:extLst>
                <a:ext uri="{FF2B5EF4-FFF2-40B4-BE49-F238E27FC236}">
                  <a16:creationId xmlns:a16="http://schemas.microsoft.com/office/drawing/2014/main" id="{BD59EF06-4D07-9F27-5717-96D0E2668CB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66926" y="2945109"/>
              <a:ext cx="1066800" cy="2271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0" name="Text Box 343">
              <a:extLst>
                <a:ext uri="{FF2B5EF4-FFF2-40B4-BE49-F238E27FC236}">
                  <a16:creationId xmlns:a16="http://schemas.microsoft.com/office/drawing/2014/main" id="{386F0934-E8A3-5EDC-1256-642AD84D1A1D}"/>
                </a:ext>
              </a:extLst>
            </p:cNvPr>
            <p:cNvSpPr txBox="1">
              <a:spLocks noChangeArrowheads="1"/>
            </p:cNvSpPr>
            <p:nvPr/>
          </p:nvSpPr>
          <p:spPr bwMode="auto">
            <a:xfrm>
              <a:off x="7066451" y="3694668"/>
              <a:ext cx="155575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400" dirty="0">
                  <a:latin typeface="Arial" panose="020B0604020202020204" pitchFamily="34" charset="0"/>
                </a:rPr>
                <a:t>Die Raupe beginnt mit der Verpuppung.</a:t>
              </a:r>
            </a:p>
          </p:txBody>
        </p:sp>
      </p:grpSp>
      <p:grpSp>
        <p:nvGrpSpPr>
          <p:cNvPr id="117097" name="Group 361">
            <a:extLst>
              <a:ext uri="{FF2B5EF4-FFF2-40B4-BE49-F238E27FC236}">
                <a16:creationId xmlns:a16="http://schemas.microsoft.com/office/drawing/2014/main" id="{27A79D1F-3839-A287-2861-26BD728FF740}"/>
              </a:ext>
            </a:extLst>
          </p:cNvPr>
          <p:cNvGrpSpPr>
            <a:grpSpLocks/>
          </p:cNvGrpSpPr>
          <p:nvPr/>
        </p:nvGrpSpPr>
        <p:grpSpPr bwMode="auto">
          <a:xfrm>
            <a:off x="3538537" y="4342336"/>
            <a:ext cx="2066925" cy="2271712"/>
            <a:chOff x="1623" y="2795"/>
            <a:chExt cx="1302" cy="1431"/>
          </a:xfrm>
        </p:grpSpPr>
        <p:sp>
          <p:nvSpPr>
            <p:cNvPr id="7187" name="Text Box 237">
              <a:extLst>
                <a:ext uri="{FF2B5EF4-FFF2-40B4-BE49-F238E27FC236}">
                  <a16:creationId xmlns:a16="http://schemas.microsoft.com/office/drawing/2014/main" id="{413914EA-2A56-3664-88A1-A538DCEDE0F4}"/>
                </a:ext>
              </a:extLst>
            </p:cNvPr>
            <p:cNvSpPr txBox="1">
              <a:spLocks noChangeArrowheads="1"/>
            </p:cNvSpPr>
            <p:nvPr/>
          </p:nvSpPr>
          <p:spPr bwMode="auto">
            <a:xfrm>
              <a:off x="1623" y="3929"/>
              <a:ext cx="86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400">
                  <a:latin typeface="Arial" panose="020B0604020202020204" pitchFamily="34" charset="0"/>
                </a:rPr>
                <a:t>Stürzpuppe</a:t>
              </a:r>
            </a:p>
          </p:txBody>
        </p:sp>
        <p:pic>
          <p:nvPicPr>
            <p:cNvPr id="7188" name="Picture 349" descr="schmetterling6">
              <a:extLst>
                <a:ext uri="{FF2B5EF4-FFF2-40B4-BE49-F238E27FC236}">
                  <a16:creationId xmlns:a16="http://schemas.microsoft.com/office/drawing/2014/main" id="{F14A754F-3FD8-3EDD-0DD8-F219FE33F8A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9" y="2795"/>
              <a:ext cx="486" cy="1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7176" name="Group 366">
            <a:extLst>
              <a:ext uri="{FF2B5EF4-FFF2-40B4-BE49-F238E27FC236}">
                <a16:creationId xmlns:a16="http://schemas.microsoft.com/office/drawing/2014/main" id="{6CC1C1BA-D328-61EE-3529-0A3433F83E01}"/>
              </a:ext>
            </a:extLst>
          </p:cNvPr>
          <p:cNvGrpSpPr>
            <a:grpSpLocks/>
          </p:cNvGrpSpPr>
          <p:nvPr/>
        </p:nvGrpSpPr>
        <p:grpSpPr bwMode="auto">
          <a:xfrm>
            <a:off x="900113" y="836613"/>
            <a:ext cx="5256212" cy="3671887"/>
            <a:chOff x="567" y="527"/>
            <a:chExt cx="3311" cy="2313"/>
          </a:xfrm>
        </p:grpSpPr>
        <p:grpSp>
          <p:nvGrpSpPr>
            <p:cNvPr id="7181" name="Group 365">
              <a:extLst>
                <a:ext uri="{FF2B5EF4-FFF2-40B4-BE49-F238E27FC236}">
                  <a16:creationId xmlns:a16="http://schemas.microsoft.com/office/drawing/2014/main" id="{301BA837-14F0-9412-F93A-125CC0DA7F87}"/>
                </a:ext>
              </a:extLst>
            </p:cNvPr>
            <p:cNvGrpSpPr>
              <a:grpSpLocks/>
            </p:cNvGrpSpPr>
            <p:nvPr/>
          </p:nvGrpSpPr>
          <p:grpSpPr bwMode="auto">
            <a:xfrm>
              <a:off x="1202" y="1842"/>
              <a:ext cx="2676" cy="998"/>
              <a:chOff x="1202" y="1842"/>
              <a:chExt cx="2676" cy="998"/>
            </a:xfrm>
          </p:grpSpPr>
          <p:sp>
            <p:nvSpPr>
              <p:cNvPr id="7185" name="Oval 350">
                <a:extLst>
                  <a:ext uri="{FF2B5EF4-FFF2-40B4-BE49-F238E27FC236}">
                    <a16:creationId xmlns:a16="http://schemas.microsoft.com/office/drawing/2014/main" id="{83991AC8-2FBA-C217-6747-AED3FFEFD0E1}"/>
                  </a:ext>
                </a:extLst>
              </p:cNvPr>
              <p:cNvSpPr>
                <a:spLocks noChangeArrowheads="1"/>
              </p:cNvSpPr>
              <p:nvPr/>
            </p:nvSpPr>
            <p:spPr bwMode="auto">
              <a:xfrm>
                <a:off x="1383" y="1842"/>
                <a:ext cx="2495" cy="998"/>
              </a:xfrm>
              <a:prstGeom prst="ellipse">
                <a:avLst/>
              </a:prstGeom>
              <a:noFill/>
              <a:ln w="25400">
                <a:solidFill>
                  <a:srgbClr val="FFCC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86" name="Rectangle 351">
                <a:extLst>
                  <a:ext uri="{FF2B5EF4-FFF2-40B4-BE49-F238E27FC236}">
                    <a16:creationId xmlns:a16="http://schemas.microsoft.com/office/drawing/2014/main" id="{3E818AD4-DE2A-AC43-4853-FA4CE81A62E0}"/>
                  </a:ext>
                </a:extLst>
              </p:cNvPr>
              <p:cNvSpPr>
                <a:spLocks noChangeArrowheads="1"/>
              </p:cNvSpPr>
              <p:nvPr/>
            </p:nvSpPr>
            <p:spPr bwMode="auto">
              <a:xfrm>
                <a:off x="1202" y="1842"/>
                <a:ext cx="725" cy="99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7182" name="Group 358">
              <a:extLst>
                <a:ext uri="{FF2B5EF4-FFF2-40B4-BE49-F238E27FC236}">
                  <a16:creationId xmlns:a16="http://schemas.microsoft.com/office/drawing/2014/main" id="{7249EF91-E922-A633-0E33-789135713BFC}"/>
                </a:ext>
              </a:extLst>
            </p:cNvPr>
            <p:cNvGrpSpPr>
              <a:grpSpLocks/>
            </p:cNvGrpSpPr>
            <p:nvPr/>
          </p:nvGrpSpPr>
          <p:grpSpPr bwMode="auto">
            <a:xfrm>
              <a:off x="567" y="527"/>
              <a:ext cx="1270" cy="1497"/>
              <a:chOff x="567" y="527"/>
              <a:chExt cx="1270" cy="1497"/>
            </a:xfrm>
          </p:grpSpPr>
          <p:pic>
            <p:nvPicPr>
              <p:cNvPr id="7183" name="Picture 352" descr="schmetterling1">
                <a:extLst>
                  <a:ext uri="{FF2B5EF4-FFF2-40B4-BE49-F238E27FC236}">
                    <a16:creationId xmlns:a16="http://schemas.microsoft.com/office/drawing/2014/main" id="{EBF5CF5C-AAFF-951B-E24A-C27BBCDCA7A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05" y="527"/>
                <a:ext cx="732" cy="1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84" name="Text Box 353">
                <a:extLst>
                  <a:ext uri="{FF2B5EF4-FFF2-40B4-BE49-F238E27FC236}">
                    <a16:creationId xmlns:a16="http://schemas.microsoft.com/office/drawing/2014/main" id="{383E0DBA-BC05-3822-5486-46CD3BBB6EDA}"/>
                  </a:ext>
                </a:extLst>
              </p:cNvPr>
              <p:cNvSpPr txBox="1">
                <a:spLocks noChangeArrowheads="1"/>
              </p:cNvSpPr>
              <p:nvPr/>
            </p:nvSpPr>
            <p:spPr bwMode="auto">
              <a:xfrm>
                <a:off x="567" y="655"/>
                <a:ext cx="952" cy="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400">
                    <a:latin typeface="Arial" panose="020B0604020202020204" pitchFamily="34" charset="0"/>
                  </a:rPr>
                  <a:t>Eier eines Schmetterlings</a:t>
                </a:r>
              </a:p>
            </p:txBody>
          </p:sp>
        </p:grpSp>
      </p:grpSp>
      <p:sp>
        <p:nvSpPr>
          <p:cNvPr id="7177" name="Line 354">
            <a:extLst>
              <a:ext uri="{FF2B5EF4-FFF2-40B4-BE49-F238E27FC236}">
                <a16:creationId xmlns:a16="http://schemas.microsoft.com/office/drawing/2014/main" id="{DE71A87E-647A-FBEE-52F2-F15DECA41FBF}"/>
              </a:ext>
            </a:extLst>
          </p:cNvPr>
          <p:cNvSpPr>
            <a:spLocks noChangeShapeType="1"/>
          </p:cNvSpPr>
          <p:nvPr/>
        </p:nvSpPr>
        <p:spPr bwMode="auto">
          <a:xfrm rot="1200000">
            <a:off x="2987675" y="4365625"/>
            <a:ext cx="109538" cy="0"/>
          </a:xfrm>
          <a:prstGeom prst="line">
            <a:avLst/>
          </a:prstGeom>
          <a:noFill/>
          <a:ln w="9525">
            <a:solidFill>
              <a:srgbClr val="FFCC00"/>
            </a:solidFill>
            <a:round/>
            <a:headEnd type="triangle" w="lg" len="lg"/>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7" name="Gruppieren 6">
            <a:extLst>
              <a:ext uri="{FF2B5EF4-FFF2-40B4-BE49-F238E27FC236}">
                <a16:creationId xmlns:a16="http://schemas.microsoft.com/office/drawing/2014/main" id="{74360A23-D37E-82FF-1A2B-2294240558C4}"/>
              </a:ext>
            </a:extLst>
          </p:cNvPr>
          <p:cNvGrpSpPr/>
          <p:nvPr/>
        </p:nvGrpSpPr>
        <p:grpSpPr>
          <a:xfrm>
            <a:off x="443349" y="3947479"/>
            <a:ext cx="2517346" cy="2666569"/>
            <a:chOff x="443349" y="3947479"/>
            <a:chExt cx="2517346" cy="2666569"/>
          </a:xfrm>
        </p:grpSpPr>
        <p:pic>
          <p:nvPicPr>
            <p:cNvPr id="5" name="Grafik 4">
              <a:extLst>
                <a:ext uri="{FF2B5EF4-FFF2-40B4-BE49-F238E27FC236}">
                  <a16:creationId xmlns:a16="http://schemas.microsoft.com/office/drawing/2014/main" id="{A7A4EE10-5F32-60FD-D7CD-0D501278DF98}"/>
                </a:ext>
              </a:extLst>
            </p:cNvPr>
            <p:cNvPicPr>
              <a:picLocks noChangeAspect="1"/>
            </p:cNvPicPr>
            <p:nvPr/>
          </p:nvPicPr>
          <p:blipFill>
            <a:blip r:embed="rId7"/>
            <a:stretch>
              <a:fillRect/>
            </a:stretch>
          </p:blipFill>
          <p:spPr>
            <a:xfrm>
              <a:off x="1631591" y="3947479"/>
              <a:ext cx="1329104" cy="2666569"/>
            </a:xfrm>
            <a:prstGeom prst="rect">
              <a:avLst/>
            </a:prstGeom>
          </p:spPr>
        </p:pic>
        <p:sp>
          <p:nvSpPr>
            <p:cNvPr id="6" name="Text Box 343">
              <a:extLst>
                <a:ext uri="{FF2B5EF4-FFF2-40B4-BE49-F238E27FC236}">
                  <a16:creationId xmlns:a16="http://schemas.microsoft.com/office/drawing/2014/main" id="{74697DC0-1DDF-6D38-0152-64C3912A72D3}"/>
                </a:ext>
              </a:extLst>
            </p:cNvPr>
            <p:cNvSpPr txBox="1">
              <a:spLocks noChangeArrowheads="1"/>
            </p:cNvSpPr>
            <p:nvPr/>
          </p:nvSpPr>
          <p:spPr bwMode="auto">
            <a:xfrm>
              <a:off x="443349" y="5077241"/>
              <a:ext cx="1464826"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400" dirty="0">
                  <a:latin typeface="Arial" panose="020B0604020202020204" pitchFamily="34" charset="0"/>
                </a:rPr>
                <a:t>Der fertig entwickelte Schmetterling schlüpft.</a:t>
              </a:r>
            </a:p>
          </p:txBody>
        </p:sp>
      </p:grpSp>
    </p:spTree>
    <p:extLst>
      <p:ext uri="{BB962C8B-B14F-4D97-AF65-F5344CB8AC3E}">
        <p14:creationId xmlns:p14="http://schemas.microsoft.com/office/powerpoint/2010/main" val="815784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052679C0-A9E8-0641-E2E4-01356B5B1A91}"/>
              </a:ext>
            </a:extLst>
          </p:cNvPr>
          <p:cNvSpPr>
            <a:spLocks noGrp="1" noChangeArrowheads="1"/>
          </p:cNvSpPr>
          <p:nvPr>
            <p:ph type="title" idx="4294967295"/>
          </p:nvPr>
        </p:nvSpPr>
        <p:spPr/>
        <p:txBody>
          <a:bodyPr/>
          <a:lstStyle/>
          <a:p>
            <a:pPr eaLnBrk="1" hangingPunct="1"/>
            <a:r>
              <a:rPr lang="de-DE" altLang="de-DE"/>
              <a:t>Tafelbildinfo</a:t>
            </a:r>
          </a:p>
        </p:txBody>
      </p:sp>
      <p:sp>
        <p:nvSpPr>
          <p:cNvPr id="9219" name="Rectangle 5">
            <a:extLst>
              <a:ext uri="{FF2B5EF4-FFF2-40B4-BE49-F238E27FC236}">
                <a16:creationId xmlns:a16="http://schemas.microsoft.com/office/drawing/2014/main" id="{23F51228-E02D-3034-3109-569B72881052}"/>
              </a:ext>
            </a:extLst>
          </p:cNvPr>
          <p:cNvSpPr>
            <a:spLocks noChangeArrowheads="1"/>
          </p:cNvSpPr>
          <p:nvPr/>
        </p:nvSpPr>
        <p:spPr bwMode="auto">
          <a:xfrm>
            <a:off x="0" y="6237288"/>
            <a:ext cx="9144000" cy="620712"/>
          </a:xfrm>
          <a:prstGeom prst="rect">
            <a:avLst/>
          </a:prstGeom>
          <a:solidFill>
            <a:srgbClr val="E36C0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9220" name="AutoShape 4">
            <a:hlinkClick r:id="" action="ppaction://hlinkshowjump?jump=lastslideviewed" highlightClick="1"/>
            <a:extLst>
              <a:ext uri="{FF2B5EF4-FFF2-40B4-BE49-F238E27FC236}">
                <a16:creationId xmlns:a16="http://schemas.microsoft.com/office/drawing/2014/main" id="{1C1146B9-FB83-85A4-9496-92ECCD4FE8FB}"/>
              </a:ext>
            </a:extLst>
          </p:cNvPr>
          <p:cNvSpPr>
            <a:spLocks noChangeArrowheads="1"/>
          </p:cNvSpPr>
          <p:nvPr/>
        </p:nvSpPr>
        <p:spPr bwMode="auto">
          <a:xfrm>
            <a:off x="539750" y="5876925"/>
            <a:ext cx="287338" cy="287338"/>
          </a:xfrm>
          <a:prstGeom prst="actionButtonReturn">
            <a:avLst/>
          </a:prstGeom>
          <a:solidFill>
            <a:srgbClr val="FFD72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21" name="Rectangle 6">
            <a:extLst>
              <a:ext uri="{FF2B5EF4-FFF2-40B4-BE49-F238E27FC236}">
                <a16:creationId xmlns:a16="http://schemas.microsoft.com/office/drawing/2014/main" id="{D951D396-B14B-1DDA-CDEF-EABE25AC6C08}"/>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None/>
            </a:pPr>
            <a:endParaRPr lang="de-DE" altLang="de-DE" sz="1200">
              <a:latin typeface="Arial" panose="020B0604020202020204" pitchFamily="34" charset="0"/>
            </a:endParaRP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sp>
        <p:nvSpPr>
          <p:cNvPr id="9222" name="Rectangle 6">
            <a:extLst>
              <a:ext uri="{FF2B5EF4-FFF2-40B4-BE49-F238E27FC236}">
                <a16:creationId xmlns:a16="http://schemas.microsoft.com/office/drawing/2014/main" id="{18DCD901-8187-A2D5-E4C4-7D05F5A4F1F0}"/>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KG, Wien 2024</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cs typeface="Arial" panose="020B0604020202020204" pitchFamily="34" charset="0"/>
              </a:rPr>
              <a:t>Redaktion und Herstellung: Dr. Marion Reich, Wien</a:t>
            </a:r>
          </a:p>
          <a:p>
            <a:pPr eaLnBrk="1" hangingPunct="1">
              <a:spcBef>
                <a:spcPct val="0"/>
              </a:spcBef>
              <a:buClrTx/>
              <a:buFontTx/>
              <a:buNone/>
            </a:pPr>
            <a:r>
              <a:rPr lang="de-DE" altLang="de-DE" sz="1200" dirty="0">
                <a:latin typeface="Arial" panose="020B0604020202020204" pitchFamily="34" charset="0"/>
              </a:rPr>
              <a:t>Bildnachweis: Dr. Michel Fleck, Wien; Ferdl - Fotolia.com </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pic>
        <p:nvPicPr>
          <p:cNvPr id="9223" name="Picture 2">
            <a:extLst>
              <a:ext uri="{FF2B5EF4-FFF2-40B4-BE49-F238E27FC236}">
                <a16:creationId xmlns:a16="http://schemas.microsoft.com/office/drawing/2014/main" id="{8D5BCBF9-29AF-EC4D-BF44-CD6C8277CF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2">
  <a:themeElements>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2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ioTOP  2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ioTOP  2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ioTOP  2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ioTOP  2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BioTOP  2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258</Words>
  <Application>Microsoft Office PowerPoint</Application>
  <PresentationFormat>Bildschirmpräsentation (4:3)</PresentationFormat>
  <Paragraphs>37</Paragraphs>
  <Slides>4</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4</vt:i4>
      </vt:variant>
    </vt:vector>
  </HeadingPairs>
  <TitlesOfParts>
    <vt:vector size="10" baseType="lpstr">
      <vt:lpstr>Arial</vt:lpstr>
      <vt:lpstr>PoloST11KBuch</vt:lpstr>
      <vt:lpstr>Wingdings</vt:lpstr>
      <vt:lpstr>PoloST11KLeicht</vt:lpstr>
      <vt:lpstr>BioTOP  2</vt:lpstr>
      <vt:lpstr>Benutzerdefiniertes Design</vt:lpstr>
      <vt:lpstr>Die Entwicklung eines Schmetterlings</vt:lpstr>
      <vt:lpstr>Die Entwicklung eines Schmetterlings</vt:lpstr>
      <vt:lpstr>Die Entwicklung eines Schmetterlings</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Entwicklung eines Schmetterlings</dc:title>
  <dc:creator>Sabrina</dc:creator>
  <cp:lastModifiedBy>Sabrina</cp:lastModifiedBy>
  <cp:revision>229</cp:revision>
  <dcterms:created xsi:type="dcterms:W3CDTF">2008-04-29T08:40:23Z</dcterms:created>
  <dcterms:modified xsi:type="dcterms:W3CDTF">2024-02-14T04:51:17Z</dcterms:modified>
</cp:coreProperties>
</file>