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02" r:id="rId2"/>
    <p:sldId id="300"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DA9100"/>
    <a:srgbClr val="AAE5F8"/>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05.09.2023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05.09.2023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05.09.2023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05.09.2023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05.09.2023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05.09.2023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05.09.2023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05.09.2023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05.09.2023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05.09.2023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05.09.2023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05.09.2023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05.09.2023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C839DD-E6C4-349F-62E8-BAB7451C05F6}"/>
              </a:ext>
            </a:extLst>
          </p:cNvPr>
          <p:cNvSpPr>
            <a:spLocks noGrp="1"/>
          </p:cNvSpPr>
          <p:nvPr>
            <p:ph type="title"/>
          </p:nvPr>
        </p:nvSpPr>
        <p:spPr>
          <a:xfrm>
            <a:off x="323850" y="2353052"/>
            <a:ext cx="8229600" cy="677108"/>
          </a:xfrm>
        </p:spPr>
        <p:txBody>
          <a:bodyPr/>
          <a:lstStyle/>
          <a:p>
            <a:r>
              <a:rPr lang="de-DE" dirty="0"/>
              <a:t>Bodenversiegelung</a:t>
            </a:r>
            <a:endParaRPr lang="de-AT" altLang="de-DE" dirty="0"/>
          </a:p>
        </p:txBody>
      </p:sp>
    </p:spTree>
    <p:extLst>
      <p:ext uri="{BB962C8B-B14F-4D97-AF65-F5344CB8AC3E}">
        <p14:creationId xmlns:p14="http://schemas.microsoft.com/office/powerpoint/2010/main" val="421862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EFA2EC-59CC-76A6-02E1-C7DF24917B0C}"/>
              </a:ext>
            </a:extLst>
          </p:cNvPr>
          <p:cNvSpPr>
            <a:spLocks noGrp="1"/>
          </p:cNvSpPr>
          <p:nvPr>
            <p:ph type="title"/>
          </p:nvPr>
        </p:nvSpPr>
        <p:spPr>
          <a:xfrm>
            <a:off x="838200" y="681037"/>
            <a:ext cx="7838256" cy="1009651"/>
          </a:xfrm>
        </p:spPr>
        <p:txBody>
          <a:bodyPr/>
          <a:lstStyle/>
          <a:p>
            <a:r>
              <a:rPr lang="de-DE" dirty="0"/>
              <a:t>Bodenversiegelung</a:t>
            </a:r>
          </a:p>
        </p:txBody>
      </p:sp>
      <p:sp>
        <p:nvSpPr>
          <p:cNvPr id="34" name="Textfeld 33">
            <a:extLst>
              <a:ext uri="{FF2B5EF4-FFF2-40B4-BE49-F238E27FC236}">
                <a16:creationId xmlns:a16="http://schemas.microsoft.com/office/drawing/2014/main" id="{CBF7B565-934F-0B2B-AAF7-F25C05C0D987}"/>
              </a:ext>
            </a:extLst>
          </p:cNvPr>
          <p:cNvSpPr txBox="1"/>
          <p:nvPr/>
        </p:nvSpPr>
        <p:spPr>
          <a:xfrm>
            <a:off x="467544" y="1587539"/>
            <a:ext cx="4104456" cy="553998"/>
          </a:xfrm>
          <a:prstGeom prst="rect">
            <a:avLst/>
          </a:prstGeom>
          <a:noFill/>
        </p:spPr>
        <p:txBody>
          <a:bodyPr wrap="square" rtlCol="0">
            <a:spAutoFit/>
          </a:bodyPr>
          <a:lstStyle/>
          <a:p>
            <a:r>
              <a:rPr lang="de-DE" sz="3000" b="1" dirty="0"/>
              <a:t>Unversiegelte Flächen …</a:t>
            </a:r>
            <a:endParaRPr lang="de-AT" sz="3000" b="1" dirty="0"/>
          </a:p>
        </p:txBody>
      </p:sp>
      <p:sp>
        <p:nvSpPr>
          <p:cNvPr id="35" name="Textfeld 34">
            <a:extLst>
              <a:ext uri="{FF2B5EF4-FFF2-40B4-BE49-F238E27FC236}">
                <a16:creationId xmlns:a16="http://schemas.microsoft.com/office/drawing/2014/main" id="{DDA2C27D-F546-9DD1-512F-BCA6B90D8102}"/>
              </a:ext>
            </a:extLst>
          </p:cNvPr>
          <p:cNvSpPr txBox="1"/>
          <p:nvPr/>
        </p:nvSpPr>
        <p:spPr>
          <a:xfrm>
            <a:off x="4894648" y="1576813"/>
            <a:ext cx="3816424" cy="553998"/>
          </a:xfrm>
          <a:prstGeom prst="rect">
            <a:avLst/>
          </a:prstGeom>
          <a:noFill/>
        </p:spPr>
        <p:txBody>
          <a:bodyPr wrap="square" rtlCol="0">
            <a:spAutoFit/>
          </a:bodyPr>
          <a:lstStyle/>
          <a:p>
            <a:r>
              <a:rPr lang="de-DE" sz="3000" b="1" dirty="0"/>
              <a:t>Versiegelte Flächen …</a:t>
            </a:r>
            <a:endParaRPr lang="de-AT" sz="3000" b="1" dirty="0"/>
          </a:p>
        </p:txBody>
      </p:sp>
      <p:sp>
        <p:nvSpPr>
          <p:cNvPr id="37" name="Textfeld 36">
            <a:extLst>
              <a:ext uri="{FF2B5EF4-FFF2-40B4-BE49-F238E27FC236}">
                <a16:creationId xmlns:a16="http://schemas.microsoft.com/office/drawing/2014/main" id="{9D9F41AB-0628-D9EA-1997-7BE8BEF61162}"/>
              </a:ext>
            </a:extLst>
          </p:cNvPr>
          <p:cNvSpPr txBox="1"/>
          <p:nvPr/>
        </p:nvSpPr>
        <p:spPr>
          <a:xfrm>
            <a:off x="35496" y="2307357"/>
            <a:ext cx="3816424" cy="1015663"/>
          </a:xfrm>
          <a:prstGeom prst="rect">
            <a:avLst/>
          </a:prstGeom>
          <a:noFill/>
        </p:spPr>
        <p:txBody>
          <a:bodyPr wrap="square" rtlCol="0">
            <a:spAutoFit/>
          </a:bodyPr>
          <a:lstStyle/>
          <a:p>
            <a:pPr lvl="1"/>
            <a:r>
              <a:rPr lang="de-DE" sz="2000" dirty="0"/>
              <a:t>nehmen </a:t>
            </a:r>
            <a:r>
              <a:rPr lang="de-DE" sz="2000" b="1" dirty="0">
                <a:solidFill>
                  <a:srgbClr val="0070C0"/>
                </a:solidFill>
              </a:rPr>
              <a:t>Regenwasser</a:t>
            </a:r>
            <a:r>
              <a:rPr lang="de-DE" sz="2000" dirty="0"/>
              <a:t> auf.</a:t>
            </a:r>
            <a:br>
              <a:rPr lang="de-DE" sz="2000" dirty="0"/>
            </a:br>
            <a:r>
              <a:rPr lang="de-DE" sz="2000" dirty="0">
                <a:sym typeface="Wingdings" panose="05000000000000000000" pitchFamily="2" charset="2"/>
              </a:rPr>
              <a:t> Regenwasser wird gespeichert</a:t>
            </a:r>
          </a:p>
        </p:txBody>
      </p:sp>
      <p:sp>
        <p:nvSpPr>
          <p:cNvPr id="38" name="Textfeld 37">
            <a:extLst>
              <a:ext uri="{FF2B5EF4-FFF2-40B4-BE49-F238E27FC236}">
                <a16:creationId xmlns:a16="http://schemas.microsoft.com/office/drawing/2014/main" id="{B6E6341D-F483-05D3-6692-0FFBE70A5B71}"/>
              </a:ext>
            </a:extLst>
          </p:cNvPr>
          <p:cNvSpPr txBox="1"/>
          <p:nvPr/>
        </p:nvSpPr>
        <p:spPr>
          <a:xfrm>
            <a:off x="35496" y="3807342"/>
            <a:ext cx="4248472" cy="707886"/>
          </a:xfrm>
          <a:prstGeom prst="rect">
            <a:avLst/>
          </a:prstGeom>
          <a:noFill/>
        </p:spPr>
        <p:txBody>
          <a:bodyPr wrap="square" rtlCol="0">
            <a:spAutoFit/>
          </a:bodyPr>
          <a:lstStyle/>
          <a:p>
            <a:pPr lvl="1"/>
            <a:r>
              <a:rPr lang="de-DE" sz="2000" dirty="0"/>
              <a:t>reflektieren mehr </a:t>
            </a:r>
            <a:r>
              <a:rPr lang="de-DE" sz="2000" b="1" dirty="0">
                <a:solidFill>
                  <a:srgbClr val="FFC000"/>
                </a:solidFill>
              </a:rPr>
              <a:t>Sonnenstrahlen</a:t>
            </a:r>
            <a:r>
              <a:rPr lang="de-DE" sz="2000" dirty="0"/>
              <a:t>.</a:t>
            </a:r>
            <a:br>
              <a:rPr lang="de-DE" sz="2000" dirty="0"/>
            </a:br>
            <a:r>
              <a:rPr lang="de-DE" sz="2000" dirty="0">
                <a:sym typeface="Wingdings" panose="05000000000000000000" pitchFamily="2" charset="2"/>
              </a:rPr>
              <a:t> heizen sich nicht so schnell auf</a:t>
            </a:r>
          </a:p>
        </p:txBody>
      </p:sp>
      <p:sp>
        <p:nvSpPr>
          <p:cNvPr id="39" name="Textfeld 38">
            <a:extLst>
              <a:ext uri="{FF2B5EF4-FFF2-40B4-BE49-F238E27FC236}">
                <a16:creationId xmlns:a16="http://schemas.microsoft.com/office/drawing/2014/main" id="{7F30A3AD-7F4B-E83C-5DD6-8FE92B84940D}"/>
              </a:ext>
            </a:extLst>
          </p:cNvPr>
          <p:cNvSpPr txBox="1"/>
          <p:nvPr/>
        </p:nvSpPr>
        <p:spPr>
          <a:xfrm>
            <a:off x="35278" y="4762629"/>
            <a:ext cx="4248472" cy="1015663"/>
          </a:xfrm>
          <a:prstGeom prst="rect">
            <a:avLst/>
          </a:prstGeom>
          <a:noFill/>
        </p:spPr>
        <p:txBody>
          <a:bodyPr wrap="square" rtlCol="0">
            <a:spAutoFit/>
          </a:bodyPr>
          <a:lstStyle/>
          <a:p>
            <a:pPr lvl="1"/>
            <a:r>
              <a:rPr lang="de-DE" sz="2000" dirty="0">
                <a:sym typeface="Wingdings" panose="05000000000000000000" pitchFamily="2" charset="2"/>
              </a:rPr>
              <a:t>sind </a:t>
            </a:r>
            <a:r>
              <a:rPr lang="de-DE" sz="2000" b="1" dirty="0">
                <a:solidFill>
                  <a:srgbClr val="00B050"/>
                </a:solidFill>
                <a:sym typeface="Wingdings" panose="05000000000000000000" pitchFamily="2" charset="2"/>
              </a:rPr>
              <a:t>Wiesen, Hecken </a:t>
            </a:r>
            <a:r>
              <a:rPr lang="de-DE" sz="2000" dirty="0">
                <a:sym typeface="Wingdings" panose="05000000000000000000" pitchFamily="2" charset="2"/>
              </a:rPr>
              <a:t>…</a:t>
            </a:r>
          </a:p>
          <a:p>
            <a:pPr lvl="1"/>
            <a:r>
              <a:rPr lang="de-DE" sz="2000" dirty="0">
                <a:sym typeface="Wingdings" panose="05000000000000000000" pitchFamily="2" charset="2"/>
              </a:rPr>
              <a:t> gesunder Boden, Lebensraum für Insekten und kleine Lebewesen</a:t>
            </a:r>
            <a:endParaRPr lang="de-DE" sz="2000" dirty="0"/>
          </a:p>
        </p:txBody>
      </p:sp>
      <p:sp>
        <p:nvSpPr>
          <p:cNvPr id="43" name="Textfeld 42">
            <a:extLst>
              <a:ext uri="{FF2B5EF4-FFF2-40B4-BE49-F238E27FC236}">
                <a16:creationId xmlns:a16="http://schemas.microsoft.com/office/drawing/2014/main" id="{B57170D4-A2E7-C372-A2BF-38746BECD23F}"/>
              </a:ext>
            </a:extLst>
          </p:cNvPr>
          <p:cNvSpPr txBox="1"/>
          <p:nvPr/>
        </p:nvSpPr>
        <p:spPr>
          <a:xfrm>
            <a:off x="4579676" y="2307357"/>
            <a:ext cx="4384812" cy="1323439"/>
          </a:xfrm>
          <a:prstGeom prst="rect">
            <a:avLst/>
          </a:prstGeom>
          <a:noFill/>
        </p:spPr>
        <p:txBody>
          <a:bodyPr wrap="square" rtlCol="0">
            <a:spAutoFit/>
          </a:bodyPr>
          <a:lstStyle/>
          <a:p>
            <a:pPr lvl="1"/>
            <a:r>
              <a:rPr lang="de-DE" sz="2000" dirty="0"/>
              <a:t>speichern </a:t>
            </a:r>
            <a:r>
              <a:rPr lang="de-DE" sz="2000" b="1" dirty="0">
                <a:solidFill>
                  <a:srgbClr val="0070C0"/>
                </a:solidFill>
              </a:rPr>
              <a:t>Regenwasser</a:t>
            </a:r>
            <a:r>
              <a:rPr lang="de-DE" sz="2000" dirty="0"/>
              <a:t> nicht.</a:t>
            </a:r>
            <a:br>
              <a:rPr lang="de-DE" sz="2000" dirty="0"/>
            </a:br>
            <a:r>
              <a:rPr lang="de-DE" sz="2000" dirty="0">
                <a:sym typeface="Wingdings" panose="05000000000000000000" pitchFamily="2" charset="2"/>
              </a:rPr>
              <a:t> Wasser fließt in Kanäle</a:t>
            </a:r>
            <a:br>
              <a:rPr lang="de-DE" sz="2000" dirty="0">
                <a:sym typeface="Wingdings" panose="05000000000000000000" pitchFamily="2" charset="2"/>
              </a:rPr>
            </a:br>
            <a:r>
              <a:rPr lang="de-DE" sz="2000" dirty="0">
                <a:sym typeface="Wingdings" panose="05000000000000000000" pitchFamily="2" charset="2"/>
              </a:rPr>
              <a:t> bei starkem Regen: Überschwemmung</a:t>
            </a:r>
          </a:p>
        </p:txBody>
      </p:sp>
      <p:sp>
        <p:nvSpPr>
          <p:cNvPr id="44" name="Textfeld 43">
            <a:extLst>
              <a:ext uri="{FF2B5EF4-FFF2-40B4-BE49-F238E27FC236}">
                <a16:creationId xmlns:a16="http://schemas.microsoft.com/office/drawing/2014/main" id="{8F05AA32-3DB9-0AF4-6084-EB3BB991D5F1}"/>
              </a:ext>
            </a:extLst>
          </p:cNvPr>
          <p:cNvSpPr txBox="1"/>
          <p:nvPr/>
        </p:nvSpPr>
        <p:spPr>
          <a:xfrm>
            <a:off x="4579676" y="3807342"/>
            <a:ext cx="4384812" cy="707886"/>
          </a:xfrm>
          <a:prstGeom prst="rect">
            <a:avLst/>
          </a:prstGeom>
          <a:noFill/>
        </p:spPr>
        <p:txBody>
          <a:bodyPr wrap="square" rtlCol="0">
            <a:spAutoFit/>
          </a:bodyPr>
          <a:lstStyle/>
          <a:p>
            <a:pPr lvl="1"/>
            <a:r>
              <a:rPr lang="de-DE" sz="2000" dirty="0"/>
              <a:t>reflektieren wenig </a:t>
            </a:r>
            <a:r>
              <a:rPr lang="de-DE" sz="2000" b="1" dirty="0">
                <a:solidFill>
                  <a:srgbClr val="FFC000"/>
                </a:solidFill>
              </a:rPr>
              <a:t>Sonnenstrahlen</a:t>
            </a:r>
            <a:r>
              <a:rPr lang="de-DE" sz="2000" dirty="0"/>
              <a:t>.</a:t>
            </a:r>
            <a:br>
              <a:rPr lang="de-DE" sz="2000" dirty="0"/>
            </a:br>
            <a:r>
              <a:rPr lang="de-DE" sz="2000" dirty="0">
                <a:sym typeface="Wingdings" panose="05000000000000000000" pitchFamily="2" charset="2"/>
              </a:rPr>
              <a:t> heizen sich schnell auf</a:t>
            </a:r>
          </a:p>
        </p:txBody>
      </p:sp>
      <p:sp>
        <p:nvSpPr>
          <p:cNvPr id="45" name="Textfeld 44">
            <a:extLst>
              <a:ext uri="{FF2B5EF4-FFF2-40B4-BE49-F238E27FC236}">
                <a16:creationId xmlns:a16="http://schemas.microsoft.com/office/drawing/2014/main" id="{D6EEE8D9-BC67-EC4F-7D01-A35950D836F9}"/>
              </a:ext>
            </a:extLst>
          </p:cNvPr>
          <p:cNvSpPr txBox="1"/>
          <p:nvPr/>
        </p:nvSpPr>
        <p:spPr>
          <a:xfrm>
            <a:off x="4572000" y="4762629"/>
            <a:ext cx="4248472" cy="1015663"/>
          </a:xfrm>
          <a:prstGeom prst="rect">
            <a:avLst/>
          </a:prstGeom>
          <a:noFill/>
        </p:spPr>
        <p:txBody>
          <a:bodyPr wrap="square" rtlCol="0">
            <a:spAutoFit/>
          </a:bodyPr>
          <a:lstStyle/>
          <a:p>
            <a:pPr lvl="1"/>
            <a:r>
              <a:rPr lang="de-DE" sz="2000" dirty="0">
                <a:sym typeface="Wingdings" panose="05000000000000000000" pitchFamily="2" charset="2"/>
              </a:rPr>
              <a:t>sind </a:t>
            </a:r>
            <a:r>
              <a:rPr lang="de-DE" sz="2000" b="1" dirty="0">
                <a:solidFill>
                  <a:schemeClr val="bg1">
                    <a:lumMod val="50000"/>
                  </a:schemeClr>
                </a:solidFill>
                <a:sym typeface="Wingdings" panose="05000000000000000000" pitchFamily="2" charset="2"/>
              </a:rPr>
              <a:t>asphaltiert</a:t>
            </a:r>
            <a:r>
              <a:rPr lang="de-DE" sz="2000" dirty="0">
                <a:sym typeface="Wingdings" panose="05000000000000000000" pitchFamily="2" charset="2"/>
              </a:rPr>
              <a:t> oder </a:t>
            </a:r>
            <a:r>
              <a:rPr lang="de-DE" sz="2000" b="1" dirty="0">
                <a:solidFill>
                  <a:schemeClr val="bg1">
                    <a:lumMod val="50000"/>
                  </a:schemeClr>
                </a:solidFill>
                <a:sym typeface="Wingdings" panose="05000000000000000000" pitchFamily="2" charset="2"/>
              </a:rPr>
              <a:t>betoniert</a:t>
            </a:r>
            <a:r>
              <a:rPr lang="de-DE" sz="2000" dirty="0">
                <a:sym typeface="Wingdings" panose="05000000000000000000" pitchFamily="2" charset="2"/>
              </a:rPr>
              <a:t>.</a:t>
            </a:r>
            <a:br>
              <a:rPr lang="de-DE" sz="2000" dirty="0">
                <a:sym typeface="Wingdings" panose="05000000000000000000" pitchFamily="2" charset="2"/>
              </a:rPr>
            </a:br>
            <a:r>
              <a:rPr lang="de-DE" sz="2000" dirty="0">
                <a:sym typeface="Wingdings" panose="05000000000000000000" pitchFamily="2" charset="2"/>
              </a:rPr>
              <a:t> kein Lebensraum für Insekten und kleine Lebewesen</a:t>
            </a:r>
            <a:endParaRPr lang="de-DE" sz="2000" dirty="0"/>
          </a:p>
        </p:txBody>
      </p:sp>
      <p:cxnSp>
        <p:nvCxnSpPr>
          <p:cNvPr id="47" name="Gerader Verbinder 46">
            <a:extLst>
              <a:ext uri="{FF2B5EF4-FFF2-40B4-BE49-F238E27FC236}">
                <a16:creationId xmlns:a16="http://schemas.microsoft.com/office/drawing/2014/main" id="{29CF1BE4-B359-F161-D210-B5E153D6A0DB}"/>
              </a:ext>
            </a:extLst>
          </p:cNvPr>
          <p:cNvCxnSpPr>
            <a:cxnSpLocks/>
          </p:cNvCxnSpPr>
          <p:nvPr/>
        </p:nvCxnSpPr>
        <p:spPr>
          <a:xfrm>
            <a:off x="4716016" y="1690688"/>
            <a:ext cx="30696" cy="4087604"/>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04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7" grpId="0"/>
      <p:bldP spid="38" grpId="0"/>
      <p:bldP spid="39" grpId="0"/>
      <p:bldP spid="43" grpId="0"/>
      <p:bldP spid="44" grpId="0"/>
      <p:bldP spid="4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„Wien – eine Stadt im Wandel“ auf den Seiten 36 und 37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272</Words>
  <Application>Microsoft Office PowerPoint</Application>
  <PresentationFormat>Bildschirmpräsentation (4:3)</PresentationFormat>
  <Paragraphs>30</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Bodenversiegelung</vt:lpstr>
      <vt:lpstr>Bodenversiegelung</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212</cp:revision>
  <dcterms:created xsi:type="dcterms:W3CDTF">2013-10-08T07:58:50Z</dcterms:created>
  <dcterms:modified xsi:type="dcterms:W3CDTF">2023-09-05T07:05:12Z</dcterms:modified>
</cp:coreProperties>
</file>