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Lst>
  <p:notesMasterIdLst>
    <p:notesMasterId r:id="rId5"/>
  </p:notesMasterIdLst>
  <p:sldIdLst>
    <p:sldId id="312" r:id="rId2"/>
    <p:sldId id="307" r:id="rId3"/>
    <p:sldId id="311" r:id="rId4"/>
  </p:sldIdLst>
  <p:sldSz cx="9144000" cy="6858000" type="screen4x3"/>
  <p:notesSz cx="6797675" cy="9874250"/>
  <p:defaultTextStyle>
    <a:defPPr>
      <a:defRPr lang="de-DE"/>
    </a:defPPr>
    <a:lvl1pPr algn="l" rtl="0" fontAlgn="base">
      <a:spcBef>
        <a:spcPct val="0"/>
      </a:spcBef>
      <a:spcAft>
        <a:spcPct val="0"/>
      </a:spcAft>
      <a:defRPr sz="4200" kern="1200">
        <a:solidFill>
          <a:srgbClr val="000000"/>
        </a:solidFill>
        <a:latin typeface="Arial" charset="0"/>
        <a:ea typeface="+mn-ea"/>
        <a:cs typeface="+mn-cs"/>
      </a:defRPr>
    </a:lvl1pPr>
    <a:lvl2pPr marL="457200" algn="l" rtl="0" fontAlgn="base">
      <a:spcBef>
        <a:spcPct val="0"/>
      </a:spcBef>
      <a:spcAft>
        <a:spcPct val="0"/>
      </a:spcAft>
      <a:defRPr sz="4200" kern="1200">
        <a:solidFill>
          <a:srgbClr val="000000"/>
        </a:solidFill>
        <a:latin typeface="Arial" charset="0"/>
        <a:ea typeface="+mn-ea"/>
        <a:cs typeface="+mn-cs"/>
      </a:defRPr>
    </a:lvl2pPr>
    <a:lvl3pPr marL="914400" algn="l" rtl="0" fontAlgn="base">
      <a:spcBef>
        <a:spcPct val="0"/>
      </a:spcBef>
      <a:spcAft>
        <a:spcPct val="0"/>
      </a:spcAft>
      <a:defRPr sz="4200" kern="1200">
        <a:solidFill>
          <a:srgbClr val="000000"/>
        </a:solidFill>
        <a:latin typeface="Arial" charset="0"/>
        <a:ea typeface="+mn-ea"/>
        <a:cs typeface="+mn-cs"/>
      </a:defRPr>
    </a:lvl3pPr>
    <a:lvl4pPr marL="1371600" algn="l" rtl="0" fontAlgn="base">
      <a:spcBef>
        <a:spcPct val="0"/>
      </a:spcBef>
      <a:spcAft>
        <a:spcPct val="0"/>
      </a:spcAft>
      <a:defRPr sz="4200" kern="1200">
        <a:solidFill>
          <a:srgbClr val="000000"/>
        </a:solidFill>
        <a:latin typeface="Arial" charset="0"/>
        <a:ea typeface="+mn-ea"/>
        <a:cs typeface="+mn-cs"/>
      </a:defRPr>
    </a:lvl4pPr>
    <a:lvl5pPr marL="1828800" algn="l" rtl="0" fontAlgn="base">
      <a:spcBef>
        <a:spcPct val="0"/>
      </a:spcBef>
      <a:spcAft>
        <a:spcPct val="0"/>
      </a:spcAft>
      <a:defRPr sz="4200" kern="1200">
        <a:solidFill>
          <a:srgbClr val="000000"/>
        </a:solidFill>
        <a:latin typeface="Arial" charset="0"/>
        <a:ea typeface="+mn-ea"/>
        <a:cs typeface="+mn-cs"/>
      </a:defRPr>
    </a:lvl5pPr>
    <a:lvl6pPr marL="2286000" algn="l" defTabSz="914400" rtl="0" eaLnBrk="1" latinLnBrk="0" hangingPunct="1">
      <a:defRPr sz="4200" kern="1200">
        <a:solidFill>
          <a:srgbClr val="000000"/>
        </a:solidFill>
        <a:latin typeface="Arial" charset="0"/>
        <a:ea typeface="+mn-ea"/>
        <a:cs typeface="+mn-cs"/>
      </a:defRPr>
    </a:lvl6pPr>
    <a:lvl7pPr marL="2743200" algn="l" defTabSz="914400" rtl="0" eaLnBrk="1" latinLnBrk="0" hangingPunct="1">
      <a:defRPr sz="4200" kern="1200">
        <a:solidFill>
          <a:srgbClr val="000000"/>
        </a:solidFill>
        <a:latin typeface="Arial" charset="0"/>
        <a:ea typeface="+mn-ea"/>
        <a:cs typeface="+mn-cs"/>
      </a:defRPr>
    </a:lvl7pPr>
    <a:lvl8pPr marL="3200400" algn="l" defTabSz="914400" rtl="0" eaLnBrk="1" latinLnBrk="0" hangingPunct="1">
      <a:defRPr sz="4200" kern="1200">
        <a:solidFill>
          <a:srgbClr val="000000"/>
        </a:solidFill>
        <a:latin typeface="Arial" charset="0"/>
        <a:ea typeface="+mn-ea"/>
        <a:cs typeface="+mn-cs"/>
      </a:defRPr>
    </a:lvl8pPr>
    <a:lvl9pPr marL="3657600" algn="l" defTabSz="914400" rtl="0" eaLnBrk="1" latinLnBrk="0" hangingPunct="1">
      <a:defRPr sz="4200" kern="1200">
        <a:solidFill>
          <a:srgbClr val="000000"/>
        </a:solidFill>
        <a:latin typeface="Arial"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10">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5B7FF"/>
    <a:srgbClr val="8ED8AF"/>
    <a:srgbClr val="FFCC00"/>
    <a:srgbClr val="FF9900"/>
    <a:srgbClr val="41B612"/>
    <a:srgbClr val="FBA905"/>
    <a:srgbClr val="EEAF12"/>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1" autoAdjust="0"/>
    <p:restoredTop sz="95524" autoAdjust="0"/>
  </p:normalViewPr>
  <p:slideViewPr>
    <p:cSldViewPr>
      <p:cViewPr varScale="1">
        <p:scale>
          <a:sx n="111" d="100"/>
          <a:sy n="111" d="100"/>
        </p:scale>
        <p:origin x="1614" y="120"/>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46400" cy="493713"/>
          </a:xfrm>
          <a:prstGeom prst="rect">
            <a:avLst/>
          </a:prstGeom>
          <a:noFill/>
          <a:ln w="9525">
            <a:noFill/>
            <a:miter lim="800000"/>
            <a:headEnd/>
            <a:tailEnd/>
          </a:ln>
        </p:spPr>
        <p:txBody>
          <a:bodyPr vert="horz" wrap="square" lIns="90992" tIns="45496" rIns="90992" bIns="45496" numCol="1" anchor="t" anchorCtr="0" compatLnSpc="1">
            <a:prstTxWarp prst="textNoShape">
              <a:avLst/>
            </a:prstTxWarp>
          </a:bodyPr>
          <a:lstStyle>
            <a:lvl1pPr defTabSz="909638">
              <a:defRPr sz="1200">
                <a:solidFill>
                  <a:schemeClr val="tx1"/>
                </a:solidFill>
              </a:defRPr>
            </a:lvl1pPr>
          </a:lstStyle>
          <a:p>
            <a:pPr>
              <a:defRPr/>
            </a:pPr>
            <a:endParaRPr lang="de-DE"/>
          </a:p>
        </p:txBody>
      </p:sp>
      <p:sp>
        <p:nvSpPr>
          <p:cNvPr id="3075" name="Rectangle 3"/>
          <p:cNvSpPr>
            <a:spLocks noGrp="1" noChangeArrowheads="1"/>
          </p:cNvSpPr>
          <p:nvPr>
            <p:ph type="dt" idx="1"/>
          </p:nvPr>
        </p:nvSpPr>
        <p:spPr bwMode="auto">
          <a:xfrm>
            <a:off x="3849688" y="0"/>
            <a:ext cx="2946400" cy="493713"/>
          </a:xfrm>
          <a:prstGeom prst="rect">
            <a:avLst/>
          </a:prstGeom>
          <a:noFill/>
          <a:ln w="9525">
            <a:noFill/>
            <a:miter lim="800000"/>
            <a:headEnd/>
            <a:tailEnd/>
          </a:ln>
        </p:spPr>
        <p:txBody>
          <a:bodyPr vert="horz" wrap="square" lIns="90992" tIns="45496" rIns="90992" bIns="45496" numCol="1" anchor="t" anchorCtr="0" compatLnSpc="1">
            <a:prstTxWarp prst="textNoShape">
              <a:avLst/>
            </a:prstTxWarp>
          </a:bodyPr>
          <a:lstStyle>
            <a:lvl1pPr algn="r" defTabSz="909638">
              <a:defRPr sz="1200">
                <a:solidFill>
                  <a:schemeClr val="tx1"/>
                </a:solidFill>
              </a:defRPr>
            </a:lvl1pPr>
          </a:lstStyle>
          <a:p>
            <a:pPr>
              <a:defRPr/>
            </a:pPr>
            <a:endParaRPr lang="de-DE"/>
          </a:p>
        </p:txBody>
      </p:sp>
      <p:sp>
        <p:nvSpPr>
          <p:cNvPr id="8196" name="Rectangle 4"/>
          <p:cNvSpPr>
            <a:spLocks noGrp="1" noRot="1" noChangeAspect="1" noChangeArrowheads="1" noTextEdit="1"/>
          </p:cNvSpPr>
          <p:nvPr>
            <p:ph type="sldImg" idx="2"/>
          </p:nvPr>
        </p:nvSpPr>
        <p:spPr bwMode="auto">
          <a:xfrm>
            <a:off x="931863" y="741363"/>
            <a:ext cx="4935537" cy="37020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79450" y="4691063"/>
            <a:ext cx="5438775" cy="4441825"/>
          </a:xfrm>
          <a:prstGeom prst="rect">
            <a:avLst/>
          </a:prstGeom>
          <a:noFill/>
          <a:ln w="9525">
            <a:noFill/>
            <a:miter lim="800000"/>
            <a:headEnd/>
            <a:tailEnd/>
          </a:ln>
        </p:spPr>
        <p:txBody>
          <a:bodyPr vert="horz" wrap="square" lIns="90992" tIns="45496" rIns="90992" bIns="45496"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p:cNvSpPr>
            <a:spLocks noGrp="1" noChangeArrowheads="1"/>
          </p:cNvSpPr>
          <p:nvPr>
            <p:ph type="ftr" sz="quarter" idx="4"/>
          </p:nvPr>
        </p:nvSpPr>
        <p:spPr bwMode="auto">
          <a:xfrm>
            <a:off x="0" y="9378950"/>
            <a:ext cx="2946400" cy="493713"/>
          </a:xfrm>
          <a:prstGeom prst="rect">
            <a:avLst/>
          </a:prstGeom>
          <a:noFill/>
          <a:ln w="9525">
            <a:noFill/>
            <a:miter lim="800000"/>
            <a:headEnd/>
            <a:tailEnd/>
          </a:ln>
        </p:spPr>
        <p:txBody>
          <a:bodyPr vert="horz" wrap="square" lIns="90992" tIns="45496" rIns="90992" bIns="45496" numCol="1" anchor="b" anchorCtr="0" compatLnSpc="1">
            <a:prstTxWarp prst="textNoShape">
              <a:avLst/>
            </a:prstTxWarp>
          </a:bodyPr>
          <a:lstStyle>
            <a:lvl1pPr defTabSz="909638">
              <a:defRPr sz="1200">
                <a:solidFill>
                  <a:schemeClr val="tx1"/>
                </a:solidFill>
              </a:defRPr>
            </a:lvl1pPr>
          </a:lstStyle>
          <a:p>
            <a:pPr>
              <a:defRPr/>
            </a:pPr>
            <a:endParaRPr lang="de-DE"/>
          </a:p>
        </p:txBody>
      </p:sp>
      <p:sp>
        <p:nvSpPr>
          <p:cNvPr id="3079" name="Rectangle 7"/>
          <p:cNvSpPr>
            <a:spLocks noGrp="1" noChangeArrowheads="1"/>
          </p:cNvSpPr>
          <p:nvPr>
            <p:ph type="sldNum" sz="quarter" idx="5"/>
          </p:nvPr>
        </p:nvSpPr>
        <p:spPr bwMode="auto">
          <a:xfrm>
            <a:off x="3849688" y="9378950"/>
            <a:ext cx="2946400" cy="493713"/>
          </a:xfrm>
          <a:prstGeom prst="rect">
            <a:avLst/>
          </a:prstGeom>
          <a:noFill/>
          <a:ln w="9525">
            <a:noFill/>
            <a:miter lim="800000"/>
            <a:headEnd/>
            <a:tailEnd/>
          </a:ln>
        </p:spPr>
        <p:txBody>
          <a:bodyPr vert="horz" wrap="square" lIns="90992" tIns="45496" rIns="90992" bIns="45496" numCol="1" anchor="b" anchorCtr="0" compatLnSpc="1">
            <a:prstTxWarp prst="textNoShape">
              <a:avLst/>
            </a:prstTxWarp>
          </a:bodyPr>
          <a:lstStyle>
            <a:lvl1pPr algn="r" defTabSz="909638">
              <a:defRPr sz="1200">
                <a:solidFill>
                  <a:schemeClr val="tx1"/>
                </a:solidFill>
              </a:defRPr>
            </a:lvl1pPr>
          </a:lstStyle>
          <a:p>
            <a:pPr>
              <a:defRPr/>
            </a:pPr>
            <a:fld id="{FBD9CB87-897B-44B3-A691-571D162BFF3E}" type="slidenum">
              <a:rPr lang="de-DE"/>
              <a:pPr>
                <a:defRPr/>
              </a:pPr>
              <a:t>‹Nr.›</a:t>
            </a:fld>
            <a:endParaRPr lang="de-DE"/>
          </a:p>
        </p:txBody>
      </p:sp>
    </p:spTree>
    <p:extLst>
      <p:ext uri="{BB962C8B-B14F-4D97-AF65-F5344CB8AC3E}">
        <p14:creationId xmlns:p14="http://schemas.microsoft.com/office/powerpoint/2010/main" val="31842282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871348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6275388" cy="527050"/>
          </a:xfrm>
          <a:prstGeom prst="rect">
            <a:avLst/>
          </a:prstGeom>
        </p:spPr>
        <p:txBody>
          <a:bodyPr/>
          <a:lstStyle/>
          <a:p>
            <a:r>
              <a:rPr lang="en-US"/>
              <a:t>Titelmasterformat durch Klicken bearbeiten</a:t>
            </a:r>
            <a:endParaRPr lang="de-DE"/>
          </a:p>
        </p:txBody>
      </p:sp>
    </p:spTree>
    <p:extLst>
      <p:ext uri="{BB962C8B-B14F-4D97-AF65-F5344CB8AC3E}">
        <p14:creationId xmlns:p14="http://schemas.microsoft.com/office/powerpoint/2010/main" val="148340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8469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pic>
        <p:nvPicPr>
          <p:cNvPr id="9" name="Picture 12"/>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938"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9"/>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3" descr="I:\500-vs_hs\Aushilfen\___Carina\Unterwegs\uw1_schriftzug_weiss.gif"/>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feld 1"/>
          <p:cNvSpPr txBox="1">
            <a:spLocks noChangeArrowheads="1"/>
          </p:cNvSpPr>
          <p:nvPr userDrawn="1"/>
        </p:nvSpPr>
        <p:spPr bwMode="auto">
          <a:xfrm>
            <a:off x="1835150" y="-128588"/>
            <a:ext cx="527709"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rgbClr val="FFFFFF"/>
                </a:solidFill>
                <a:latin typeface="+mj-lt"/>
              </a:rPr>
              <a:t>3</a:t>
            </a:r>
          </a:p>
        </p:txBody>
      </p:sp>
      <p:pic>
        <p:nvPicPr>
          <p:cNvPr id="13" name="Picture 9"/>
          <p:cNvPicPr preferRelativeResize="0">
            <a:picLocks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9"/>
          <p:cNvPicPr preferRelativeResize="0">
            <a:picLocks noChangeArrowheads="1"/>
          </p:cNvPicPr>
          <p:nvPr userDrawn="1"/>
        </p:nvPicPr>
        <p:blipFill>
          <a:blip r:embed="rId8"/>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4" name="Rechteck 21"/>
          <p:cNvSpPr>
            <a:spLocks noChangeArrowheads="1"/>
          </p:cNvSpPr>
          <p:nvPr userDrawn="1"/>
        </p:nvSpPr>
        <p:spPr bwMode="auto">
          <a:xfrm>
            <a:off x="7937" y="6237288"/>
            <a:ext cx="914400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a:solidFill>
                  <a:srgbClr val="333333"/>
                </a:solidFill>
              </a:rPr>
              <a:t> </a:t>
            </a:r>
            <a:r>
              <a:rPr lang="de-DE" altLang="de-DE" sz="1000" dirty="0">
                <a:solidFill>
                  <a:srgbClr val="333333"/>
                </a:solidFill>
                <a:latin typeface="Syntax LT Std" pitchFamily="34" charset="0"/>
              </a:rPr>
              <a:t>© Österreichischer Bundesverlag Schulbuch GmbH &amp; Co. KG, Wien 2025</a:t>
            </a:r>
          </a:p>
        </p:txBody>
      </p:sp>
    </p:spTree>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475656" y="2564904"/>
            <a:ext cx="6402715" cy="1323439"/>
          </a:xfrm>
          <a:prstGeom prst="rect">
            <a:avLst/>
          </a:prstGeom>
          <a:noFill/>
        </p:spPr>
        <p:txBody>
          <a:bodyPr wrap="none" rtlCol="0">
            <a:spAutoFit/>
          </a:bodyPr>
          <a:lstStyle/>
          <a:p>
            <a:r>
              <a:rPr lang="de-AT" sz="4000" b="1" dirty="0"/>
              <a:t>Das Klima in Österreich </a:t>
            </a:r>
            <a:r>
              <a:rPr lang="de-AT" sz="4000" b="1" dirty="0">
                <a:latin typeface="Arial"/>
                <a:cs typeface="Arial"/>
              </a:rPr>
              <a:t>‒</a:t>
            </a:r>
            <a:endParaRPr lang="de-AT" sz="4000" b="1" dirty="0"/>
          </a:p>
          <a:p>
            <a:r>
              <a:rPr lang="de-AT" sz="4000" b="1" dirty="0"/>
              <a:t>Klimabereiche zuordnen</a:t>
            </a:r>
            <a:endParaRPr lang="de-AT" sz="3600" b="1" dirty="0"/>
          </a:p>
        </p:txBody>
      </p:sp>
    </p:spTree>
    <p:extLst>
      <p:ext uri="{BB962C8B-B14F-4D97-AF65-F5344CB8AC3E}">
        <p14:creationId xmlns:p14="http://schemas.microsoft.com/office/powerpoint/2010/main" val="3056045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26" name="Picture 2" descr="C:\Users\aushilfe.vs\Desktop\Unbenann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2" y="1082844"/>
            <a:ext cx="9143578" cy="4866436"/>
          </a:xfrm>
          <a:prstGeom prst="rect">
            <a:avLst/>
          </a:prstGeom>
          <a:noFill/>
          <a:extLst>
            <a:ext uri="{909E8E84-426E-40DD-AFC4-6F175D3DCCD1}">
              <a14:hiddenFill xmlns:a14="http://schemas.microsoft.com/office/drawing/2010/main">
                <a:solidFill>
                  <a:srgbClr val="FFFFFF"/>
                </a:solidFill>
              </a14:hiddenFill>
            </a:ext>
          </a:extLst>
        </p:spPr>
      </p:pic>
      <p:sp>
        <p:nvSpPr>
          <p:cNvPr id="40" name="Textfeld 39"/>
          <p:cNvSpPr txBox="1">
            <a:spLocks noChangeArrowheads="1"/>
          </p:cNvSpPr>
          <p:nvPr/>
        </p:nvSpPr>
        <p:spPr bwMode="auto">
          <a:xfrm>
            <a:off x="468313" y="5876925"/>
            <a:ext cx="1836737" cy="3381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r>
              <a:rPr lang="de-DE" altLang="de-DE" sz="1600"/>
              <a:t>Mittelmeereinfluss</a:t>
            </a:r>
          </a:p>
        </p:txBody>
      </p:sp>
      <p:sp>
        <p:nvSpPr>
          <p:cNvPr id="41" name="Textfeld 40"/>
          <p:cNvSpPr txBox="1">
            <a:spLocks noChangeArrowheads="1"/>
          </p:cNvSpPr>
          <p:nvPr/>
        </p:nvSpPr>
        <p:spPr bwMode="auto">
          <a:xfrm>
            <a:off x="2484438" y="5876925"/>
            <a:ext cx="1663700" cy="3381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r>
              <a:rPr lang="de-DE" altLang="de-DE" sz="1600"/>
              <a:t>Übergangsklima</a:t>
            </a:r>
          </a:p>
        </p:txBody>
      </p:sp>
      <p:sp>
        <p:nvSpPr>
          <p:cNvPr id="42" name="Textfeld 41"/>
          <p:cNvSpPr txBox="1">
            <a:spLocks noChangeArrowheads="1"/>
          </p:cNvSpPr>
          <p:nvPr/>
        </p:nvSpPr>
        <p:spPr bwMode="auto">
          <a:xfrm>
            <a:off x="6300788" y="5876925"/>
            <a:ext cx="1400175" cy="3381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r>
              <a:rPr lang="de-DE" altLang="de-DE" sz="1600"/>
              <a:t>alpines Klima</a:t>
            </a:r>
          </a:p>
        </p:txBody>
      </p:sp>
      <p:sp>
        <p:nvSpPr>
          <p:cNvPr id="25" name="Textfeld 24"/>
          <p:cNvSpPr txBox="1">
            <a:spLocks noChangeArrowheads="1"/>
          </p:cNvSpPr>
          <p:nvPr/>
        </p:nvSpPr>
        <p:spPr bwMode="auto">
          <a:xfrm>
            <a:off x="4211638" y="5876925"/>
            <a:ext cx="1960562" cy="3381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r>
              <a:rPr lang="de-DE" altLang="de-DE" sz="1600"/>
              <a:t>kontinentales Klima</a:t>
            </a:r>
          </a:p>
        </p:txBody>
      </p:sp>
      <p:sp>
        <p:nvSpPr>
          <p:cNvPr id="4104" name="Rechteck 43"/>
          <p:cNvSpPr>
            <a:spLocks noChangeArrowheads="1"/>
          </p:cNvSpPr>
          <p:nvPr/>
        </p:nvSpPr>
        <p:spPr bwMode="auto">
          <a:xfrm>
            <a:off x="539750" y="2060575"/>
            <a:ext cx="647700" cy="360363"/>
          </a:xfrm>
          <a:prstGeom prst="rect">
            <a:avLst/>
          </a:prstGeom>
          <a:solidFill>
            <a:srgbClr val="8ED8AF"/>
          </a:solidFill>
          <a:ln w="9525" algn="ctr">
            <a:solidFill>
              <a:srgbClr val="000000"/>
            </a:solidFill>
            <a:round/>
            <a:headEnd/>
            <a:tailEnd/>
          </a:ln>
        </p:spPr>
        <p:txBody>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pPr>
            <a:endParaRPr lang="de-DE" altLang="de-DE" sz="3800"/>
          </a:p>
        </p:txBody>
      </p:sp>
      <p:sp>
        <p:nvSpPr>
          <p:cNvPr id="4105" name="Rechteck 44"/>
          <p:cNvSpPr>
            <a:spLocks noChangeArrowheads="1"/>
          </p:cNvSpPr>
          <p:nvPr/>
        </p:nvSpPr>
        <p:spPr bwMode="auto">
          <a:xfrm>
            <a:off x="539750" y="1196975"/>
            <a:ext cx="647700" cy="360363"/>
          </a:xfrm>
          <a:prstGeom prst="rect">
            <a:avLst/>
          </a:prstGeom>
          <a:solidFill>
            <a:srgbClr val="FF9900"/>
          </a:solidFill>
          <a:ln w="9525" algn="ctr">
            <a:solidFill>
              <a:srgbClr val="000000"/>
            </a:solidFill>
            <a:round/>
            <a:headEnd/>
            <a:tailEnd/>
          </a:ln>
        </p:spPr>
        <p:txBody>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pPr>
            <a:endParaRPr lang="de-DE" altLang="de-DE" sz="3800"/>
          </a:p>
        </p:txBody>
      </p:sp>
      <p:sp>
        <p:nvSpPr>
          <p:cNvPr id="4106" name="Rechteck 45"/>
          <p:cNvSpPr>
            <a:spLocks noChangeArrowheads="1"/>
          </p:cNvSpPr>
          <p:nvPr/>
        </p:nvSpPr>
        <p:spPr bwMode="auto">
          <a:xfrm>
            <a:off x="539750" y="1628775"/>
            <a:ext cx="647700" cy="360363"/>
          </a:xfrm>
          <a:prstGeom prst="rect">
            <a:avLst/>
          </a:prstGeom>
          <a:solidFill>
            <a:srgbClr val="FFCC00"/>
          </a:solidFill>
          <a:ln w="9525" algn="ctr">
            <a:solidFill>
              <a:srgbClr val="000000"/>
            </a:solidFill>
            <a:round/>
            <a:headEnd/>
            <a:tailEnd/>
          </a:ln>
        </p:spPr>
        <p:txBody>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pPr>
            <a:endParaRPr lang="de-DE" altLang="de-DE" sz="3800"/>
          </a:p>
        </p:txBody>
      </p:sp>
      <p:sp>
        <p:nvSpPr>
          <p:cNvPr id="4107" name="Rechteck 46"/>
          <p:cNvSpPr>
            <a:spLocks noChangeArrowheads="1"/>
          </p:cNvSpPr>
          <p:nvPr/>
        </p:nvSpPr>
        <p:spPr bwMode="auto">
          <a:xfrm>
            <a:off x="539750" y="2492375"/>
            <a:ext cx="647700" cy="360363"/>
          </a:xfrm>
          <a:prstGeom prst="rect">
            <a:avLst/>
          </a:prstGeom>
          <a:solidFill>
            <a:srgbClr val="C5B7FF"/>
          </a:solidFill>
          <a:ln w="9525" algn="ctr">
            <a:solidFill>
              <a:srgbClr val="000000"/>
            </a:solidFill>
            <a:round/>
            <a:headEnd/>
            <a:tailEnd/>
          </a:ln>
        </p:spPr>
        <p:txBody>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pPr>
            <a:endParaRPr lang="de-DE" altLang="de-DE" sz="3800"/>
          </a:p>
        </p:txBody>
      </p:sp>
      <p:sp>
        <p:nvSpPr>
          <p:cNvPr id="4108" name="Textfeld 48"/>
          <p:cNvSpPr txBox="1">
            <a:spLocks noChangeArrowheads="1"/>
          </p:cNvSpPr>
          <p:nvPr/>
        </p:nvSpPr>
        <p:spPr bwMode="auto">
          <a:xfrm>
            <a:off x="468313" y="722481"/>
            <a:ext cx="45847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r>
              <a:rPr lang="de-DE" altLang="de-DE" sz="1600" dirty="0"/>
              <a:t>Ordne die Klimabereiche der Legende richtig zu.</a:t>
            </a:r>
          </a:p>
        </p:txBody>
      </p:sp>
      <p:sp>
        <p:nvSpPr>
          <p:cNvPr id="56" name="Textfeld 55"/>
          <p:cNvSpPr txBox="1">
            <a:spLocks noChangeArrowheads="1"/>
          </p:cNvSpPr>
          <p:nvPr/>
        </p:nvSpPr>
        <p:spPr bwMode="auto">
          <a:xfrm>
            <a:off x="1258888" y="1196975"/>
            <a:ext cx="1962150" cy="3381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r>
              <a:rPr lang="de-DE" altLang="de-DE" sz="1600"/>
              <a:t>kontinentales Klima</a:t>
            </a:r>
          </a:p>
        </p:txBody>
      </p:sp>
      <p:sp>
        <p:nvSpPr>
          <p:cNvPr id="57" name="Textfeld 56"/>
          <p:cNvSpPr txBox="1">
            <a:spLocks noChangeArrowheads="1"/>
          </p:cNvSpPr>
          <p:nvPr/>
        </p:nvSpPr>
        <p:spPr bwMode="auto">
          <a:xfrm>
            <a:off x="1258888" y="1628775"/>
            <a:ext cx="1838325" cy="3381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r>
              <a:rPr lang="de-DE" altLang="de-DE" sz="1600"/>
              <a:t>Mittelmeereinfluss</a:t>
            </a:r>
          </a:p>
        </p:txBody>
      </p:sp>
      <p:sp>
        <p:nvSpPr>
          <p:cNvPr id="58" name="Textfeld 57"/>
          <p:cNvSpPr txBox="1">
            <a:spLocks noChangeArrowheads="1"/>
          </p:cNvSpPr>
          <p:nvPr/>
        </p:nvSpPr>
        <p:spPr bwMode="auto">
          <a:xfrm>
            <a:off x="1258888" y="2060575"/>
            <a:ext cx="1665287" cy="3381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r>
              <a:rPr lang="de-DE" altLang="de-DE" sz="1600"/>
              <a:t>Übergangsklima</a:t>
            </a:r>
          </a:p>
        </p:txBody>
      </p:sp>
      <p:sp>
        <p:nvSpPr>
          <p:cNvPr id="59" name="Textfeld 58"/>
          <p:cNvSpPr txBox="1">
            <a:spLocks noChangeArrowheads="1"/>
          </p:cNvSpPr>
          <p:nvPr/>
        </p:nvSpPr>
        <p:spPr bwMode="auto">
          <a:xfrm>
            <a:off x="1258888" y="2492375"/>
            <a:ext cx="1401762" cy="339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r>
              <a:rPr lang="de-DE" altLang="de-DE" sz="1600"/>
              <a:t>alpines Klima</a:t>
            </a:r>
          </a:p>
        </p:txBody>
      </p:sp>
      <p:sp>
        <p:nvSpPr>
          <p:cNvPr id="61" name="Textfeld 60"/>
          <p:cNvSpPr txBox="1">
            <a:spLocks noChangeArrowheads="1"/>
          </p:cNvSpPr>
          <p:nvPr/>
        </p:nvSpPr>
        <p:spPr bwMode="auto">
          <a:xfrm>
            <a:off x="107950" y="1052513"/>
            <a:ext cx="56515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r>
              <a:rPr lang="de-DE" altLang="de-DE" sz="3000">
                <a:solidFill>
                  <a:srgbClr val="FF0000"/>
                </a:solidFill>
              </a:rPr>
              <a:t>►</a:t>
            </a:r>
          </a:p>
        </p:txBody>
      </p:sp>
      <p:sp>
        <p:nvSpPr>
          <p:cNvPr id="62" name="Textfeld 61"/>
          <p:cNvSpPr txBox="1">
            <a:spLocks noChangeArrowheads="1"/>
          </p:cNvSpPr>
          <p:nvPr/>
        </p:nvSpPr>
        <p:spPr bwMode="auto">
          <a:xfrm>
            <a:off x="117475" y="1484313"/>
            <a:ext cx="5667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r>
              <a:rPr lang="de-DE" altLang="de-DE" sz="3000">
                <a:solidFill>
                  <a:srgbClr val="FF0000"/>
                </a:solidFill>
              </a:rPr>
              <a:t>►</a:t>
            </a:r>
          </a:p>
        </p:txBody>
      </p:sp>
      <p:sp>
        <p:nvSpPr>
          <p:cNvPr id="63" name="Textfeld 62"/>
          <p:cNvSpPr txBox="1">
            <a:spLocks noChangeArrowheads="1"/>
          </p:cNvSpPr>
          <p:nvPr/>
        </p:nvSpPr>
        <p:spPr bwMode="auto">
          <a:xfrm>
            <a:off x="117475" y="1916113"/>
            <a:ext cx="5667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r>
              <a:rPr lang="de-DE" altLang="de-DE" sz="3000">
                <a:solidFill>
                  <a:srgbClr val="FF0000"/>
                </a:solidFill>
              </a:rPr>
              <a:t>►</a:t>
            </a:r>
          </a:p>
        </p:txBody>
      </p:sp>
      <p:sp>
        <p:nvSpPr>
          <p:cNvPr id="64" name="Textfeld 63"/>
          <p:cNvSpPr txBox="1">
            <a:spLocks noChangeArrowheads="1"/>
          </p:cNvSpPr>
          <p:nvPr/>
        </p:nvSpPr>
        <p:spPr bwMode="auto">
          <a:xfrm>
            <a:off x="117475" y="2349500"/>
            <a:ext cx="566738"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r>
              <a:rPr lang="de-DE" altLang="de-DE" sz="300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9" presetClass="exit" presetSubtype="0" fill="hold" grpId="1" nodeType="clickEffect">
                                  <p:stCondLst>
                                    <p:cond delay="0"/>
                                  </p:stCondLst>
                                  <p:childTnLst>
                                    <p:animEffect transition="out" filter="dissolve">
                                      <p:cBhvr>
                                        <p:cTn id="10" dur="500"/>
                                        <p:tgtEl>
                                          <p:spTgt spid="61"/>
                                        </p:tgtEl>
                                      </p:cBhvr>
                                    </p:animEffect>
                                    <p:set>
                                      <p:cBhvr>
                                        <p:cTn id="11" dur="1" fill="hold">
                                          <p:stCondLst>
                                            <p:cond delay="499"/>
                                          </p:stCondLst>
                                        </p:cTn>
                                        <p:tgtEl>
                                          <p:spTgt spid="61"/>
                                        </p:tgtEl>
                                        <p:attrNameLst>
                                          <p:attrName>style.visibility</p:attrName>
                                        </p:attrNameLst>
                                      </p:cBhvr>
                                      <p:to>
                                        <p:strVal val="hidden"/>
                                      </p:to>
                                    </p:set>
                                  </p:childTnLst>
                                </p:cTn>
                              </p:par>
                              <p:par>
                                <p:cTn id="12" presetID="9" presetClass="exit" presetSubtype="0" fill="hold" grpId="0" nodeType="withEffect">
                                  <p:stCondLst>
                                    <p:cond delay="0"/>
                                  </p:stCondLst>
                                  <p:childTnLst>
                                    <p:animEffect transition="out" filter="dissolve">
                                      <p:cBhvr>
                                        <p:cTn id="13" dur="500"/>
                                        <p:tgtEl>
                                          <p:spTgt spid="25"/>
                                        </p:tgtEl>
                                      </p:cBhvr>
                                    </p:animEffect>
                                    <p:set>
                                      <p:cBhvr>
                                        <p:cTn id="14" dur="1" fill="hold">
                                          <p:stCondLst>
                                            <p:cond delay="499"/>
                                          </p:stCondLst>
                                        </p:cTn>
                                        <p:tgtEl>
                                          <p:spTgt spid="25"/>
                                        </p:tgtEl>
                                        <p:attrNameLst>
                                          <p:attrName>style.visibility</p:attrName>
                                        </p:attrNameLst>
                                      </p:cBhvr>
                                      <p:to>
                                        <p:strVal val="hidden"/>
                                      </p:to>
                                    </p:set>
                                  </p:childTnLst>
                                </p:cTn>
                              </p:par>
                            </p:childTnLst>
                          </p:cTn>
                        </p:par>
                        <p:par>
                          <p:cTn id="15" fill="hold" nodeType="afterGroup">
                            <p:stCondLst>
                              <p:cond delay="500"/>
                            </p:stCondLst>
                            <p:childTnLst>
                              <p:par>
                                <p:cTn id="16" presetID="1" presetClass="entr" presetSubtype="0" fill="hold" grpId="0" nodeType="afterEffect">
                                  <p:stCondLst>
                                    <p:cond delay="500"/>
                                  </p:stCondLst>
                                  <p:childTnLst>
                                    <p:set>
                                      <p:cBhvr>
                                        <p:cTn id="17" dur="1" fill="hold">
                                          <p:stCondLst>
                                            <p:cond delay="0"/>
                                          </p:stCondLst>
                                        </p:cTn>
                                        <p:tgtEl>
                                          <p:spTgt spid="56"/>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62"/>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xit" presetSubtype="0" fill="hold" grpId="1" nodeType="clickEffect">
                                  <p:stCondLst>
                                    <p:cond delay="0"/>
                                  </p:stCondLst>
                                  <p:childTnLst>
                                    <p:animEffect transition="out" filter="dissolve">
                                      <p:cBhvr>
                                        <p:cTn id="25" dur="500"/>
                                        <p:tgtEl>
                                          <p:spTgt spid="62"/>
                                        </p:tgtEl>
                                      </p:cBhvr>
                                    </p:animEffect>
                                    <p:set>
                                      <p:cBhvr>
                                        <p:cTn id="26" dur="1" fill="hold">
                                          <p:stCondLst>
                                            <p:cond delay="499"/>
                                          </p:stCondLst>
                                        </p:cTn>
                                        <p:tgtEl>
                                          <p:spTgt spid="62"/>
                                        </p:tgtEl>
                                        <p:attrNameLst>
                                          <p:attrName>style.visibility</p:attrName>
                                        </p:attrNameLst>
                                      </p:cBhvr>
                                      <p:to>
                                        <p:strVal val="hidden"/>
                                      </p:to>
                                    </p:set>
                                  </p:childTnLst>
                                </p:cTn>
                              </p:par>
                              <p:par>
                                <p:cTn id="27" presetID="9" presetClass="exit" presetSubtype="0" fill="hold" grpId="0" nodeType="withEffect">
                                  <p:stCondLst>
                                    <p:cond delay="0"/>
                                  </p:stCondLst>
                                  <p:childTnLst>
                                    <p:animEffect transition="out" filter="dissolve">
                                      <p:cBhvr>
                                        <p:cTn id="28" dur="500"/>
                                        <p:tgtEl>
                                          <p:spTgt spid="40"/>
                                        </p:tgtEl>
                                      </p:cBhvr>
                                    </p:animEffect>
                                    <p:set>
                                      <p:cBhvr>
                                        <p:cTn id="29" dur="1" fill="hold">
                                          <p:stCondLst>
                                            <p:cond delay="499"/>
                                          </p:stCondLst>
                                        </p:cTn>
                                        <p:tgtEl>
                                          <p:spTgt spid="40"/>
                                        </p:tgtEl>
                                        <p:attrNameLst>
                                          <p:attrName>style.visibility</p:attrName>
                                        </p:attrNameLst>
                                      </p:cBhvr>
                                      <p:to>
                                        <p:strVal val="hidden"/>
                                      </p:to>
                                    </p:set>
                                  </p:childTnLst>
                                </p:cTn>
                              </p:par>
                            </p:childTnLst>
                          </p:cTn>
                        </p:par>
                        <p:par>
                          <p:cTn id="30" fill="hold" nodeType="afterGroup">
                            <p:stCondLst>
                              <p:cond delay="500"/>
                            </p:stCondLst>
                            <p:childTnLst>
                              <p:par>
                                <p:cTn id="31" presetID="1" presetClass="entr" presetSubtype="0" fill="hold" grpId="0" nodeType="afterEffect">
                                  <p:stCondLst>
                                    <p:cond delay="500"/>
                                  </p:stCondLst>
                                  <p:childTnLst>
                                    <p:set>
                                      <p:cBhvr>
                                        <p:cTn id="32" dur="1" fill="hold">
                                          <p:stCondLst>
                                            <p:cond delay="0"/>
                                          </p:stCondLst>
                                        </p:cTn>
                                        <p:tgtEl>
                                          <p:spTgt spid="57"/>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3"/>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xit" presetSubtype="0" fill="hold" grpId="1" nodeType="clickEffect">
                                  <p:stCondLst>
                                    <p:cond delay="0"/>
                                  </p:stCondLst>
                                  <p:childTnLst>
                                    <p:animEffect transition="out" filter="dissolve">
                                      <p:cBhvr>
                                        <p:cTn id="40" dur="500"/>
                                        <p:tgtEl>
                                          <p:spTgt spid="63"/>
                                        </p:tgtEl>
                                      </p:cBhvr>
                                    </p:animEffect>
                                    <p:set>
                                      <p:cBhvr>
                                        <p:cTn id="41" dur="1" fill="hold">
                                          <p:stCondLst>
                                            <p:cond delay="499"/>
                                          </p:stCondLst>
                                        </p:cTn>
                                        <p:tgtEl>
                                          <p:spTgt spid="63"/>
                                        </p:tgtEl>
                                        <p:attrNameLst>
                                          <p:attrName>style.visibility</p:attrName>
                                        </p:attrNameLst>
                                      </p:cBhvr>
                                      <p:to>
                                        <p:strVal val="hidden"/>
                                      </p:to>
                                    </p:set>
                                  </p:childTnLst>
                                </p:cTn>
                              </p:par>
                              <p:par>
                                <p:cTn id="42" presetID="9" presetClass="exit" presetSubtype="0" fill="hold" grpId="0" nodeType="withEffect">
                                  <p:stCondLst>
                                    <p:cond delay="0"/>
                                  </p:stCondLst>
                                  <p:childTnLst>
                                    <p:animEffect transition="out" filter="dissolve">
                                      <p:cBhvr>
                                        <p:cTn id="43" dur="500"/>
                                        <p:tgtEl>
                                          <p:spTgt spid="41"/>
                                        </p:tgtEl>
                                      </p:cBhvr>
                                    </p:animEffect>
                                    <p:set>
                                      <p:cBhvr>
                                        <p:cTn id="44" dur="1" fill="hold">
                                          <p:stCondLst>
                                            <p:cond delay="499"/>
                                          </p:stCondLst>
                                        </p:cTn>
                                        <p:tgtEl>
                                          <p:spTgt spid="41"/>
                                        </p:tgtEl>
                                        <p:attrNameLst>
                                          <p:attrName>style.visibility</p:attrName>
                                        </p:attrNameLst>
                                      </p:cBhvr>
                                      <p:to>
                                        <p:strVal val="hidden"/>
                                      </p:to>
                                    </p:set>
                                  </p:childTnLst>
                                </p:cTn>
                              </p:par>
                            </p:childTnLst>
                          </p:cTn>
                        </p:par>
                        <p:par>
                          <p:cTn id="45" fill="hold" nodeType="afterGroup">
                            <p:stCondLst>
                              <p:cond delay="500"/>
                            </p:stCondLst>
                            <p:childTnLst>
                              <p:par>
                                <p:cTn id="46" presetID="1" presetClass="entr" presetSubtype="0" fill="hold" grpId="0" nodeType="afterEffect">
                                  <p:stCondLst>
                                    <p:cond delay="500"/>
                                  </p:stCondLst>
                                  <p:childTnLst>
                                    <p:set>
                                      <p:cBhvr>
                                        <p:cTn id="47" dur="1" fill="hold">
                                          <p:stCondLst>
                                            <p:cond delay="0"/>
                                          </p:stCondLst>
                                        </p:cTn>
                                        <p:tgtEl>
                                          <p:spTgt spid="58"/>
                                        </p:tgtEl>
                                        <p:attrNameLst>
                                          <p:attrName>style.visibility</p:attrName>
                                        </p:attrNameLst>
                                      </p:cBhvr>
                                      <p:to>
                                        <p:strVal val="visible"/>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64"/>
                                        </p:tgtEl>
                                        <p:attrNameLst>
                                          <p:attrName>style.visibility</p:attrName>
                                        </p:attrNameLst>
                                      </p:cBhvr>
                                      <p:to>
                                        <p:strVal val="visible"/>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9" presetClass="exit" presetSubtype="0" fill="hold" grpId="1" nodeType="clickEffect">
                                  <p:stCondLst>
                                    <p:cond delay="0"/>
                                  </p:stCondLst>
                                  <p:childTnLst>
                                    <p:animEffect transition="out" filter="dissolve">
                                      <p:cBhvr>
                                        <p:cTn id="55" dur="500"/>
                                        <p:tgtEl>
                                          <p:spTgt spid="64"/>
                                        </p:tgtEl>
                                      </p:cBhvr>
                                    </p:animEffect>
                                    <p:set>
                                      <p:cBhvr>
                                        <p:cTn id="56" dur="1" fill="hold">
                                          <p:stCondLst>
                                            <p:cond delay="499"/>
                                          </p:stCondLst>
                                        </p:cTn>
                                        <p:tgtEl>
                                          <p:spTgt spid="64"/>
                                        </p:tgtEl>
                                        <p:attrNameLst>
                                          <p:attrName>style.visibility</p:attrName>
                                        </p:attrNameLst>
                                      </p:cBhvr>
                                      <p:to>
                                        <p:strVal val="hidden"/>
                                      </p:to>
                                    </p:set>
                                  </p:childTnLst>
                                </p:cTn>
                              </p:par>
                              <p:par>
                                <p:cTn id="57" presetID="9" presetClass="exit" presetSubtype="0" fill="hold" grpId="0" nodeType="withEffect">
                                  <p:stCondLst>
                                    <p:cond delay="0"/>
                                  </p:stCondLst>
                                  <p:childTnLst>
                                    <p:animEffect transition="out" filter="dissolve">
                                      <p:cBhvr>
                                        <p:cTn id="58" dur="500"/>
                                        <p:tgtEl>
                                          <p:spTgt spid="42"/>
                                        </p:tgtEl>
                                      </p:cBhvr>
                                    </p:animEffect>
                                    <p:set>
                                      <p:cBhvr>
                                        <p:cTn id="59" dur="1" fill="hold">
                                          <p:stCondLst>
                                            <p:cond delay="499"/>
                                          </p:stCondLst>
                                        </p:cTn>
                                        <p:tgtEl>
                                          <p:spTgt spid="42"/>
                                        </p:tgtEl>
                                        <p:attrNameLst>
                                          <p:attrName>style.visibility</p:attrName>
                                        </p:attrNameLst>
                                      </p:cBhvr>
                                      <p:to>
                                        <p:strVal val="hidden"/>
                                      </p:to>
                                    </p:set>
                                  </p:childTnLst>
                                </p:cTn>
                              </p:par>
                            </p:childTnLst>
                          </p:cTn>
                        </p:par>
                        <p:par>
                          <p:cTn id="60" fill="hold" nodeType="afterGroup">
                            <p:stCondLst>
                              <p:cond delay="500"/>
                            </p:stCondLst>
                            <p:childTnLst>
                              <p:par>
                                <p:cTn id="61" presetID="1" presetClass="entr" presetSubtype="0" fill="hold" grpId="0" nodeType="afterEffect">
                                  <p:stCondLst>
                                    <p:cond delay="500"/>
                                  </p:stCondLst>
                                  <p:childTnLst>
                                    <p:set>
                                      <p:cBhvr>
                                        <p:cTn id="62"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1" grpId="0" animBg="1"/>
      <p:bldP spid="42" grpId="0" animBg="1"/>
      <p:bldP spid="25" grpId="0" animBg="1"/>
      <p:bldP spid="56" grpId="0" animBg="1"/>
      <p:bldP spid="57" grpId="0" animBg="1"/>
      <p:bldP spid="58" grpId="0" animBg="1"/>
      <p:bldP spid="59" grpId="0" animBg="1"/>
      <p:bldP spid="61" grpId="0"/>
      <p:bldP spid="61" grpId="1"/>
      <p:bldP spid="62" grpId="0"/>
      <p:bldP spid="62" grpId="1"/>
      <p:bldP spid="63" grpId="0"/>
      <p:bldP spid="63" grpId="1"/>
      <p:bldP spid="64" grpId="0"/>
      <p:bldP spid="64"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6"/>
          <p:cNvSpPr>
            <a:spLocks noChangeArrowheads="1"/>
          </p:cNvSpPr>
          <p:nvPr/>
        </p:nvSpPr>
        <p:spPr bwMode="auto">
          <a:xfrm>
            <a:off x="4427538" y="764704"/>
            <a:ext cx="4465637" cy="51852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endParaRPr lang="de-DE" altLang="de-DE" sz="1200" b="1" dirty="0"/>
          </a:p>
          <a:p>
            <a:pPr eaLnBrk="1" hangingPunct="1"/>
            <a:r>
              <a:rPr lang="de-DE" altLang="de-DE" sz="1200" b="1" dirty="0"/>
              <a:t>Impressum</a:t>
            </a:r>
          </a:p>
          <a:p>
            <a:pPr eaLnBrk="1" hangingPunct="1"/>
            <a:r>
              <a:rPr lang="de-DE" altLang="de-DE" sz="1200" dirty="0">
                <a:cs typeface="Arial" charset="0"/>
              </a:rPr>
              <a:t>© Österreichischer Bundesverlag Schulbuch GmbH &amp; Co. KG, Wien 2025</a:t>
            </a:r>
          </a:p>
          <a:p>
            <a:pPr eaLnBrk="1" hangingPunct="1"/>
            <a:br>
              <a:rPr lang="de-DE" altLang="de-DE" sz="1200" dirty="0">
                <a:cs typeface="Arial" charset="0"/>
              </a:rPr>
            </a:br>
            <a:br>
              <a:rPr lang="de-DE" altLang="de-DE" sz="1200" dirty="0">
                <a:cs typeface="Arial" charset="0"/>
              </a:rPr>
            </a:br>
            <a:br>
              <a:rPr lang="de-DE" altLang="de-DE" sz="1200" dirty="0">
                <a:cs typeface="Arial" charset="0"/>
              </a:rPr>
            </a:br>
            <a:r>
              <a:rPr lang="de-DE" altLang="de-DE" sz="1200" dirty="0"/>
              <a:t>Karte: Freytag &amp; Berndt, Wien</a:t>
            </a:r>
          </a:p>
          <a:p>
            <a:pPr eaLnBrk="1" hangingPunct="1"/>
            <a:endParaRPr lang="de-DE" altLang="de-DE" sz="1200" dirty="0">
              <a:cs typeface="Arial" charset="0"/>
            </a:endParaRPr>
          </a:p>
          <a:p>
            <a:pPr eaLnBrk="1" hangingPunct="1"/>
            <a:r>
              <a:rPr lang="de-DE" altLang="de-DE" sz="1200" dirty="0">
                <a:cs typeface="Arial" charset="0"/>
              </a:rPr>
              <a:t>Alle Rechte vorbehalten.</a:t>
            </a:r>
          </a:p>
          <a:p>
            <a:pPr eaLnBrk="1" hangingPunct="1"/>
            <a:r>
              <a:rPr lang="de-DE" altLang="de-DE" sz="1200" dirty="0"/>
              <a:t>www.oebv.at</a:t>
            </a:r>
          </a:p>
          <a:p>
            <a:pPr eaLnBrk="1" hangingPunct="1"/>
            <a:endParaRPr lang="de-DE" altLang="de-DE" sz="1200" dirty="0"/>
          </a:p>
          <a:p>
            <a:pPr eaLnBrk="1" hangingPunct="1"/>
            <a:endParaRPr lang="de-DE" altLang="de-DE" sz="1200" dirty="0"/>
          </a:p>
          <a:p>
            <a:pPr eaLnBrk="1" hangingPunct="1"/>
            <a:endParaRPr lang="de-DE" altLang="de-DE" sz="1200" dirty="0"/>
          </a:p>
          <a:p>
            <a:pPr eaLnBrk="1" hangingPunct="1"/>
            <a:endParaRPr lang="de-DE" altLang="de-DE" sz="1200" dirty="0"/>
          </a:p>
          <a:p>
            <a:pPr eaLnBrk="1" hangingPunct="1"/>
            <a:r>
              <a:rPr lang="de-DE" altLang="de-DE" sz="120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dirty="0"/>
          </a:p>
          <a:p>
            <a:pPr eaLnBrk="1" hangingPunct="1"/>
            <a:r>
              <a:rPr lang="de-DE" altLang="de-DE" sz="1200" dirty="0"/>
              <a:t>Jede Nutzung in anderen als den genannten Fällen bedarf der vorherigen schriftlichen Einwilligung des Verlages.</a:t>
            </a:r>
          </a:p>
        </p:txBody>
      </p:sp>
      <p:sp>
        <p:nvSpPr>
          <p:cNvPr id="7174" name="Rectangle 6"/>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lnSpc>
                <a:spcPct val="80000"/>
              </a:lnSpc>
              <a:spcBef>
                <a:spcPct val="20000"/>
              </a:spcBef>
              <a:buClr>
                <a:schemeClr val="hlink"/>
              </a:buClr>
              <a:buFont typeface="Wingdings" pitchFamily="2" charset="2"/>
              <a:buNone/>
            </a:pPr>
            <a:r>
              <a:rPr lang="de-DE" altLang="de-DE" sz="1100" dirty="0">
                <a:latin typeface="PoloST11KBuch" pitchFamily="2" charset="0"/>
              </a:rPr>
              <a:t> </a:t>
            </a:r>
            <a:endParaRPr lang="de-DE" altLang="de-DE" sz="1100" b="1" dirty="0">
              <a:latin typeface="PoloST11KBuch" pitchFamily="2" charset="0"/>
            </a:endParaRPr>
          </a:p>
          <a:p>
            <a:pPr eaLnBrk="1" fontAlgn="auto" hangingPunct="1">
              <a:lnSpc>
                <a:spcPts val="1600"/>
              </a:lnSpc>
              <a:spcBef>
                <a:spcPts val="600"/>
              </a:spcBef>
              <a:spcAft>
                <a:spcPts val="0"/>
              </a:spcAft>
              <a:buFontTx/>
              <a:buNone/>
              <a:defRPr/>
            </a:pPr>
            <a:r>
              <a:rPr lang="de-DE" altLang="de-DE" sz="1100" b="1" kern="0" dirty="0">
                <a:latin typeface="Arial" pitchFamily="34" charset="0"/>
                <a:cs typeface="Arial" pitchFamily="34" charset="0"/>
              </a:rPr>
              <a:t>Hinweise zum Einsatz</a:t>
            </a:r>
          </a:p>
          <a:p>
            <a:pPr eaLnBrk="1" hangingPunct="1">
              <a:lnSpc>
                <a:spcPts val="1600"/>
              </a:lnSpc>
              <a:spcBef>
                <a:spcPts val="600"/>
              </a:spcBef>
              <a:buClr>
                <a:schemeClr val="hlink"/>
              </a:buClr>
              <a:buFontTx/>
              <a:buNone/>
              <a:defRPr/>
            </a:pPr>
            <a:r>
              <a:rPr lang="de-DE" altLang="de-DE" sz="1200" dirty="0"/>
              <a:t>Das Tafelbild bezieht sich auf das Thema „Vielfältige Raumnutzung“ auf den Seiten 16 und 17 im Schulbuch unterwegs 3.</a:t>
            </a:r>
          </a:p>
          <a:p>
            <a:pPr eaLnBrk="1" hangingPunct="1">
              <a:lnSpc>
                <a:spcPts val="1600"/>
              </a:lnSpc>
              <a:spcBef>
                <a:spcPts val="600"/>
              </a:spcBef>
              <a:buClr>
                <a:schemeClr val="hlink"/>
              </a:buClr>
              <a:buFontTx/>
              <a:buNone/>
              <a:defRPr/>
            </a:pPr>
            <a:r>
              <a:rPr lang="de-DE" altLang="de-DE" sz="1200" dirty="0"/>
              <a:t>Es kann zur als Erweiterung eingesetzt werden.</a:t>
            </a:r>
          </a:p>
          <a:p>
            <a:pPr eaLnBrk="1" hangingPunct="1">
              <a:lnSpc>
                <a:spcPts val="1600"/>
              </a:lnSpc>
              <a:spcBef>
                <a:spcPts val="600"/>
              </a:spcBef>
              <a:buClr>
                <a:schemeClr val="hlink"/>
              </a:buClr>
            </a:pPr>
            <a:r>
              <a:rPr lang="de-DE" altLang="de-DE" sz="1200" dirty="0"/>
              <a:t>Wir wünschen Ihnen einen erfolgreichen Unterricht!</a:t>
            </a:r>
          </a:p>
          <a:p>
            <a:pPr eaLnBrk="1" hangingPunct="1">
              <a:lnSpc>
                <a:spcPts val="1600"/>
              </a:lnSpc>
              <a:spcBef>
                <a:spcPts val="600"/>
              </a:spcBef>
              <a:buClr>
                <a:schemeClr val="hlink"/>
              </a:buClr>
              <a:buFont typeface="Wingdings" pitchFamily="2" charset="2"/>
              <a:buNone/>
            </a:pPr>
            <a:endParaRPr lang="de-DE" altLang="de-DE" sz="1200" dirty="0"/>
          </a:p>
          <a:p>
            <a:pPr eaLnBrk="1" hangingPunct="1">
              <a:lnSpc>
                <a:spcPct val="80000"/>
              </a:lnSpc>
              <a:spcBef>
                <a:spcPct val="20000"/>
              </a:spcBef>
              <a:buClr>
                <a:schemeClr val="hlink"/>
              </a:buClr>
              <a:buFont typeface="Wingdings" pitchFamily="2" charset="2"/>
              <a:buNone/>
            </a:pPr>
            <a:endParaRPr lang="de-DE" altLang="de-DE" sz="1200" dirty="0"/>
          </a:p>
          <a:p>
            <a:pPr eaLnBrk="1" hangingPunct="1">
              <a:lnSpc>
                <a:spcPct val="80000"/>
              </a:lnSpc>
              <a:spcBef>
                <a:spcPct val="20000"/>
              </a:spcBef>
              <a:buClr>
                <a:schemeClr val="hlink"/>
              </a:buClr>
              <a:buFont typeface="Wingdings" pitchFamily="2" charset="2"/>
              <a:buNone/>
            </a:pPr>
            <a:endParaRPr lang="de-DE" altLang="de-DE" sz="1200" dirty="0"/>
          </a:p>
        </p:txBody>
      </p:sp>
    </p:spTree>
  </p:cSld>
  <p:clrMapOvr>
    <a:masterClrMapping/>
  </p:clrMapOvr>
  <p:transition/>
</p:sld>
</file>

<file path=ppt/theme/theme1.xml><?xml version="1.0" encoding="utf-8"?>
<a:theme xmlns:a="http://schemas.openxmlformats.org/drawingml/2006/main" name="BioTOP  1">
  <a:themeElements>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070327_EMFR</Template>
  <TotalTime>0</TotalTime>
  <Words>207</Words>
  <Application>Microsoft Office PowerPoint</Application>
  <PresentationFormat>Bildschirmpräsentation (4:3)</PresentationFormat>
  <Paragraphs>35</Paragraphs>
  <Slides>3</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vt:i4>
      </vt:variant>
    </vt:vector>
  </HeadingPairs>
  <TitlesOfParts>
    <vt:vector size="9" baseType="lpstr">
      <vt:lpstr>Arial</vt:lpstr>
      <vt:lpstr>Calibri</vt:lpstr>
      <vt:lpstr>PoloST11KBuch</vt:lpstr>
      <vt:lpstr>Syntax LT Std</vt:lpstr>
      <vt:lpstr>Wingdings</vt:lpstr>
      <vt:lpstr>BioTOP  1</vt:lpstr>
      <vt:lpstr>PowerPoint-Präsentation</vt:lpstr>
      <vt:lpstr>PowerPoint-Präsentation</vt:lpstr>
      <vt:lpstr>PowerPoint-Präsentation</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Schema des Blutkreislaufes</dc:title>
  <dc:creator>Aushilfe VS</dc:creator>
  <cp:lastModifiedBy>Veronika Gregori</cp:lastModifiedBy>
  <cp:revision>280</cp:revision>
  <dcterms:created xsi:type="dcterms:W3CDTF">2008-04-29T08:40:23Z</dcterms:created>
  <dcterms:modified xsi:type="dcterms:W3CDTF">2024-09-11T08:17:56Z</dcterms:modified>
</cp:coreProperties>
</file>