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21942" y="837266"/>
            <a:ext cx="936594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a:solidFill>
                  <a:srgbClr val="333333"/>
                </a:solidFill>
                <a:latin typeface="Calibri" panose="020F0502020204030204" pitchFamily="34" charset="0"/>
              </a:rPr>
              <a:t>Der Bundespräsident</a:t>
            </a:r>
            <a:endParaRPr lang="de-DE" altLang="de-DE" sz="3800" dirty="0">
              <a:solidFill>
                <a:srgbClr val="333333"/>
              </a:solidFill>
              <a:latin typeface="Calibri" panose="020F0502020204030204" pitchFamily="34" charset="0"/>
            </a:endParaRPr>
          </a:p>
        </p:txBody>
      </p:sp>
      <p:sp>
        <p:nvSpPr>
          <p:cNvPr id="18" name="Text Box 10">
            <a:extLst>
              <a:ext uri="{FF2B5EF4-FFF2-40B4-BE49-F238E27FC236}">
                <a16:creationId xmlns:a16="http://schemas.microsoft.com/office/drawing/2014/main" id="{3B1F05D6-E408-4AF4-B1C0-02F2A63ED721}"/>
              </a:ext>
            </a:extLst>
          </p:cNvPr>
          <p:cNvSpPr>
            <a:spLocks noChangeArrowheads="1"/>
          </p:cNvSpPr>
          <p:nvPr/>
        </p:nvSpPr>
        <p:spPr bwMode="auto">
          <a:xfrm>
            <a:off x="475449" y="1514374"/>
            <a:ext cx="3615021" cy="578882"/>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9999FF"/>
                </a:solidFill>
                <a:latin typeface="Calibri" panose="020F0502020204030204" pitchFamily="34" charset="0"/>
              </a:rPr>
              <a:t>Wer darf wählen?</a:t>
            </a:r>
          </a:p>
        </p:txBody>
      </p:sp>
      <p:sp>
        <p:nvSpPr>
          <p:cNvPr id="31" name="Text Box 10">
            <a:extLst>
              <a:ext uri="{FF2B5EF4-FFF2-40B4-BE49-F238E27FC236}">
                <a16:creationId xmlns:a16="http://schemas.microsoft.com/office/drawing/2014/main" id="{6685A0AC-C5E3-4B29-80C8-C5054883DAE8}"/>
              </a:ext>
            </a:extLst>
          </p:cNvPr>
          <p:cNvSpPr>
            <a:spLocks noChangeArrowheads="1"/>
          </p:cNvSpPr>
          <p:nvPr/>
        </p:nvSpPr>
        <p:spPr bwMode="auto">
          <a:xfrm>
            <a:off x="212489" y="1969141"/>
            <a:ext cx="4140939" cy="919401"/>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Staatsbürgerinnen und Staatsbürger ab 16</a:t>
            </a:r>
          </a:p>
        </p:txBody>
      </p:sp>
      <p:sp>
        <p:nvSpPr>
          <p:cNvPr id="32" name="Text Box 10">
            <a:extLst>
              <a:ext uri="{FF2B5EF4-FFF2-40B4-BE49-F238E27FC236}">
                <a16:creationId xmlns:a16="http://schemas.microsoft.com/office/drawing/2014/main" id="{39582BC9-41A9-4B6F-93AE-C55DC13E61BC}"/>
              </a:ext>
            </a:extLst>
          </p:cNvPr>
          <p:cNvSpPr>
            <a:spLocks noChangeArrowheads="1"/>
          </p:cNvSpPr>
          <p:nvPr/>
        </p:nvSpPr>
        <p:spPr bwMode="auto">
          <a:xfrm>
            <a:off x="5013418" y="1514374"/>
            <a:ext cx="3615021" cy="578882"/>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9999FF"/>
                </a:solidFill>
                <a:latin typeface="Calibri" panose="020F0502020204030204" pitchFamily="34" charset="0"/>
              </a:rPr>
              <a:t>Wer gewählt werden?</a:t>
            </a:r>
          </a:p>
        </p:txBody>
      </p:sp>
      <p:sp>
        <p:nvSpPr>
          <p:cNvPr id="33" name="Text Box 10">
            <a:extLst>
              <a:ext uri="{FF2B5EF4-FFF2-40B4-BE49-F238E27FC236}">
                <a16:creationId xmlns:a16="http://schemas.microsoft.com/office/drawing/2014/main" id="{B96EE841-7E06-4DA8-97EB-68084CB667DA}"/>
              </a:ext>
            </a:extLst>
          </p:cNvPr>
          <p:cNvSpPr>
            <a:spLocks noChangeArrowheads="1"/>
          </p:cNvSpPr>
          <p:nvPr/>
        </p:nvSpPr>
        <p:spPr bwMode="auto">
          <a:xfrm>
            <a:off x="4750457" y="1969142"/>
            <a:ext cx="4140939" cy="919401"/>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Staatsbürgerinnen und Staatsbürger ab 35</a:t>
            </a:r>
          </a:p>
        </p:txBody>
      </p:sp>
      <p:sp>
        <p:nvSpPr>
          <p:cNvPr id="35" name="Text Box 10">
            <a:extLst>
              <a:ext uri="{FF2B5EF4-FFF2-40B4-BE49-F238E27FC236}">
                <a16:creationId xmlns:a16="http://schemas.microsoft.com/office/drawing/2014/main" id="{41B40DF7-147B-46C9-8BEF-0169BC22DAE5}"/>
              </a:ext>
            </a:extLst>
          </p:cNvPr>
          <p:cNvSpPr>
            <a:spLocks noChangeArrowheads="1"/>
          </p:cNvSpPr>
          <p:nvPr/>
        </p:nvSpPr>
        <p:spPr bwMode="auto">
          <a:xfrm>
            <a:off x="2764489" y="2944271"/>
            <a:ext cx="3615021" cy="578882"/>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9999FF"/>
                </a:solidFill>
                <a:latin typeface="Calibri" panose="020F0502020204030204" pitchFamily="34" charset="0"/>
              </a:rPr>
              <a:t>Amtsdauer</a:t>
            </a:r>
          </a:p>
        </p:txBody>
      </p:sp>
      <p:sp>
        <p:nvSpPr>
          <p:cNvPr id="36" name="Text Box 10">
            <a:extLst>
              <a:ext uri="{FF2B5EF4-FFF2-40B4-BE49-F238E27FC236}">
                <a16:creationId xmlns:a16="http://schemas.microsoft.com/office/drawing/2014/main" id="{AA6521BD-E6DA-4781-BADF-77D7E01A8077}"/>
              </a:ext>
            </a:extLst>
          </p:cNvPr>
          <p:cNvSpPr>
            <a:spLocks noChangeArrowheads="1"/>
          </p:cNvSpPr>
          <p:nvPr/>
        </p:nvSpPr>
        <p:spPr bwMode="auto">
          <a:xfrm>
            <a:off x="349200" y="3391314"/>
            <a:ext cx="8415947" cy="919401"/>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6 Jahre</a:t>
            </a:r>
          </a:p>
          <a:p>
            <a:pPr algn="ctr" eaLnBrk="1" hangingPunct="1"/>
            <a:r>
              <a:rPr lang="de-DE" altLang="de-DE" sz="2400" dirty="0">
                <a:solidFill>
                  <a:srgbClr val="333333"/>
                </a:solidFill>
                <a:latin typeface="Calibri" panose="020F0502020204030204" pitchFamily="34" charset="0"/>
              </a:rPr>
              <a:t>(zwei aufeinander folgende Amtszeiten möglich)</a:t>
            </a:r>
          </a:p>
        </p:txBody>
      </p:sp>
      <p:sp>
        <p:nvSpPr>
          <p:cNvPr id="42" name="Text Box 10">
            <a:extLst>
              <a:ext uri="{FF2B5EF4-FFF2-40B4-BE49-F238E27FC236}">
                <a16:creationId xmlns:a16="http://schemas.microsoft.com/office/drawing/2014/main" id="{637C5BA8-B89A-4723-879B-BF35C8E91ACE}"/>
              </a:ext>
            </a:extLst>
          </p:cNvPr>
          <p:cNvSpPr>
            <a:spLocks noChangeArrowheads="1"/>
          </p:cNvSpPr>
          <p:nvPr/>
        </p:nvSpPr>
        <p:spPr bwMode="auto">
          <a:xfrm>
            <a:off x="2749664" y="4409041"/>
            <a:ext cx="3615021" cy="919401"/>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9999FF"/>
                </a:solidFill>
                <a:latin typeface="Calibri" panose="020F0502020204030204" pitchFamily="34" charset="0"/>
              </a:rPr>
              <a:t>Aufgaben</a:t>
            </a:r>
          </a:p>
          <a:p>
            <a:pPr algn="ctr" eaLnBrk="1" hangingPunct="1"/>
            <a:r>
              <a:rPr lang="de-DE" altLang="de-DE" sz="2000" i="1" dirty="0">
                <a:solidFill>
                  <a:srgbClr val="333333"/>
                </a:solidFill>
                <a:latin typeface="Calibri" panose="020F0502020204030204" pitchFamily="34" charset="0"/>
              </a:rPr>
              <a:t>(Beispiele)</a:t>
            </a:r>
          </a:p>
        </p:txBody>
      </p:sp>
      <p:sp>
        <p:nvSpPr>
          <p:cNvPr id="43" name="Text Box 10">
            <a:extLst>
              <a:ext uri="{FF2B5EF4-FFF2-40B4-BE49-F238E27FC236}">
                <a16:creationId xmlns:a16="http://schemas.microsoft.com/office/drawing/2014/main" id="{2E72D5D3-6C87-4D6B-A417-D8EDF5040AA6}"/>
              </a:ext>
            </a:extLst>
          </p:cNvPr>
          <p:cNvSpPr>
            <a:spLocks noChangeArrowheads="1"/>
          </p:cNvSpPr>
          <p:nvPr/>
        </p:nvSpPr>
        <p:spPr bwMode="auto">
          <a:xfrm>
            <a:off x="212490" y="5260057"/>
            <a:ext cx="3012459" cy="919401"/>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Vertretung des Staates nach außen</a:t>
            </a:r>
          </a:p>
        </p:txBody>
      </p:sp>
      <p:sp>
        <p:nvSpPr>
          <p:cNvPr id="48" name="Text Box 10">
            <a:extLst>
              <a:ext uri="{FF2B5EF4-FFF2-40B4-BE49-F238E27FC236}">
                <a16:creationId xmlns:a16="http://schemas.microsoft.com/office/drawing/2014/main" id="{247BA32B-F364-48A9-824D-E16BE08E121C}"/>
              </a:ext>
            </a:extLst>
          </p:cNvPr>
          <p:cNvSpPr>
            <a:spLocks noChangeArrowheads="1"/>
          </p:cNvSpPr>
          <p:nvPr/>
        </p:nvSpPr>
        <p:spPr bwMode="auto">
          <a:xfrm>
            <a:off x="2889682" y="5260057"/>
            <a:ext cx="3436564" cy="1328023"/>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Ernennung und Entlassung der Regierung </a:t>
            </a:r>
          </a:p>
        </p:txBody>
      </p:sp>
      <p:sp>
        <p:nvSpPr>
          <p:cNvPr id="49" name="Text Box 10">
            <a:extLst>
              <a:ext uri="{FF2B5EF4-FFF2-40B4-BE49-F238E27FC236}">
                <a16:creationId xmlns:a16="http://schemas.microsoft.com/office/drawing/2014/main" id="{ABE0CE3A-24CB-4BAD-8470-FFF1D1ED485E}"/>
              </a:ext>
            </a:extLst>
          </p:cNvPr>
          <p:cNvSpPr>
            <a:spLocks noChangeArrowheads="1"/>
          </p:cNvSpPr>
          <p:nvPr/>
        </p:nvSpPr>
        <p:spPr bwMode="auto">
          <a:xfrm>
            <a:off x="6029418" y="5260056"/>
            <a:ext cx="2786110" cy="919401"/>
          </a:xfrm>
          <a:prstGeom prst="roundRect">
            <a:avLst>
              <a:gd name="adj" fmla="val 16667"/>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Oberbefehl über das Bundesheer</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31" grpId="0"/>
      <p:bldP spid="32" grpId="0"/>
      <p:bldP spid="33" grpId="0"/>
      <p:bldP spid="35" grpId="0"/>
      <p:bldP spid="36" grpId="0"/>
      <p:bldP spid="42" grpId="0"/>
      <p:bldP spid="43" grpId="0"/>
      <p:bldP spid="48" grpId="0"/>
      <p:bldP spid="4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„Was macht der Bundespräsident?“ auf den Seiten 30 bis 31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dirty="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232</Words>
  <Application>Microsoft Office PowerPoint</Application>
  <PresentationFormat>Bildschirmpräsentation (4:3)</PresentationFormat>
  <Paragraphs>32</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30</cp:revision>
  <dcterms:created xsi:type="dcterms:W3CDTF">2020-01-22T09:57:49Z</dcterms:created>
  <dcterms:modified xsi:type="dcterms:W3CDTF">2020-03-13T13:42:44Z</dcterms:modified>
</cp:coreProperties>
</file>