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04.09.2023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04.09.2023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04.09.2023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04.09.2023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04.09.2023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04.09.2023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04.09.2023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04.09.2023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04.09.2023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04.09.2023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04.09.2023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04.09.2023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04.09.2023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D751E75D-35F5-0D07-B00C-E4B1779B3901}"/>
              </a:ext>
            </a:extLst>
          </p:cNvPr>
          <p:cNvSpPr>
            <a:spLocks noGrp="1"/>
          </p:cNvSpPr>
          <p:nvPr>
            <p:ph type="title"/>
          </p:nvPr>
        </p:nvSpPr>
        <p:spPr>
          <a:xfrm>
            <a:off x="539750" y="2708652"/>
            <a:ext cx="8229600" cy="677108"/>
          </a:xfrm>
        </p:spPr>
        <p:txBody>
          <a:bodyPr/>
          <a:lstStyle/>
          <a:p>
            <a:r>
              <a:rPr lang="de-AT" altLang="de-DE" dirty="0"/>
              <a:t>Der Kreislauf des Wassers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0CFCFC6-87C7-3FDE-44C4-C834C2B7F6B5}"/>
              </a:ext>
            </a:extLst>
          </p:cNvPr>
          <p:cNvSpPr>
            <a:spLocks noGrp="1"/>
          </p:cNvSpPr>
          <p:nvPr>
            <p:ph idx="1"/>
          </p:nvPr>
        </p:nvSpPr>
        <p:spPr>
          <a:xfrm>
            <a:off x="323850" y="2060575"/>
            <a:ext cx="8229600" cy="4083050"/>
          </a:xfrm>
        </p:spPr>
        <p:txBody>
          <a:bodyPr/>
          <a:lstStyle/>
          <a:p>
            <a:endParaRPr altLang="de-DE"/>
          </a:p>
        </p:txBody>
      </p:sp>
      <p:pic>
        <p:nvPicPr>
          <p:cNvPr id="4" name="Picture 2">
            <a:extLst>
              <a:ext uri="{FF2B5EF4-FFF2-40B4-BE49-F238E27FC236}">
                <a16:creationId xmlns:a16="http://schemas.microsoft.com/office/drawing/2014/main" id="{43636761-5C4A-F44F-0DB9-8D8258BA9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63" y="1052513"/>
            <a:ext cx="8764587" cy="511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4">
            <a:extLst>
              <a:ext uri="{FF2B5EF4-FFF2-40B4-BE49-F238E27FC236}">
                <a16:creationId xmlns:a16="http://schemas.microsoft.com/office/drawing/2014/main" id="{EF08C11C-DA2D-A4FF-663D-C4EDAB6C40A1}"/>
              </a:ext>
            </a:extLst>
          </p:cNvPr>
          <p:cNvSpPr txBox="1">
            <a:spLocks noChangeArrowheads="1"/>
          </p:cNvSpPr>
          <p:nvPr/>
        </p:nvSpPr>
        <p:spPr bwMode="auto">
          <a:xfrm>
            <a:off x="6311900" y="3359150"/>
            <a:ext cx="2711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Das Wasser verdunstet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durch Sonneneinstrahlung.</a:t>
            </a:r>
          </a:p>
        </p:txBody>
      </p:sp>
      <p:sp>
        <p:nvSpPr>
          <p:cNvPr id="6" name="Textfeld 5">
            <a:extLst>
              <a:ext uri="{FF2B5EF4-FFF2-40B4-BE49-F238E27FC236}">
                <a16:creationId xmlns:a16="http://schemas.microsoft.com/office/drawing/2014/main" id="{2AB95E71-E93A-F227-5C65-608B4930E5EC}"/>
              </a:ext>
            </a:extLst>
          </p:cNvPr>
          <p:cNvSpPr txBox="1">
            <a:spLocks noChangeArrowheads="1"/>
          </p:cNvSpPr>
          <p:nvPr/>
        </p:nvSpPr>
        <p:spPr bwMode="auto">
          <a:xfrm>
            <a:off x="4643438" y="981075"/>
            <a:ext cx="30241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Der Wasserdampf kühlt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ab und es entstehen Wolken.</a:t>
            </a:r>
          </a:p>
        </p:txBody>
      </p:sp>
      <p:sp>
        <p:nvSpPr>
          <p:cNvPr id="7" name="Textfeld 6">
            <a:extLst>
              <a:ext uri="{FF2B5EF4-FFF2-40B4-BE49-F238E27FC236}">
                <a16:creationId xmlns:a16="http://schemas.microsoft.com/office/drawing/2014/main" id="{AB6DBB3F-98DD-AEF8-35FF-4A8DF37813F3}"/>
              </a:ext>
            </a:extLst>
          </p:cNvPr>
          <p:cNvSpPr txBox="1">
            <a:spLocks noChangeArrowheads="1"/>
          </p:cNvSpPr>
          <p:nvPr/>
        </p:nvSpPr>
        <p:spPr bwMode="auto">
          <a:xfrm>
            <a:off x="1403350" y="2420938"/>
            <a:ext cx="2784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Es beginnt zu regnen, </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zu schneien oder zu hageln.</a:t>
            </a:r>
          </a:p>
        </p:txBody>
      </p:sp>
      <p:sp>
        <p:nvSpPr>
          <p:cNvPr id="8" name="Textfeld 7">
            <a:extLst>
              <a:ext uri="{FF2B5EF4-FFF2-40B4-BE49-F238E27FC236}">
                <a16:creationId xmlns:a16="http://schemas.microsoft.com/office/drawing/2014/main" id="{132585F2-5CFC-14B9-0B75-1E6A28C9510E}"/>
              </a:ext>
            </a:extLst>
          </p:cNvPr>
          <p:cNvSpPr txBox="1">
            <a:spLocks noChangeArrowheads="1"/>
          </p:cNvSpPr>
          <p:nvPr/>
        </p:nvSpPr>
        <p:spPr bwMode="auto">
          <a:xfrm>
            <a:off x="3532188" y="5157788"/>
            <a:ext cx="41005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Das Wasser fließt durch Bäche, Flüsse oder den Boden wieder ins Meer.</a:t>
            </a:r>
          </a:p>
        </p:txBody>
      </p:sp>
      <p:cxnSp>
        <p:nvCxnSpPr>
          <p:cNvPr id="9" name="Gerade Verbindung mit Pfeil 8">
            <a:extLst>
              <a:ext uri="{FF2B5EF4-FFF2-40B4-BE49-F238E27FC236}">
                <a16:creationId xmlns:a16="http://schemas.microsoft.com/office/drawing/2014/main" id="{9FE464C5-B16D-3076-710E-0B66E9FDEC3A}"/>
              </a:ext>
            </a:extLst>
          </p:cNvPr>
          <p:cNvCxnSpPr/>
          <p:nvPr/>
        </p:nvCxnSpPr>
        <p:spPr>
          <a:xfrm flipH="1" flipV="1">
            <a:off x="7380288" y="1773238"/>
            <a:ext cx="504825" cy="647700"/>
          </a:xfrm>
          <a:prstGeom prst="straightConnector1">
            <a:avLst/>
          </a:prstGeom>
          <a:ln w="28575">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6FB3D302-4469-0E45-BA58-E32A6426E17E}"/>
              </a:ext>
            </a:extLst>
          </p:cNvPr>
          <p:cNvCxnSpPr/>
          <p:nvPr/>
        </p:nvCxnSpPr>
        <p:spPr>
          <a:xfrm flipH="1">
            <a:off x="3498850" y="1341438"/>
            <a:ext cx="1001713" cy="503237"/>
          </a:xfrm>
          <a:prstGeom prst="straightConnector1">
            <a:avLst/>
          </a:prstGeom>
          <a:ln w="28575">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76228FD7-6B1C-161F-4479-BD127D3ABC4A}"/>
              </a:ext>
            </a:extLst>
          </p:cNvPr>
          <p:cNvCxnSpPr/>
          <p:nvPr/>
        </p:nvCxnSpPr>
        <p:spPr>
          <a:xfrm>
            <a:off x="2303463" y="3067050"/>
            <a:ext cx="755650" cy="1514475"/>
          </a:xfrm>
          <a:prstGeom prst="straightConnector1">
            <a:avLst/>
          </a:prstGeom>
          <a:ln w="28575">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a16="http://schemas.microsoft.com/office/drawing/2014/main" id="{93D72CFB-BED3-ADD0-3F92-E8B3B49AD427}"/>
              </a:ext>
            </a:extLst>
          </p:cNvPr>
          <p:cNvCxnSpPr/>
          <p:nvPr/>
        </p:nvCxnSpPr>
        <p:spPr>
          <a:xfrm flipV="1">
            <a:off x="6156325" y="4149725"/>
            <a:ext cx="1728788" cy="863600"/>
          </a:xfrm>
          <a:prstGeom prst="straightConnector1">
            <a:avLst/>
          </a:prstGeom>
          <a:ln w="28575">
            <a:solidFill>
              <a:srgbClr val="FF993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8FE4C-47E0-78E8-585A-54A44F6001CB}"/>
              </a:ext>
            </a:extLst>
          </p:cNvPr>
          <p:cNvSpPr>
            <a:spLocks noGrp="1"/>
          </p:cNvSpPr>
          <p:nvPr>
            <p:ph type="title"/>
          </p:nvPr>
        </p:nvSpPr>
        <p:spPr>
          <a:xfrm>
            <a:off x="412750" y="692150"/>
            <a:ext cx="8229600" cy="677863"/>
          </a:xfrm>
        </p:spPr>
        <p:txBody>
          <a:bodyPr/>
          <a:lstStyle/>
          <a:p>
            <a:r>
              <a:rPr lang="de-AT" altLang="de-DE" dirty="0"/>
              <a:t>Kreislauf des Wassers</a:t>
            </a:r>
          </a:p>
        </p:txBody>
      </p:sp>
      <p:sp>
        <p:nvSpPr>
          <p:cNvPr id="3" name="Textfeld 2">
            <a:extLst>
              <a:ext uri="{FF2B5EF4-FFF2-40B4-BE49-F238E27FC236}">
                <a16:creationId xmlns:a16="http://schemas.microsoft.com/office/drawing/2014/main" id="{8C589D32-580F-F7E1-6C0F-92422D7A09B4}"/>
              </a:ext>
            </a:extLst>
          </p:cNvPr>
          <p:cNvSpPr txBox="1">
            <a:spLocks noChangeArrowheads="1"/>
          </p:cNvSpPr>
          <p:nvPr/>
        </p:nvSpPr>
        <p:spPr bwMode="auto">
          <a:xfrm>
            <a:off x="1763713" y="4797425"/>
            <a:ext cx="224631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Es beginnt zu regnen, </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zu schneien </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oder zu hageln.</a:t>
            </a:r>
          </a:p>
        </p:txBody>
      </p:sp>
      <p:sp>
        <p:nvSpPr>
          <p:cNvPr id="4" name="Textfeld 3">
            <a:extLst>
              <a:ext uri="{FF2B5EF4-FFF2-40B4-BE49-F238E27FC236}">
                <a16:creationId xmlns:a16="http://schemas.microsoft.com/office/drawing/2014/main" id="{A7A52F47-95B7-9855-5F1C-1FFA9504180B}"/>
              </a:ext>
            </a:extLst>
          </p:cNvPr>
          <p:cNvSpPr txBox="1">
            <a:spLocks noChangeArrowheads="1"/>
          </p:cNvSpPr>
          <p:nvPr/>
        </p:nvSpPr>
        <p:spPr bwMode="auto">
          <a:xfrm>
            <a:off x="1331913" y="1989138"/>
            <a:ext cx="2455862"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Das Wasser fließt durch </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Bäche, Flüsse oder den </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Boden wieder ins Meer.</a:t>
            </a:r>
          </a:p>
        </p:txBody>
      </p:sp>
      <p:sp>
        <p:nvSpPr>
          <p:cNvPr id="5" name="Textfeld 4">
            <a:extLst>
              <a:ext uri="{FF2B5EF4-FFF2-40B4-BE49-F238E27FC236}">
                <a16:creationId xmlns:a16="http://schemas.microsoft.com/office/drawing/2014/main" id="{3402784F-AD30-B455-1F1C-7C40B59FF5B6}"/>
              </a:ext>
            </a:extLst>
          </p:cNvPr>
          <p:cNvSpPr txBox="1">
            <a:spLocks noChangeArrowheads="1"/>
          </p:cNvSpPr>
          <p:nvPr/>
        </p:nvSpPr>
        <p:spPr bwMode="auto">
          <a:xfrm>
            <a:off x="5446713" y="2089150"/>
            <a:ext cx="27130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Das Wasser verdunstet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durch Sonneneinstrahlung.</a:t>
            </a:r>
          </a:p>
        </p:txBody>
      </p:sp>
      <p:sp>
        <p:nvSpPr>
          <p:cNvPr id="6" name="Textfeld 5">
            <a:extLst>
              <a:ext uri="{FF2B5EF4-FFF2-40B4-BE49-F238E27FC236}">
                <a16:creationId xmlns:a16="http://schemas.microsoft.com/office/drawing/2014/main" id="{F73481C5-ED2B-C9E0-FE7C-EECC6102575A}"/>
              </a:ext>
            </a:extLst>
          </p:cNvPr>
          <p:cNvSpPr txBox="1">
            <a:spLocks noChangeArrowheads="1"/>
          </p:cNvSpPr>
          <p:nvPr/>
        </p:nvSpPr>
        <p:spPr bwMode="auto">
          <a:xfrm>
            <a:off x="5580063" y="4683125"/>
            <a:ext cx="2446337"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Der Wasserdampf kühlt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ab und es entstehen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Wolken.</a:t>
            </a:r>
          </a:p>
        </p:txBody>
      </p:sp>
      <p:sp>
        <p:nvSpPr>
          <p:cNvPr id="7" name="Gebogener Pfeil 15">
            <a:extLst>
              <a:ext uri="{FF2B5EF4-FFF2-40B4-BE49-F238E27FC236}">
                <a16:creationId xmlns:a16="http://schemas.microsoft.com/office/drawing/2014/main" id="{ED7466B4-BAAE-CD51-D468-85CD2EC0B36F}"/>
              </a:ext>
            </a:extLst>
          </p:cNvPr>
          <p:cNvSpPr/>
          <p:nvPr/>
        </p:nvSpPr>
        <p:spPr>
          <a:xfrm>
            <a:off x="3132138" y="1689100"/>
            <a:ext cx="4083050" cy="4083050"/>
          </a:xfrm>
          <a:prstGeom prst="circularArrow">
            <a:avLst>
              <a:gd name="adj1" fmla="val 6908"/>
              <a:gd name="adj2" fmla="val 465787"/>
              <a:gd name="adj3" fmla="val 547583"/>
              <a:gd name="adj4" fmla="val 20586630"/>
              <a:gd name="adj5" fmla="val 8059"/>
            </a:avLst>
          </a:prstGeom>
        </p:spPr>
        <p:style>
          <a:lnRef idx="2">
            <a:schemeClr val="lt1">
              <a:hueOff val="0"/>
              <a:satOff val="0"/>
              <a:lumOff val="0"/>
              <a:alphaOff val="0"/>
            </a:schemeClr>
          </a:lnRef>
          <a:fillRef idx="1">
            <a:schemeClr val="accent2">
              <a:shade val="50000"/>
              <a:hueOff val="0"/>
              <a:satOff val="0"/>
              <a:lumOff val="0"/>
              <a:alphaOff val="0"/>
            </a:schemeClr>
          </a:fillRef>
          <a:effectRef idx="0">
            <a:schemeClr val="accent2">
              <a:shade val="50000"/>
              <a:hueOff val="0"/>
              <a:satOff val="0"/>
              <a:lumOff val="0"/>
              <a:alphaOff val="0"/>
            </a:schemeClr>
          </a:effectRef>
          <a:fontRef idx="minor">
            <a:schemeClr val="lt1"/>
          </a:fontRef>
        </p:style>
        <p:txBody>
          <a:bodyPr/>
          <a:lstStyle/>
          <a:p>
            <a:endParaRPr lang="de-AT"/>
          </a:p>
        </p:txBody>
      </p:sp>
      <p:sp>
        <p:nvSpPr>
          <p:cNvPr id="8" name="Gebogener Pfeil 16">
            <a:extLst>
              <a:ext uri="{FF2B5EF4-FFF2-40B4-BE49-F238E27FC236}">
                <a16:creationId xmlns:a16="http://schemas.microsoft.com/office/drawing/2014/main" id="{B7412957-FAF3-1786-240F-8F2E2F6C0766}"/>
              </a:ext>
            </a:extLst>
          </p:cNvPr>
          <p:cNvSpPr/>
          <p:nvPr/>
        </p:nvSpPr>
        <p:spPr>
          <a:xfrm>
            <a:off x="2547938" y="1341438"/>
            <a:ext cx="4084637" cy="4083050"/>
          </a:xfrm>
          <a:prstGeom prst="circularArrow">
            <a:avLst>
              <a:gd name="adj1" fmla="val 6908"/>
              <a:gd name="adj2" fmla="val 465787"/>
              <a:gd name="adj3" fmla="val 16747583"/>
              <a:gd name="adj4" fmla="val 15186630"/>
              <a:gd name="adj5" fmla="val 8059"/>
            </a:avLst>
          </a:prstGeom>
        </p:spPr>
        <p:style>
          <a:lnRef idx="2">
            <a:schemeClr val="lt1">
              <a:hueOff val="0"/>
              <a:satOff val="0"/>
              <a:lumOff val="0"/>
              <a:alphaOff val="0"/>
            </a:schemeClr>
          </a:lnRef>
          <a:fillRef idx="1">
            <a:schemeClr val="accent2">
              <a:shade val="50000"/>
              <a:hueOff val="54868"/>
              <a:satOff val="-2974"/>
              <a:lumOff val="22691"/>
              <a:alphaOff val="0"/>
            </a:schemeClr>
          </a:fillRef>
          <a:effectRef idx="0">
            <a:schemeClr val="accent2">
              <a:shade val="50000"/>
              <a:hueOff val="54868"/>
              <a:satOff val="-2974"/>
              <a:lumOff val="22691"/>
              <a:alphaOff val="0"/>
            </a:schemeClr>
          </a:effectRef>
          <a:fontRef idx="minor">
            <a:schemeClr val="lt1"/>
          </a:fontRef>
        </p:style>
        <p:txBody>
          <a:bodyPr/>
          <a:lstStyle/>
          <a:p>
            <a:endParaRPr lang="de-AT"/>
          </a:p>
        </p:txBody>
      </p:sp>
      <p:sp>
        <p:nvSpPr>
          <p:cNvPr id="9" name="Gebogener Pfeil 17">
            <a:extLst>
              <a:ext uri="{FF2B5EF4-FFF2-40B4-BE49-F238E27FC236}">
                <a16:creationId xmlns:a16="http://schemas.microsoft.com/office/drawing/2014/main" id="{FA50C776-1752-ED45-32B0-C6B7D59C8B68}"/>
              </a:ext>
            </a:extLst>
          </p:cNvPr>
          <p:cNvSpPr/>
          <p:nvPr/>
        </p:nvSpPr>
        <p:spPr>
          <a:xfrm>
            <a:off x="2559050" y="2089150"/>
            <a:ext cx="4084638" cy="4084638"/>
          </a:xfrm>
          <a:prstGeom prst="circularArrow">
            <a:avLst>
              <a:gd name="adj1" fmla="val 6908"/>
              <a:gd name="adj2" fmla="val 465787"/>
              <a:gd name="adj3" fmla="val 5947583"/>
              <a:gd name="adj4" fmla="val 4386630"/>
              <a:gd name="adj5" fmla="val 8059"/>
            </a:avLst>
          </a:prstGeom>
        </p:spPr>
        <p:style>
          <a:lnRef idx="2">
            <a:schemeClr val="lt1">
              <a:hueOff val="0"/>
              <a:satOff val="0"/>
              <a:lumOff val="0"/>
              <a:alphaOff val="0"/>
            </a:schemeClr>
          </a:lnRef>
          <a:fillRef idx="1">
            <a:schemeClr val="accent2">
              <a:shade val="50000"/>
              <a:hueOff val="54868"/>
              <a:satOff val="-2974"/>
              <a:lumOff val="22691"/>
              <a:alphaOff val="0"/>
            </a:schemeClr>
          </a:fillRef>
          <a:effectRef idx="0">
            <a:schemeClr val="accent2">
              <a:shade val="50000"/>
              <a:hueOff val="54868"/>
              <a:satOff val="-2974"/>
              <a:lumOff val="22691"/>
              <a:alphaOff val="0"/>
            </a:schemeClr>
          </a:effectRef>
          <a:fontRef idx="minor">
            <a:schemeClr val="lt1"/>
          </a:fontRef>
        </p:style>
        <p:txBody>
          <a:bodyPr/>
          <a:lstStyle/>
          <a:p>
            <a:endParaRPr lang="de-AT"/>
          </a:p>
        </p:txBody>
      </p:sp>
      <p:sp>
        <p:nvSpPr>
          <p:cNvPr id="10" name="Gebogener Pfeil 18">
            <a:extLst>
              <a:ext uri="{FF2B5EF4-FFF2-40B4-BE49-F238E27FC236}">
                <a16:creationId xmlns:a16="http://schemas.microsoft.com/office/drawing/2014/main" id="{233D697E-815B-6D32-2A49-577FF44B30B8}"/>
              </a:ext>
            </a:extLst>
          </p:cNvPr>
          <p:cNvSpPr/>
          <p:nvPr/>
        </p:nvSpPr>
        <p:spPr>
          <a:xfrm>
            <a:off x="2085975" y="1770063"/>
            <a:ext cx="5926138" cy="4083050"/>
          </a:xfrm>
          <a:prstGeom prst="circularArrow">
            <a:avLst>
              <a:gd name="adj1" fmla="val 6908"/>
              <a:gd name="adj2" fmla="val 465787"/>
              <a:gd name="adj3" fmla="val 11347583"/>
              <a:gd name="adj4" fmla="val 9786630"/>
              <a:gd name="adj5" fmla="val 8059"/>
            </a:avLst>
          </a:prstGeom>
        </p:spPr>
        <p:style>
          <a:lnRef idx="2">
            <a:schemeClr val="lt1">
              <a:hueOff val="0"/>
              <a:satOff val="0"/>
              <a:lumOff val="0"/>
              <a:alphaOff val="0"/>
            </a:schemeClr>
          </a:lnRef>
          <a:fillRef idx="1">
            <a:schemeClr val="accent2">
              <a:shade val="50000"/>
              <a:hueOff val="109735"/>
              <a:satOff val="-5948"/>
              <a:lumOff val="45382"/>
              <a:alphaOff val="0"/>
            </a:schemeClr>
          </a:fillRef>
          <a:effectRef idx="0">
            <a:schemeClr val="accent2">
              <a:shade val="50000"/>
              <a:hueOff val="109735"/>
              <a:satOff val="-5948"/>
              <a:lumOff val="45382"/>
              <a:alphaOff val="0"/>
            </a:schemeClr>
          </a:effectRef>
          <a:fontRef idx="minor">
            <a:schemeClr val="lt1"/>
          </a:fontRef>
        </p:style>
        <p:txBody>
          <a:bodyPr/>
          <a:lstStyle/>
          <a:p>
            <a:endParaRPr lang="de-AT"/>
          </a:p>
        </p:txBody>
      </p:sp>
    </p:spTree>
    <p:extLst>
      <p:ext uri="{BB962C8B-B14F-4D97-AF65-F5344CB8AC3E}">
        <p14:creationId xmlns:p14="http://schemas.microsoft.com/office/powerpoint/2010/main" val="76986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a:t>
            </a:r>
            <a:r>
              <a:rPr lang="de-DE" altLang="de-DE" sz="1200" kern="0" dirty="0">
                <a:latin typeface="Arial" pitchFamily="34" charset="0"/>
              </a:rPr>
              <a:t>das Thema „Wasser – wichtigstes Lebensmittel“ auf den Seiten 28 und 29 </a:t>
            </a:r>
            <a:r>
              <a:rPr lang="de-DE" altLang="de-DE" sz="1200" kern="0" dirty="0">
                <a:solidFill>
                  <a:srgbClr val="000000"/>
                </a:solidFill>
                <a:latin typeface="Arial" pitchFamily="34" charset="0"/>
              </a:rPr>
              <a:t>im 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Illustrationen: Thomas Przygodda, Langenhagen/ öbv, Wien</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299</Words>
  <Application>Microsoft Office PowerPoint</Application>
  <PresentationFormat>Bildschirmpräsentation (4:3)</PresentationFormat>
  <Paragraphs>28</Paragraphs>
  <Slides>4</Slides>
  <Notes>0</Notes>
  <HiddenSlides>1</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Der Kreislauf des Wassers</vt:lpstr>
      <vt:lpstr>PowerPoint-Präsentation</vt:lpstr>
      <vt:lpstr>Kreislauf des Wassers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204</cp:revision>
  <dcterms:created xsi:type="dcterms:W3CDTF">2013-10-08T07:58:50Z</dcterms:created>
  <dcterms:modified xsi:type="dcterms:W3CDTF">2023-09-04T14:02:22Z</dcterms:modified>
</cp:coreProperties>
</file>