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6"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2" d="100"/>
          <a:sy n="62" d="100"/>
        </p:scale>
        <p:origin x="66" y="112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0641F4-ECDD-0C5A-2D87-FD751A026838}"/>
              </a:ext>
            </a:extLst>
          </p:cNvPr>
          <p:cNvSpPr>
            <a:spLocks noGrp="1"/>
          </p:cNvSpPr>
          <p:nvPr>
            <p:ph type="title"/>
          </p:nvPr>
        </p:nvSpPr>
        <p:spPr>
          <a:xfrm>
            <a:off x="468313" y="2297113"/>
            <a:ext cx="8229600" cy="1077912"/>
          </a:xfrm>
        </p:spPr>
        <p:txBody>
          <a:bodyPr/>
          <a:lstStyle/>
          <a:p>
            <a:r>
              <a:rPr lang="de-AT" altLang="de-DE" sz="3200" dirty="0"/>
              <a:t>Erdöl –  </a:t>
            </a:r>
            <a:br>
              <a:rPr lang="de-AT" altLang="de-DE" sz="3200" dirty="0"/>
            </a:br>
            <a:r>
              <a:rPr lang="de-AT" altLang="de-DE" sz="3200" dirty="0"/>
              <a:t>Entstehung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9">
            <a:extLst>
              <a:ext uri="{FF2B5EF4-FFF2-40B4-BE49-F238E27FC236}">
                <a16:creationId xmlns:a16="http://schemas.microsoft.com/office/drawing/2014/main" id="{A54A16BB-DA30-CFF9-0CD6-83FDA9F8F9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0338" y="1885950"/>
            <a:ext cx="2714625"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10">
            <a:extLst>
              <a:ext uri="{FF2B5EF4-FFF2-40B4-BE49-F238E27FC236}">
                <a16:creationId xmlns:a16="http://schemas.microsoft.com/office/drawing/2014/main" id="{71B258CA-33AD-D038-3CFA-76613EA6B6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2698750"/>
            <a:ext cx="2981325"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uppieren 4">
            <a:extLst>
              <a:ext uri="{FF2B5EF4-FFF2-40B4-BE49-F238E27FC236}">
                <a16:creationId xmlns:a16="http://schemas.microsoft.com/office/drawing/2014/main" id="{A859ECCF-3061-295F-D84F-10EB33827367}"/>
              </a:ext>
            </a:extLst>
          </p:cNvPr>
          <p:cNvGrpSpPr>
            <a:grpSpLocks/>
          </p:cNvGrpSpPr>
          <p:nvPr/>
        </p:nvGrpSpPr>
        <p:grpSpPr bwMode="auto">
          <a:xfrm>
            <a:off x="468313" y="1193800"/>
            <a:ext cx="8515350" cy="5413375"/>
            <a:chOff x="755576" y="1076379"/>
            <a:chExt cx="8227931" cy="5413653"/>
          </a:xfrm>
        </p:grpSpPr>
        <p:pic>
          <p:nvPicPr>
            <p:cNvPr id="5" name="Picture 6">
              <a:extLst>
                <a:ext uri="{FF2B5EF4-FFF2-40B4-BE49-F238E27FC236}">
                  <a16:creationId xmlns:a16="http://schemas.microsoft.com/office/drawing/2014/main" id="{3A36767B-D5E9-47CE-098B-0DCB33E0CC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2619742"/>
              <a:ext cx="8227931" cy="38702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1">
              <a:extLst>
                <a:ext uri="{FF2B5EF4-FFF2-40B4-BE49-F238E27FC236}">
                  <a16:creationId xmlns:a16="http://schemas.microsoft.com/office/drawing/2014/main" id="{54CAF5B0-4FC0-B1F5-E5A5-956E165035E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4650" y="1076379"/>
              <a:ext cx="2023814" cy="1900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7" name="Textfeld 6">
            <a:extLst>
              <a:ext uri="{FF2B5EF4-FFF2-40B4-BE49-F238E27FC236}">
                <a16:creationId xmlns:a16="http://schemas.microsoft.com/office/drawing/2014/main" id="{1E1A26F0-8B63-4C2F-3002-2B68FDA7C61B}"/>
              </a:ext>
            </a:extLst>
          </p:cNvPr>
          <p:cNvSpPr txBox="1">
            <a:spLocks noChangeArrowheads="1"/>
          </p:cNvSpPr>
          <p:nvPr/>
        </p:nvSpPr>
        <p:spPr bwMode="auto">
          <a:xfrm>
            <a:off x="1042988" y="1293813"/>
            <a:ext cx="39068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600" b="0">
                <a:solidFill>
                  <a:schemeClr val="tx1"/>
                </a:solidFill>
                <a:latin typeface="Calibri" panose="020F0502020204030204" pitchFamily="34" charset="0"/>
              </a:rPr>
              <a:t>Sie werden von Sand zugedeckt und luft-</a:t>
            </a:r>
            <a:br>
              <a:rPr lang="de-AT" altLang="de-DE" sz="1600" b="0">
                <a:solidFill>
                  <a:schemeClr val="tx1"/>
                </a:solidFill>
                <a:latin typeface="Calibri" panose="020F0502020204030204" pitchFamily="34" charset="0"/>
              </a:rPr>
            </a:br>
            <a:r>
              <a:rPr lang="de-AT" altLang="de-DE" sz="1600" b="0">
                <a:solidFill>
                  <a:schemeClr val="tx1"/>
                </a:solidFill>
                <a:latin typeface="Calibri" panose="020F0502020204030204" pitchFamily="34" charset="0"/>
              </a:rPr>
              <a:t>dicht abgeschlossen. Faulschlamm entsteht.</a:t>
            </a:r>
          </a:p>
        </p:txBody>
      </p:sp>
      <p:pic>
        <p:nvPicPr>
          <p:cNvPr id="8" name="Picture 12">
            <a:extLst>
              <a:ext uri="{FF2B5EF4-FFF2-40B4-BE49-F238E27FC236}">
                <a16:creationId xmlns:a16="http://schemas.microsoft.com/office/drawing/2014/main" id="{9674E34F-6FB0-A02C-8D27-ED5E17A956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5000" y="2446338"/>
            <a:ext cx="287655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feld 1">
            <a:extLst>
              <a:ext uri="{FF2B5EF4-FFF2-40B4-BE49-F238E27FC236}">
                <a16:creationId xmlns:a16="http://schemas.microsoft.com/office/drawing/2014/main" id="{7DB5DA31-8CAA-7A35-099D-A46CF9FD0E7E}"/>
              </a:ext>
            </a:extLst>
          </p:cNvPr>
          <p:cNvSpPr txBox="1">
            <a:spLocks noChangeArrowheads="1"/>
          </p:cNvSpPr>
          <p:nvPr/>
        </p:nvSpPr>
        <p:spPr bwMode="auto">
          <a:xfrm>
            <a:off x="107950" y="660400"/>
            <a:ext cx="3067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600" b="0">
                <a:solidFill>
                  <a:schemeClr val="tx1"/>
                </a:solidFill>
                <a:latin typeface="Calibri" panose="020F0502020204030204" pitchFamily="34" charset="0"/>
              </a:rPr>
              <a:t>Meerestiere und Meerespflanzen sterben und sinken zu Boden. </a:t>
            </a:r>
          </a:p>
        </p:txBody>
      </p:sp>
    </p:spTree>
    <p:extLst>
      <p:ext uri="{BB962C8B-B14F-4D97-AF65-F5344CB8AC3E}">
        <p14:creationId xmlns:p14="http://schemas.microsoft.com/office/powerpoint/2010/main" val="214128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E12E14-1DA7-E1FE-D9B6-D3E485762F32}"/>
              </a:ext>
            </a:extLst>
          </p:cNvPr>
          <p:cNvSpPr>
            <a:spLocks noGrp="1"/>
          </p:cNvSpPr>
          <p:nvPr>
            <p:ph type="title"/>
          </p:nvPr>
        </p:nvSpPr>
        <p:spPr>
          <a:xfrm>
            <a:off x="395288" y="828675"/>
            <a:ext cx="8229600" cy="584200"/>
          </a:xfrm>
        </p:spPr>
        <p:txBody>
          <a:bodyPr/>
          <a:lstStyle/>
          <a:p>
            <a:r>
              <a:rPr lang="de-AT" altLang="de-DE" sz="3200"/>
              <a:t>Erdöl</a:t>
            </a:r>
          </a:p>
        </p:txBody>
      </p:sp>
      <p:sp>
        <p:nvSpPr>
          <p:cNvPr id="3" name="Textfeld 2">
            <a:extLst>
              <a:ext uri="{FF2B5EF4-FFF2-40B4-BE49-F238E27FC236}">
                <a16:creationId xmlns:a16="http://schemas.microsoft.com/office/drawing/2014/main" id="{ED6F02AC-5DAD-D87A-34C5-AED604FDBF37}"/>
              </a:ext>
            </a:extLst>
          </p:cNvPr>
          <p:cNvSpPr txBox="1">
            <a:spLocks noChangeArrowheads="1"/>
          </p:cNvSpPr>
          <p:nvPr/>
        </p:nvSpPr>
        <p:spPr bwMode="auto">
          <a:xfrm>
            <a:off x="395288" y="1700213"/>
            <a:ext cx="5000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Erdöl befindet sich meist in 1 000 bis 7 000 m Tiefe.</a:t>
            </a:r>
          </a:p>
        </p:txBody>
      </p:sp>
      <p:sp>
        <p:nvSpPr>
          <p:cNvPr id="4" name="Textfeld 3">
            <a:extLst>
              <a:ext uri="{FF2B5EF4-FFF2-40B4-BE49-F238E27FC236}">
                <a16:creationId xmlns:a16="http://schemas.microsoft.com/office/drawing/2014/main" id="{467A1F4F-AAB0-F8B6-A8B6-7BB6CC9B1773}"/>
              </a:ext>
            </a:extLst>
          </p:cNvPr>
          <p:cNvSpPr txBox="1">
            <a:spLocks noChangeArrowheads="1"/>
          </p:cNvSpPr>
          <p:nvPr/>
        </p:nvSpPr>
        <p:spPr bwMode="auto">
          <a:xfrm>
            <a:off x="407988" y="2349500"/>
            <a:ext cx="73485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Erdöl kommt in kleinen Tröpfchen zwischen den Körnchen von Sandstein vor.</a:t>
            </a:r>
          </a:p>
        </p:txBody>
      </p:sp>
      <p:grpSp>
        <p:nvGrpSpPr>
          <p:cNvPr id="5" name="Gruppieren 4">
            <a:extLst>
              <a:ext uri="{FF2B5EF4-FFF2-40B4-BE49-F238E27FC236}">
                <a16:creationId xmlns:a16="http://schemas.microsoft.com/office/drawing/2014/main" id="{92C5B31C-6E1D-CC53-2CAD-B63086F94494}"/>
              </a:ext>
            </a:extLst>
          </p:cNvPr>
          <p:cNvGrpSpPr>
            <a:grpSpLocks/>
          </p:cNvGrpSpPr>
          <p:nvPr/>
        </p:nvGrpSpPr>
        <p:grpSpPr bwMode="auto">
          <a:xfrm>
            <a:off x="2725738" y="2873375"/>
            <a:ext cx="2219325" cy="1498600"/>
            <a:chOff x="2725911" y="2874023"/>
            <a:chExt cx="2219300" cy="1497568"/>
          </a:xfrm>
        </p:grpSpPr>
        <p:sp>
          <p:nvSpPr>
            <p:cNvPr id="6" name="Regelmäßiges Fünfeck 5">
              <a:extLst>
                <a:ext uri="{FF2B5EF4-FFF2-40B4-BE49-F238E27FC236}">
                  <a16:creationId xmlns:a16="http://schemas.microsoft.com/office/drawing/2014/main" id="{E16CBF0F-4E09-2D25-C885-5CD14C983AAA}"/>
                </a:ext>
              </a:extLst>
            </p:cNvPr>
            <p:cNvSpPr/>
            <p:nvPr/>
          </p:nvSpPr>
          <p:spPr>
            <a:xfrm rot="19738821">
              <a:off x="2771947" y="3199237"/>
              <a:ext cx="528632" cy="631390"/>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p>
          </p:txBody>
        </p:sp>
        <p:sp>
          <p:nvSpPr>
            <p:cNvPr id="7" name="Regelmäßiges Fünfeck 6">
              <a:extLst>
                <a:ext uri="{FF2B5EF4-FFF2-40B4-BE49-F238E27FC236}">
                  <a16:creationId xmlns:a16="http://schemas.microsoft.com/office/drawing/2014/main" id="{A93D19B1-7AC5-5E0C-145B-4DBA076E0159}"/>
                </a:ext>
              </a:extLst>
            </p:cNvPr>
            <p:cNvSpPr/>
            <p:nvPr/>
          </p:nvSpPr>
          <p:spPr>
            <a:xfrm rot="185426">
              <a:off x="3270417" y="2886714"/>
              <a:ext cx="912803" cy="606007"/>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sz="1200" dirty="0">
                  <a:solidFill>
                    <a:schemeClr val="tx1"/>
                  </a:solidFill>
                </a:rPr>
                <a:t> 1mm</a:t>
              </a:r>
            </a:p>
          </p:txBody>
        </p:sp>
        <p:sp>
          <p:nvSpPr>
            <p:cNvPr id="8" name="Regelmäßiges Fünfeck 7">
              <a:extLst>
                <a:ext uri="{FF2B5EF4-FFF2-40B4-BE49-F238E27FC236}">
                  <a16:creationId xmlns:a16="http://schemas.microsoft.com/office/drawing/2014/main" id="{EBA8C3E2-59C7-5CB2-1840-4469063C042B}"/>
                </a:ext>
              </a:extLst>
            </p:cNvPr>
            <p:cNvSpPr/>
            <p:nvPr/>
          </p:nvSpPr>
          <p:spPr>
            <a:xfrm rot="1647365">
              <a:off x="3216442" y="3424507"/>
              <a:ext cx="828666" cy="423570"/>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9" name="Regelmäßiges Fünfeck 8">
              <a:extLst>
                <a:ext uri="{FF2B5EF4-FFF2-40B4-BE49-F238E27FC236}">
                  <a16:creationId xmlns:a16="http://schemas.microsoft.com/office/drawing/2014/main" id="{18785693-522B-E7CC-A53E-0783C18E54B4}"/>
                </a:ext>
              </a:extLst>
            </p:cNvPr>
            <p:cNvSpPr/>
            <p:nvPr/>
          </p:nvSpPr>
          <p:spPr>
            <a:xfrm rot="514194">
              <a:off x="3964147" y="3321390"/>
              <a:ext cx="473070" cy="498132"/>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0" name="Regelmäßiges Fünfeck 9">
              <a:extLst>
                <a:ext uri="{FF2B5EF4-FFF2-40B4-BE49-F238E27FC236}">
                  <a16:creationId xmlns:a16="http://schemas.microsoft.com/office/drawing/2014/main" id="{8A8AD199-28FD-4A66-8B35-E82FB843D157}"/>
                </a:ext>
              </a:extLst>
            </p:cNvPr>
            <p:cNvSpPr/>
            <p:nvPr/>
          </p:nvSpPr>
          <p:spPr>
            <a:xfrm rot="20494901">
              <a:off x="4140357" y="2874023"/>
              <a:ext cx="649281" cy="552070"/>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1" name="Regelmäßiges Fünfeck 10">
              <a:extLst>
                <a:ext uri="{FF2B5EF4-FFF2-40B4-BE49-F238E27FC236}">
                  <a16:creationId xmlns:a16="http://schemas.microsoft.com/office/drawing/2014/main" id="{46594BA1-D6AE-623B-F5FC-9134A1449E96}"/>
                </a:ext>
              </a:extLst>
            </p:cNvPr>
            <p:cNvSpPr/>
            <p:nvPr/>
          </p:nvSpPr>
          <p:spPr>
            <a:xfrm rot="16991276">
              <a:off x="4107132" y="3636825"/>
              <a:ext cx="328386" cy="766753"/>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2" name="Regelmäßiges Fünfeck 11">
              <a:extLst>
                <a:ext uri="{FF2B5EF4-FFF2-40B4-BE49-F238E27FC236}">
                  <a16:creationId xmlns:a16="http://schemas.microsoft.com/office/drawing/2014/main" id="{62FD1272-1EDE-778C-6821-A495A0354B6B}"/>
                </a:ext>
              </a:extLst>
            </p:cNvPr>
            <p:cNvSpPr/>
            <p:nvPr/>
          </p:nvSpPr>
          <p:spPr>
            <a:xfrm rot="18304225">
              <a:off x="4281880" y="3340213"/>
              <a:ext cx="696432" cy="630231"/>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3" name="Regelmäßiges Fünfeck 12">
              <a:extLst>
                <a:ext uri="{FF2B5EF4-FFF2-40B4-BE49-F238E27FC236}">
                  <a16:creationId xmlns:a16="http://schemas.microsoft.com/office/drawing/2014/main" id="{B312A53E-2404-4693-0A8F-69F136E928E6}"/>
                </a:ext>
              </a:extLst>
            </p:cNvPr>
            <p:cNvSpPr/>
            <p:nvPr/>
          </p:nvSpPr>
          <p:spPr>
            <a:xfrm rot="10996212">
              <a:off x="3078332" y="3825867"/>
              <a:ext cx="942964" cy="545724"/>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4" name="Regelmäßiges Fünfeck 13">
              <a:extLst>
                <a:ext uri="{FF2B5EF4-FFF2-40B4-BE49-F238E27FC236}">
                  <a16:creationId xmlns:a16="http://schemas.microsoft.com/office/drawing/2014/main" id="{3599DBF2-C949-FBEF-0AFA-22284C350DC0}"/>
                </a:ext>
              </a:extLst>
            </p:cNvPr>
            <p:cNvSpPr/>
            <p:nvPr/>
          </p:nvSpPr>
          <p:spPr>
            <a:xfrm rot="3622196">
              <a:off x="2709436" y="3782058"/>
              <a:ext cx="572693" cy="539744"/>
            </a:xfrm>
            <a:prstGeom prst="pentagon">
              <a:avLst/>
            </a:prstGeom>
            <a:solidFill>
              <a:schemeClr val="bg1">
                <a:lumMod val="9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cxnSp>
          <p:nvCxnSpPr>
            <p:cNvPr id="15" name="Gerade Verbindung mit Pfeil 14">
              <a:extLst>
                <a:ext uri="{FF2B5EF4-FFF2-40B4-BE49-F238E27FC236}">
                  <a16:creationId xmlns:a16="http://schemas.microsoft.com/office/drawing/2014/main" id="{F64BDA3F-8570-2A6E-7F14-C8899214D0BC}"/>
                </a:ext>
              </a:extLst>
            </p:cNvPr>
            <p:cNvCxnSpPr/>
            <p:nvPr/>
          </p:nvCxnSpPr>
          <p:spPr>
            <a:xfrm flipH="1">
              <a:off x="3391066" y="3284903"/>
              <a:ext cx="173036"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Gerade Verbindung mit Pfeil 15">
              <a:extLst>
                <a:ext uri="{FF2B5EF4-FFF2-40B4-BE49-F238E27FC236}">
                  <a16:creationId xmlns:a16="http://schemas.microsoft.com/office/drawing/2014/main" id="{0E44D2DA-C106-332A-11B1-423115D03287}"/>
                </a:ext>
              </a:extLst>
            </p:cNvPr>
            <p:cNvCxnSpPr/>
            <p:nvPr/>
          </p:nvCxnSpPr>
          <p:spPr>
            <a:xfrm>
              <a:off x="3924459" y="3308698"/>
              <a:ext cx="163511"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7" name="Freihandform 29">
              <a:extLst>
                <a:ext uri="{FF2B5EF4-FFF2-40B4-BE49-F238E27FC236}">
                  <a16:creationId xmlns:a16="http://schemas.microsoft.com/office/drawing/2014/main" id="{01316AFC-F39D-897F-DED3-A38BF20AB0A5}"/>
                </a:ext>
              </a:extLst>
            </p:cNvPr>
            <p:cNvSpPr/>
            <p:nvPr/>
          </p:nvSpPr>
          <p:spPr>
            <a:xfrm>
              <a:off x="3124369" y="3705300"/>
              <a:ext cx="390521" cy="179264"/>
            </a:xfrm>
            <a:custGeom>
              <a:avLst/>
              <a:gdLst>
                <a:gd name="connsiteX0" fmla="*/ 0 w 389614"/>
                <a:gd name="connsiteY0" fmla="*/ 135172 h 178904"/>
                <a:gd name="connsiteX1" fmla="*/ 83488 w 389614"/>
                <a:gd name="connsiteY1" fmla="*/ 178904 h 178904"/>
                <a:gd name="connsiteX2" fmla="*/ 151074 w 389614"/>
                <a:gd name="connsiteY2" fmla="*/ 79513 h 178904"/>
                <a:gd name="connsiteX3" fmla="*/ 389614 w 389614"/>
                <a:gd name="connsiteY3" fmla="*/ 99391 h 178904"/>
                <a:gd name="connsiteX4" fmla="*/ 218660 w 389614"/>
                <a:gd name="connsiteY4" fmla="*/ 0 h 178904"/>
                <a:gd name="connsiteX5" fmla="*/ 0 w 389614"/>
                <a:gd name="connsiteY5" fmla="*/ 135172 h 178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614" h="178904">
                  <a:moveTo>
                    <a:pt x="0" y="135172"/>
                  </a:moveTo>
                  <a:lnTo>
                    <a:pt x="83488" y="178904"/>
                  </a:lnTo>
                  <a:lnTo>
                    <a:pt x="151074" y="79513"/>
                  </a:lnTo>
                  <a:lnTo>
                    <a:pt x="389614" y="99391"/>
                  </a:lnTo>
                  <a:lnTo>
                    <a:pt x="218660" y="0"/>
                  </a:lnTo>
                  <a:lnTo>
                    <a:pt x="0" y="135172"/>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8" name="Freihandform 30">
              <a:extLst>
                <a:ext uri="{FF2B5EF4-FFF2-40B4-BE49-F238E27FC236}">
                  <a16:creationId xmlns:a16="http://schemas.microsoft.com/office/drawing/2014/main" id="{D21C5032-1DD9-0185-42F5-7841B77AA472}"/>
                </a:ext>
              </a:extLst>
            </p:cNvPr>
            <p:cNvSpPr/>
            <p:nvPr/>
          </p:nvSpPr>
          <p:spPr>
            <a:xfrm>
              <a:off x="3884773" y="3760825"/>
              <a:ext cx="293684" cy="155468"/>
            </a:xfrm>
            <a:custGeom>
              <a:avLst/>
              <a:gdLst>
                <a:gd name="connsiteX0" fmla="*/ 0 w 294198"/>
                <a:gd name="connsiteY0" fmla="*/ 95416 h 155050"/>
                <a:gd name="connsiteX1" fmla="*/ 23854 w 294198"/>
                <a:gd name="connsiteY1" fmla="*/ 155050 h 155050"/>
                <a:gd name="connsiteX2" fmla="*/ 294198 w 294198"/>
                <a:gd name="connsiteY2" fmla="*/ 75537 h 155050"/>
                <a:gd name="connsiteX3" fmla="*/ 111318 w 294198"/>
                <a:gd name="connsiteY3" fmla="*/ 51683 h 155050"/>
                <a:gd name="connsiteX4" fmla="*/ 115294 w 294198"/>
                <a:gd name="connsiteY4" fmla="*/ 0 h 155050"/>
                <a:gd name="connsiteX5" fmla="*/ 0 w 294198"/>
                <a:gd name="connsiteY5" fmla="*/ 95416 h 155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4198" h="155050">
                  <a:moveTo>
                    <a:pt x="0" y="95416"/>
                  </a:moveTo>
                  <a:lnTo>
                    <a:pt x="23854" y="155050"/>
                  </a:lnTo>
                  <a:lnTo>
                    <a:pt x="294198" y="75537"/>
                  </a:lnTo>
                  <a:lnTo>
                    <a:pt x="111318" y="51683"/>
                  </a:lnTo>
                  <a:lnTo>
                    <a:pt x="115294" y="0"/>
                  </a:lnTo>
                  <a:lnTo>
                    <a:pt x="0" y="95416"/>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9" name="Freihandform 31">
              <a:extLst>
                <a:ext uri="{FF2B5EF4-FFF2-40B4-BE49-F238E27FC236}">
                  <a16:creationId xmlns:a16="http://schemas.microsoft.com/office/drawing/2014/main" id="{2F4B211F-3443-87BF-0E2A-C0D2B38344BD}"/>
                </a:ext>
              </a:extLst>
            </p:cNvPr>
            <p:cNvSpPr/>
            <p:nvPr/>
          </p:nvSpPr>
          <p:spPr>
            <a:xfrm>
              <a:off x="3853023" y="3507000"/>
              <a:ext cx="138110" cy="198300"/>
            </a:xfrm>
            <a:custGeom>
              <a:avLst/>
              <a:gdLst>
                <a:gd name="connsiteX0" fmla="*/ 0 w 139148"/>
                <a:gd name="connsiteY0" fmla="*/ 0 h 198783"/>
                <a:gd name="connsiteX1" fmla="*/ 139148 w 139148"/>
                <a:gd name="connsiteY1" fmla="*/ 198783 h 198783"/>
                <a:gd name="connsiteX2" fmla="*/ 103367 w 139148"/>
                <a:gd name="connsiteY2" fmla="*/ 3976 h 198783"/>
                <a:gd name="connsiteX3" fmla="*/ 0 w 139148"/>
                <a:gd name="connsiteY3" fmla="*/ 0 h 198783"/>
              </a:gdLst>
              <a:ahLst/>
              <a:cxnLst>
                <a:cxn ang="0">
                  <a:pos x="connsiteX0" y="connsiteY0"/>
                </a:cxn>
                <a:cxn ang="0">
                  <a:pos x="connsiteX1" y="connsiteY1"/>
                </a:cxn>
                <a:cxn ang="0">
                  <a:pos x="connsiteX2" y="connsiteY2"/>
                </a:cxn>
                <a:cxn ang="0">
                  <a:pos x="connsiteX3" y="connsiteY3"/>
                </a:cxn>
              </a:cxnLst>
              <a:rect l="l" t="t" r="r" b="b"/>
              <a:pathLst>
                <a:path w="139148" h="198783">
                  <a:moveTo>
                    <a:pt x="0" y="0"/>
                  </a:moveTo>
                  <a:lnTo>
                    <a:pt x="139148" y="198783"/>
                  </a:lnTo>
                  <a:lnTo>
                    <a:pt x="103367" y="3976"/>
                  </a:lnTo>
                  <a:lnTo>
                    <a:pt x="0" y="0"/>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0" name="Freihandform 32">
              <a:extLst>
                <a:ext uri="{FF2B5EF4-FFF2-40B4-BE49-F238E27FC236}">
                  <a16:creationId xmlns:a16="http://schemas.microsoft.com/office/drawing/2014/main" id="{B74AF4B6-9564-D11D-CD82-5CE6DE368410}"/>
                </a:ext>
              </a:extLst>
            </p:cNvPr>
            <p:cNvSpPr/>
            <p:nvPr/>
          </p:nvSpPr>
          <p:spPr>
            <a:xfrm>
              <a:off x="4059396" y="3240483"/>
              <a:ext cx="163510" cy="174505"/>
            </a:xfrm>
            <a:custGeom>
              <a:avLst/>
              <a:gdLst>
                <a:gd name="connsiteX0" fmla="*/ 95416 w 163002"/>
                <a:gd name="connsiteY0" fmla="*/ 0 h 174928"/>
                <a:gd name="connsiteX1" fmla="*/ 0 w 163002"/>
                <a:gd name="connsiteY1" fmla="*/ 174928 h 174928"/>
                <a:gd name="connsiteX2" fmla="*/ 163002 w 163002"/>
                <a:gd name="connsiteY2" fmla="*/ 75537 h 174928"/>
                <a:gd name="connsiteX3" fmla="*/ 95416 w 163002"/>
                <a:gd name="connsiteY3" fmla="*/ 0 h 174928"/>
              </a:gdLst>
              <a:ahLst/>
              <a:cxnLst>
                <a:cxn ang="0">
                  <a:pos x="connsiteX0" y="connsiteY0"/>
                </a:cxn>
                <a:cxn ang="0">
                  <a:pos x="connsiteX1" y="connsiteY1"/>
                </a:cxn>
                <a:cxn ang="0">
                  <a:pos x="connsiteX2" y="connsiteY2"/>
                </a:cxn>
                <a:cxn ang="0">
                  <a:pos x="connsiteX3" y="connsiteY3"/>
                </a:cxn>
              </a:cxnLst>
              <a:rect l="l" t="t" r="r" b="b"/>
              <a:pathLst>
                <a:path w="163002" h="174928">
                  <a:moveTo>
                    <a:pt x="95416" y="0"/>
                  </a:moveTo>
                  <a:lnTo>
                    <a:pt x="0" y="174928"/>
                  </a:lnTo>
                  <a:lnTo>
                    <a:pt x="163002" y="75537"/>
                  </a:lnTo>
                  <a:lnTo>
                    <a:pt x="95416" y="0"/>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1" name="Freihandform 33">
              <a:extLst>
                <a:ext uri="{FF2B5EF4-FFF2-40B4-BE49-F238E27FC236}">
                  <a16:creationId xmlns:a16="http://schemas.microsoft.com/office/drawing/2014/main" id="{C28DE472-E9C2-B980-E927-31CCCE374823}"/>
                </a:ext>
              </a:extLst>
            </p:cNvPr>
            <p:cNvSpPr/>
            <p:nvPr/>
          </p:nvSpPr>
          <p:spPr>
            <a:xfrm>
              <a:off x="4281643" y="3725924"/>
              <a:ext cx="92074" cy="150708"/>
            </a:xfrm>
            <a:custGeom>
              <a:avLst/>
              <a:gdLst>
                <a:gd name="connsiteX0" fmla="*/ 0 w 91440"/>
                <a:gd name="connsiteY0" fmla="*/ 119270 h 151075"/>
                <a:gd name="connsiteX1" fmla="*/ 83489 w 91440"/>
                <a:gd name="connsiteY1" fmla="*/ 151075 h 151075"/>
                <a:gd name="connsiteX2" fmla="*/ 91440 w 91440"/>
                <a:gd name="connsiteY2" fmla="*/ 0 h 151075"/>
                <a:gd name="connsiteX3" fmla="*/ 0 w 91440"/>
                <a:gd name="connsiteY3" fmla="*/ 119270 h 151075"/>
              </a:gdLst>
              <a:ahLst/>
              <a:cxnLst>
                <a:cxn ang="0">
                  <a:pos x="connsiteX0" y="connsiteY0"/>
                </a:cxn>
                <a:cxn ang="0">
                  <a:pos x="connsiteX1" y="connsiteY1"/>
                </a:cxn>
                <a:cxn ang="0">
                  <a:pos x="connsiteX2" y="connsiteY2"/>
                </a:cxn>
                <a:cxn ang="0">
                  <a:pos x="connsiteX3" y="connsiteY3"/>
                </a:cxn>
              </a:cxnLst>
              <a:rect l="l" t="t" r="r" b="b"/>
              <a:pathLst>
                <a:path w="91440" h="151075">
                  <a:moveTo>
                    <a:pt x="0" y="119270"/>
                  </a:moveTo>
                  <a:lnTo>
                    <a:pt x="83489" y="151075"/>
                  </a:lnTo>
                  <a:lnTo>
                    <a:pt x="91440" y="0"/>
                  </a:lnTo>
                  <a:lnTo>
                    <a:pt x="0" y="119270"/>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grpSp>
      <p:cxnSp>
        <p:nvCxnSpPr>
          <p:cNvPr id="22" name="Gerade Verbindung mit Pfeil 21">
            <a:extLst>
              <a:ext uri="{FF2B5EF4-FFF2-40B4-BE49-F238E27FC236}">
                <a16:creationId xmlns:a16="http://schemas.microsoft.com/office/drawing/2014/main" id="{3442501C-3ADF-C692-EFBA-04968FE2299B}"/>
              </a:ext>
            </a:extLst>
          </p:cNvPr>
          <p:cNvCxnSpPr/>
          <p:nvPr/>
        </p:nvCxnSpPr>
        <p:spPr>
          <a:xfrm flipH="1">
            <a:off x="4386263" y="3414713"/>
            <a:ext cx="1409700" cy="403225"/>
          </a:xfrm>
          <a:prstGeom prst="straightConnector1">
            <a:avLst/>
          </a:prstGeom>
          <a:ln w="19050">
            <a:solidFill>
              <a:schemeClr val="tx1">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D0E48EE7-9F66-E61B-ADB7-A388AF9A867D}"/>
              </a:ext>
            </a:extLst>
          </p:cNvPr>
          <p:cNvSpPr txBox="1">
            <a:spLocks noChangeArrowheads="1"/>
          </p:cNvSpPr>
          <p:nvPr/>
        </p:nvSpPr>
        <p:spPr bwMode="auto">
          <a:xfrm>
            <a:off x="5924550" y="3248025"/>
            <a:ext cx="6699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Erdöl</a:t>
            </a:r>
          </a:p>
        </p:txBody>
      </p:sp>
      <p:cxnSp>
        <p:nvCxnSpPr>
          <p:cNvPr id="24" name="Gerade Verbindung mit Pfeil 23">
            <a:extLst>
              <a:ext uri="{FF2B5EF4-FFF2-40B4-BE49-F238E27FC236}">
                <a16:creationId xmlns:a16="http://schemas.microsoft.com/office/drawing/2014/main" id="{9D9F9BF6-21EA-239E-7E6C-A2FF921B8D18}"/>
              </a:ext>
            </a:extLst>
          </p:cNvPr>
          <p:cNvCxnSpPr/>
          <p:nvPr/>
        </p:nvCxnSpPr>
        <p:spPr>
          <a:xfrm flipH="1">
            <a:off x="4413250" y="4051300"/>
            <a:ext cx="1511300" cy="22225"/>
          </a:xfrm>
          <a:prstGeom prst="straightConnector1">
            <a:avLst/>
          </a:prstGeom>
          <a:ln w="19050">
            <a:solidFill>
              <a:schemeClr val="tx1">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5" name="Textfeld 24">
            <a:extLst>
              <a:ext uri="{FF2B5EF4-FFF2-40B4-BE49-F238E27FC236}">
                <a16:creationId xmlns:a16="http://schemas.microsoft.com/office/drawing/2014/main" id="{B86CDB67-F5A2-C900-BA52-61CC00F64BFE}"/>
              </a:ext>
            </a:extLst>
          </p:cNvPr>
          <p:cNvSpPr txBox="1">
            <a:spLocks noChangeArrowheads="1"/>
          </p:cNvSpPr>
          <p:nvPr/>
        </p:nvSpPr>
        <p:spPr bwMode="auto">
          <a:xfrm>
            <a:off x="5999163" y="3852863"/>
            <a:ext cx="6556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Stein</a:t>
            </a:r>
          </a:p>
        </p:txBody>
      </p:sp>
      <p:sp>
        <p:nvSpPr>
          <p:cNvPr id="26" name="Textfeld 25">
            <a:extLst>
              <a:ext uri="{FF2B5EF4-FFF2-40B4-BE49-F238E27FC236}">
                <a16:creationId xmlns:a16="http://schemas.microsoft.com/office/drawing/2014/main" id="{2A581F17-6EC0-813C-2C1A-3C67E0489B63}"/>
              </a:ext>
            </a:extLst>
          </p:cNvPr>
          <p:cNvSpPr txBox="1">
            <a:spLocks noChangeArrowheads="1"/>
          </p:cNvSpPr>
          <p:nvPr/>
        </p:nvSpPr>
        <p:spPr bwMode="auto">
          <a:xfrm>
            <a:off x="539750" y="4941888"/>
            <a:ext cx="52720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Erdöl kann man auch unter dem Meeresboden finden.</a:t>
            </a:r>
          </a:p>
        </p:txBody>
      </p:sp>
      <p:sp>
        <p:nvSpPr>
          <p:cNvPr id="27" name="Textfeld 26">
            <a:extLst>
              <a:ext uri="{FF2B5EF4-FFF2-40B4-BE49-F238E27FC236}">
                <a16:creationId xmlns:a16="http://schemas.microsoft.com/office/drawing/2014/main" id="{C1DEE949-2BAE-F4BE-F275-513CF0363E9B}"/>
              </a:ext>
            </a:extLst>
          </p:cNvPr>
          <p:cNvSpPr txBox="1">
            <a:spLocks noChangeArrowheads="1"/>
          </p:cNvSpPr>
          <p:nvPr/>
        </p:nvSpPr>
        <p:spPr bwMode="auto">
          <a:xfrm>
            <a:off x="2619375" y="5661025"/>
            <a:ext cx="3825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Es gibt keinen unterirdischen Erdölsee!</a:t>
            </a:r>
          </a:p>
        </p:txBody>
      </p:sp>
    </p:spTree>
    <p:extLst>
      <p:ext uri="{BB962C8B-B14F-4D97-AF65-F5344CB8AC3E}">
        <p14:creationId xmlns:p14="http://schemas.microsoft.com/office/powerpoint/2010/main" val="3157009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3" grpId="0"/>
      <p:bldP spid="25"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a:t>
            </a:r>
            <a:r>
              <a:rPr lang="de-DE" altLang="de-DE" sz="1200" kern="0" dirty="0">
                <a:latin typeface="Arial" pitchFamily="34" charset="0"/>
              </a:rPr>
              <a:t>Tafelbild bezieht sich auf das Thema „Erdöl – Entstehung, Förderung und Transport“ auf den Seiten 22 und 23 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Illustration: Thomas Przygodda, Langenhagen/ öbv, Wien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276</Words>
  <Application>Microsoft Office PowerPoint</Application>
  <PresentationFormat>Bildschirmpräsentation (4:3)</PresentationFormat>
  <Paragraphs>30</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PoloBasisTB</vt:lpstr>
      <vt:lpstr>Syntax LT Std</vt:lpstr>
      <vt:lpstr>Wingdings</vt:lpstr>
      <vt:lpstr>Larissa</vt:lpstr>
      <vt:lpstr>Erdöl –   Entstehung</vt:lpstr>
      <vt:lpstr>PowerPoint-Präsentation</vt:lpstr>
      <vt:lpstr>Erdöl</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196</cp:revision>
  <dcterms:created xsi:type="dcterms:W3CDTF">2013-10-08T07:58:50Z</dcterms:created>
  <dcterms:modified xsi:type="dcterms:W3CDTF">2023-08-31T07:03:05Z</dcterms:modified>
</cp:coreProperties>
</file>