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09.11.2022</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Box 10">
            <a:extLst>
              <a:ext uri="{FF2B5EF4-FFF2-40B4-BE49-F238E27FC236}">
                <a16:creationId xmlns:a16="http://schemas.microsoft.com/office/drawing/2014/main" id="{CA297FE8-4FCB-D8BF-8896-752AFF318FC6}"/>
              </a:ext>
            </a:extLst>
          </p:cNvPr>
          <p:cNvSpPr txBox="1">
            <a:spLocks noChangeArrowheads="1"/>
          </p:cNvSpPr>
          <p:nvPr/>
        </p:nvSpPr>
        <p:spPr bwMode="auto">
          <a:xfrm>
            <a:off x="3982345" y="3256760"/>
            <a:ext cx="1324580"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669900"/>
                </a:solidFill>
                <a:latin typeface="Calibri" panose="020F0502020204030204" pitchFamily="34" charset="0"/>
              </a:rPr>
              <a:t>ICH</a:t>
            </a:r>
          </a:p>
        </p:txBody>
      </p:sp>
      <p:sp>
        <p:nvSpPr>
          <p:cNvPr id="4" name="Text Box 10">
            <a:extLst>
              <a:ext uri="{FF2B5EF4-FFF2-40B4-BE49-F238E27FC236}">
                <a16:creationId xmlns:a16="http://schemas.microsoft.com/office/drawing/2014/main" id="{D43E019B-A400-6A89-C237-1BB50B78EE07}"/>
              </a:ext>
            </a:extLst>
          </p:cNvPr>
          <p:cNvSpPr txBox="1">
            <a:spLocks noChangeArrowheads="1"/>
          </p:cNvSpPr>
          <p:nvPr/>
        </p:nvSpPr>
        <p:spPr bwMode="auto">
          <a:xfrm>
            <a:off x="3982345" y="2795095"/>
            <a:ext cx="132583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Stärken</a:t>
            </a:r>
          </a:p>
        </p:txBody>
      </p:sp>
      <p:sp>
        <p:nvSpPr>
          <p:cNvPr id="5" name="Ellipse 4">
            <a:extLst>
              <a:ext uri="{FF2B5EF4-FFF2-40B4-BE49-F238E27FC236}">
                <a16:creationId xmlns:a16="http://schemas.microsoft.com/office/drawing/2014/main" id="{EBBAC238-FF2D-E24C-1C0F-533AE7377FD2}"/>
              </a:ext>
            </a:extLst>
          </p:cNvPr>
          <p:cNvSpPr/>
          <p:nvPr/>
        </p:nvSpPr>
        <p:spPr bwMode="auto">
          <a:xfrm>
            <a:off x="3563888" y="2619722"/>
            <a:ext cx="2160240" cy="1951184"/>
          </a:xfrm>
          <a:prstGeom prst="ellipse">
            <a:avLst/>
          </a:prstGeom>
          <a:noFill/>
          <a:ln w="9525" cap="flat" cmpd="sng" algn="ctr">
            <a:solidFill>
              <a:srgbClr val="6699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4400" b="1" i="0" u="none" strike="noStrike" cap="none" normalizeH="0" baseline="0">
              <a:ln>
                <a:noFill/>
              </a:ln>
              <a:solidFill>
                <a:schemeClr val="bg1"/>
              </a:solidFill>
              <a:effectLst/>
              <a:latin typeface="Syntax LT Std" pitchFamily="34" charset="0"/>
            </a:endParaRPr>
          </a:p>
        </p:txBody>
      </p:sp>
      <p:sp>
        <p:nvSpPr>
          <p:cNvPr id="6" name="Text Box 10">
            <a:extLst>
              <a:ext uri="{FF2B5EF4-FFF2-40B4-BE49-F238E27FC236}">
                <a16:creationId xmlns:a16="http://schemas.microsoft.com/office/drawing/2014/main" id="{FC175CCC-86AE-22A6-1919-0B68D967D11C}"/>
              </a:ext>
            </a:extLst>
          </p:cNvPr>
          <p:cNvSpPr txBox="1">
            <a:spLocks noChangeArrowheads="1"/>
          </p:cNvSpPr>
          <p:nvPr/>
        </p:nvSpPr>
        <p:spPr bwMode="auto">
          <a:xfrm>
            <a:off x="3982345" y="3933868"/>
            <a:ext cx="132583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Ziele</a:t>
            </a:r>
          </a:p>
        </p:txBody>
      </p:sp>
      <p:sp>
        <p:nvSpPr>
          <p:cNvPr id="7" name="Ellipse 6">
            <a:extLst>
              <a:ext uri="{FF2B5EF4-FFF2-40B4-BE49-F238E27FC236}">
                <a16:creationId xmlns:a16="http://schemas.microsoft.com/office/drawing/2014/main" id="{9A9B5E90-2B32-19ED-EF69-A1B732ED99E3}"/>
              </a:ext>
            </a:extLst>
          </p:cNvPr>
          <p:cNvSpPr/>
          <p:nvPr/>
        </p:nvSpPr>
        <p:spPr bwMode="auto">
          <a:xfrm>
            <a:off x="2483768" y="1556444"/>
            <a:ext cx="4392488" cy="4094582"/>
          </a:xfrm>
          <a:prstGeom prst="ellipse">
            <a:avLst/>
          </a:prstGeom>
          <a:noFill/>
          <a:ln w="9525" cap="flat" cmpd="sng" algn="ctr">
            <a:solidFill>
              <a:srgbClr val="6699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4400" b="1" i="0" u="none" strike="noStrike" cap="none" normalizeH="0" baseline="0">
              <a:ln>
                <a:noFill/>
              </a:ln>
              <a:solidFill>
                <a:schemeClr val="bg1"/>
              </a:solidFill>
              <a:effectLst/>
              <a:latin typeface="Syntax LT Std" pitchFamily="34" charset="0"/>
            </a:endParaRPr>
          </a:p>
        </p:txBody>
      </p:sp>
      <p:sp>
        <p:nvSpPr>
          <p:cNvPr id="8" name="Text Box 10">
            <a:extLst>
              <a:ext uri="{FF2B5EF4-FFF2-40B4-BE49-F238E27FC236}">
                <a16:creationId xmlns:a16="http://schemas.microsoft.com/office/drawing/2014/main" id="{DAC7A091-ABFB-729D-8D74-700662B15F76}"/>
              </a:ext>
            </a:extLst>
          </p:cNvPr>
          <p:cNvSpPr txBox="1">
            <a:spLocks noChangeArrowheads="1"/>
          </p:cNvSpPr>
          <p:nvPr/>
        </p:nvSpPr>
        <p:spPr bwMode="auto">
          <a:xfrm>
            <a:off x="3898817" y="1802884"/>
            <a:ext cx="1562390"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669900"/>
                </a:solidFill>
                <a:latin typeface="Calibri" panose="020F0502020204030204" pitchFamily="34" charset="0"/>
              </a:rPr>
              <a:t>Eltern</a:t>
            </a:r>
          </a:p>
        </p:txBody>
      </p:sp>
      <p:sp>
        <p:nvSpPr>
          <p:cNvPr id="10" name="Text Box 10">
            <a:extLst>
              <a:ext uri="{FF2B5EF4-FFF2-40B4-BE49-F238E27FC236}">
                <a16:creationId xmlns:a16="http://schemas.microsoft.com/office/drawing/2014/main" id="{669F25E0-3DD9-6A49-BF90-7A7116A7A738}"/>
              </a:ext>
            </a:extLst>
          </p:cNvPr>
          <p:cNvSpPr txBox="1">
            <a:spLocks noChangeArrowheads="1"/>
          </p:cNvSpPr>
          <p:nvPr/>
        </p:nvSpPr>
        <p:spPr bwMode="auto">
          <a:xfrm>
            <a:off x="3635896" y="4694017"/>
            <a:ext cx="2088232"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669900"/>
                </a:solidFill>
                <a:latin typeface="Calibri" panose="020F0502020204030204" pitchFamily="34" charset="0"/>
              </a:rPr>
              <a:t>Vormund</a:t>
            </a:r>
          </a:p>
        </p:txBody>
      </p:sp>
      <p:sp>
        <p:nvSpPr>
          <p:cNvPr id="13" name="Ellipse 12">
            <a:extLst>
              <a:ext uri="{FF2B5EF4-FFF2-40B4-BE49-F238E27FC236}">
                <a16:creationId xmlns:a16="http://schemas.microsoft.com/office/drawing/2014/main" id="{1480CE3A-39B6-392D-CE5D-1508D60768D7}"/>
              </a:ext>
            </a:extLst>
          </p:cNvPr>
          <p:cNvSpPr/>
          <p:nvPr/>
        </p:nvSpPr>
        <p:spPr bwMode="auto">
          <a:xfrm>
            <a:off x="1663740" y="828656"/>
            <a:ext cx="6048672" cy="5574706"/>
          </a:xfrm>
          <a:prstGeom prst="ellipse">
            <a:avLst/>
          </a:prstGeom>
          <a:noFill/>
          <a:ln w="9525" cap="flat" cmpd="sng" algn="ctr">
            <a:solidFill>
              <a:srgbClr val="6699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4400" b="1" i="0" u="none" strike="noStrike" cap="none" normalizeH="0" baseline="0">
              <a:ln>
                <a:noFill/>
              </a:ln>
              <a:solidFill>
                <a:schemeClr val="bg1"/>
              </a:solidFill>
              <a:effectLst/>
              <a:latin typeface="Syntax LT Std" pitchFamily="34" charset="0"/>
            </a:endParaRPr>
          </a:p>
        </p:txBody>
      </p:sp>
      <p:sp>
        <p:nvSpPr>
          <p:cNvPr id="15" name="Text Box 10">
            <a:extLst>
              <a:ext uri="{FF2B5EF4-FFF2-40B4-BE49-F238E27FC236}">
                <a16:creationId xmlns:a16="http://schemas.microsoft.com/office/drawing/2014/main" id="{736205CE-63C4-D9C2-3FAF-9BCC45355E37}"/>
              </a:ext>
            </a:extLst>
          </p:cNvPr>
          <p:cNvSpPr txBox="1">
            <a:spLocks noChangeArrowheads="1"/>
          </p:cNvSpPr>
          <p:nvPr/>
        </p:nvSpPr>
        <p:spPr bwMode="auto">
          <a:xfrm>
            <a:off x="3862813" y="857302"/>
            <a:ext cx="1562390"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669900"/>
                </a:solidFill>
                <a:latin typeface="Calibri" panose="020F0502020204030204" pitchFamily="34" charset="0"/>
              </a:rPr>
              <a:t>Staat</a:t>
            </a:r>
          </a:p>
        </p:txBody>
      </p:sp>
      <p:sp>
        <p:nvSpPr>
          <p:cNvPr id="24" name="Text Box 10">
            <a:extLst>
              <a:ext uri="{FF2B5EF4-FFF2-40B4-BE49-F238E27FC236}">
                <a16:creationId xmlns:a16="http://schemas.microsoft.com/office/drawing/2014/main" id="{62622743-2389-2845-D913-7DDFBCB7E6BE}"/>
              </a:ext>
            </a:extLst>
          </p:cNvPr>
          <p:cNvSpPr txBox="1">
            <a:spLocks noChangeArrowheads="1"/>
          </p:cNvSpPr>
          <p:nvPr/>
        </p:nvSpPr>
        <p:spPr bwMode="auto">
          <a:xfrm rot="2427849">
            <a:off x="5289790" y="1487499"/>
            <a:ext cx="175788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Kindergeld</a:t>
            </a:r>
          </a:p>
        </p:txBody>
      </p:sp>
      <p:sp>
        <p:nvSpPr>
          <p:cNvPr id="25" name="Text Box 10">
            <a:extLst>
              <a:ext uri="{FF2B5EF4-FFF2-40B4-BE49-F238E27FC236}">
                <a16:creationId xmlns:a16="http://schemas.microsoft.com/office/drawing/2014/main" id="{84699F0F-B039-0800-E052-0D3C349CC57C}"/>
              </a:ext>
            </a:extLst>
          </p:cNvPr>
          <p:cNvSpPr txBox="1">
            <a:spLocks noChangeArrowheads="1"/>
          </p:cNvSpPr>
          <p:nvPr/>
        </p:nvSpPr>
        <p:spPr bwMode="auto">
          <a:xfrm rot="16200000">
            <a:off x="5905562" y="3458602"/>
            <a:ext cx="246722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Kinderbetreuung</a:t>
            </a:r>
          </a:p>
        </p:txBody>
      </p:sp>
      <p:sp>
        <p:nvSpPr>
          <p:cNvPr id="26" name="Text Box 10">
            <a:extLst>
              <a:ext uri="{FF2B5EF4-FFF2-40B4-BE49-F238E27FC236}">
                <a16:creationId xmlns:a16="http://schemas.microsoft.com/office/drawing/2014/main" id="{CCB4F8D8-2043-9729-E67D-067C1718C802}"/>
              </a:ext>
            </a:extLst>
          </p:cNvPr>
          <p:cNvSpPr txBox="1">
            <a:spLocks noChangeArrowheads="1"/>
          </p:cNvSpPr>
          <p:nvPr/>
        </p:nvSpPr>
        <p:spPr bwMode="auto">
          <a:xfrm rot="19101380">
            <a:off x="5179241" y="5230872"/>
            <a:ext cx="20413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Kindergarten</a:t>
            </a:r>
          </a:p>
        </p:txBody>
      </p:sp>
      <p:sp>
        <p:nvSpPr>
          <p:cNvPr id="27" name="Text Box 10">
            <a:extLst>
              <a:ext uri="{FF2B5EF4-FFF2-40B4-BE49-F238E27FC236}">
                <a16:creationId xmlns:a16="http://schemas.microsoft.com/office/drawing/2014/main" id="{D16AEE74-1D4D-F41A-3EC0-B8BED5470AA4}"/>
              </a:ext>
            </a:extLst>
          </p:cNvPr>
          <p:cNvSpPr txBox="1">
            <a:spLocks noChangeArrowheads="1"/>
          </p:cNvSpPr>
          <p:nvPr/>
        </p:nvSpPr>
        <p:spPr bwMode="auto">
          <a:xfrm>
            <a:off x="3801071" y="5774137"/>
            <a:ext cx="175788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Schule</a:t>
            </a:r>
          </a:p>
        </p:txBody>
      </p:sp>
      <p:sp>
        <p:nvSpPr>
          <p:cNvPr id="28" name="Text Box 10">
            <a:extLst>
              <a:ext uri="{FF2B5EF4-FFF2-40B4-BE49-F238E27FC236}">
                <a16:creationId xmlns:a16="http://schemas.microsoft.com/office/drawing/2014/main" id="{A7F62C4A-4620-F5FC-F9E6-84F05CBD8184}"/>
              </a:ext>
            </a:extLst>
          </p:cNvPr>
          <p:cNvSpPr txBox="1">
            <a:spLocks noChangeArrowheads="1"/>
          </p:cNvSpPr>
          <p:nvPr/>
        </p:nvSpPr>
        <p:spPr bwMode="auto">
          <a:xfrm rot="2238532">
            <a:off x="1559876" y="4801738"/>
            <a:ext cx="238271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Grundversorgung</a:t>
            </a:r>
          </a:p>
        </p:txBody>
      </p:sp>
      <p:sp>
        <p:nvSpPr>
          <p:cNvPr id="29" name="Text Box 10">
            <a:extLst>
              <a:ext uri="{FF2B5EF4-FFF2-40B4-BE49-F238E27FC236}">
                <a16:creationId xmlns:a16="http://schemas.microsoft.com/office/drawing/2014/main" id="{6B196D11-DEF5-882A-BFE7-C24ACAF64DEB}"/>
              </a:ext>
            </a:extLst>
          </p:cNvPr>
          <p:cNvSpPr txBox="1">
            <a:spLocks noChangeArrowheads="1"/>
          </p:cNvSpPr>
          <p:nvPr/>
        </p:nvSpPr>
        <p:spPr bwMode="auto">
          <a:xfrm rot="19279214">
            <a:off x="1612710" y="1765242"/>
            <a:ext cx="271022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Jugendschutzgesetz</a:t>
            </a:r>
          </a:p>
        </p:txBody>
      </p:sp>
      <p:sp>
        <p:nvSpPr>
          <p:cNvPr id="30" name="Text Box 10">
            <a:extLst>
              <a:ext uri="{FF2B5EF4-FFF2-40B4-BE49-F238E27FC236}">
                <a16:creationId xmlns:a16="http://schemas.microsoft.com/office/drawing/2014/main" id="{DE73D16C-214D-C4B9-D91F-2F2A164139DD}"/>
              </a:ext>
            </a:extLst>
          </p:cNvPr>
          <p:cNvSpPr txBox="1">
            <a:spLocks noChangeArrowheads="1"/>
          </p:cNvSpPr>
          <p:nvPr/>
        </p:nvSpPr>
        <p:spPr bwMode="auto">
          <a:xfrm rot="2238532">
            <a:off x="1494071" y="3812872"/>
            <a:ext cx="12945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ärztliche</a:t>
            </a:r>
          </a:p>
        </p:txBody>
      </p:sp>
      <p:sp>
        <p:nvSpPr>
          <p:cNvPr id="31" name="Text Box 10">
            <a:extLst>
              <a:ext uri="{FF2B5EF4-FFF2-40B4-BE49-F238E27FC236}">
                <a16:creationId xmlns:a16="http://schemas.microsoft.com/office/drawing/2014/main" id="{B5525C06-A3A0-08C8-2408-4F089E165C2A}"/>
              </a:ext>
            </a:extLst>
          </p:cNvPr>
          <p:cNvSpPr txBox="1">
            <a:spLocks noChangeArrowheads="1"/>
          </p:cNvSpPr>
          <p:nvPr/>
        </p:nvSpPr>
        <p:spPr bwMode="auto">
          <a:xfrm rot="16200000">
            <a:off x="-862370" y="3509108"/>
            <a:ext cx="372834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669900"/>
                </a:solidFill>
                <a:latin typeface="Calibri" panose="020F0502020204030204" pitchFamily="34" charset="0"/>
              </a:rPr>
              <a:t>Unterstützung durch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4" presetClass="entr" presetSubtype="10" fill="hold" grpId="0" nodeType="clickEffect">
                                  <p:stCondLst>
                                    <p:cond delay="0"/>
                                  </p:stCondLst>
                                  <p:childTnLst>
                                    <p:set>
                                      <p:cBhvr>
                                        <p:cTn id="38" dur="1" fill="hold">
                                          <p:stCondLst>
                                            <p:cond delay="0"/>
                                          </p:stCondLst>
                                        </p:cTn>
                                        <p:tgtEl>
                                          <p:spTgt spid="24"/>
                                        </p:tgtEl>
                                        <p:attrNameLst>
                                          <p:attrName>style.visibility</p:attrName>
                                        </p:attrNameLst>
                                      </p:cBhvr>
                                      <p:to>
                                        <p:strVal val="visible"/>
                                      </p:to>
                                    </p:set>
                                    <p:animEffect transition="in" filter="randombar(horizontal)">
                                      <p:cBhvr>
                                        <p:cTn id="39" dur="500"/>
                                        <p:tgtEl>
                                          <p:spTgt spid="24"/>
                                        </p:tgtEl>
                                      </p:cBhvr>
                                    </p:animEffect>
                                  </p:childTnLst>
                                </p:cTn>
                              </p:par>
                            </p:childTnLst>
                          </p:cTn>
                        </p:par>
                      </p:childTnLst>
                    </p:cTn>
                  </p:par>
                  <p:par>
                    <p:cTn id="40" fill="hold">
                      <p:stCondLst>
                        <p:cond delay="indefinite"/>
                      </p:stCondLst>
                      <p:childTnLst>
                        <p:par>
                          <p:cTn id="41" fill="hold">
                            <p:stCondLst>
                              <p:cond delay="0"/>
                            </p:stCondLst>
                            <p:childTnLst>
                              <p:par>
                                <p:cTn id="42" presetID="14" presetClass="entr" presetSubtype="10" fill="hold" grpId="0" nodeType="clickEffect">
                                  <p:stCondLst>
                                    <p:cond delay="0"/>
                                  </p:stCondLst>
                                  <p:childTnLst>
                                    <p:set>
                                      <p:cBhvr>
                                        <p:cTn id="43" dur="1" fill="hold">
                                          <p:stCondLst>
                                            <p:cond delay="0"/>
                                          </p:stCondLst>
                                        </p:cTn>
                                        <p:tgtEl>
                                          <p:spTgt spid="25"/>
                                        </p:tgtEl>
                                        <p:attrNameLst>
                                          <p:attrName>style.visibility</p:attrName>
                                        </p:attrNameLst>
                                      </p:cBhvr>
                                      <p:to>
                                        <p:strVal val="visible"/>
                                      </p:to>
                                    </p:set>
                                    <p:animEffect transition="in" filter="randombar(horizontal)">
                                      <p:cBhvr>
                                        <p:cTn id="44" dur="500"/>
                                        <p:tgtEl>
                                          <p:spTgt spid="25"/>
                                        </p:tgtEl>
                                      </p:cBhvr>
                                    </p:animEffect>
                                  </p:childTnLst>
                                </p:cTn>
                              </p:par>
                            </p:childTnLst>
                          </p:cTn>
                        </p:par>
                      </p:childTnLst>
                    </p:cTn>
                  </p:par>
                  <p:par>
                    <p:cTn id="45" fill="hold">
                      <p:stCondLst>
                        <p:cond delay="indefinite"/>
                      </p:stCondLst>
                      <p:childTnLst>
                        <p:par>
                          <p:cTn id="46" fill="hold">
                            <p:stCondLst>
                              <p:cond delay="0"/>
                            </p:stCondLst>
                            <p:childTnLst>
                              <p:par>
                                <p:cTn id="47" presetID="14" presetClass="entr" presetSubtype="10" fill="hold" grpId="0" nodeType="clickEffect">
                                  <p:stCondLst>
                                    <p:cond delay="0"/>
                                  </p:stCondLst>
                                  <p:childTnLst>
                                    <p:set>
                                      <p:cBhvr>
                                        <p:cTn id="48" dur="1" fill="hold">
                                          <p:stCondLst>
                                            <p:cond delay="0"/>
                                          </p:stCondLst>
                                        </p:cTn>
                                        <p:tgtEl>
                                          <p:spTgt spid="26"/>
                                        </p:tgtEl>
                                        <p:attrNameLst>
                                          <p:attrName>style.visibility</p:attrName>
                                        </p:attrNameLst>
                                      </p:cBhvr>
                                      <p:to>
                                        <p:strVal val="visible"/>
                                      </p:to>
                                    </p:set>
                                    <p:animEffect transition="in" filter="randombar(horizontal)">
                                      <p:cBhvr>
                                        <p:cTn id="49" dur="500"/>
                                        <p:tgtEl>
                                          <p:spTgt spid="26"/>
                                        </p:tgtEl>
                                      </p:cBhvr>
                                    </p:animEffect>
                                  </p:childTnLst>
                                </p:cTn>
                              </p:par>
                            </p:childTnLst>
                          </p:cTn>
                        </p:par>
                      </p:childTnLst>
                    </p:cTn>
                  </p:par>
                  <p:par>
                    <p:cTn id="50" fill="hold">
                      <p:stCondLst>
                        <p:cond delay="indefinite"/>
                      </p:stCondLst>
                      <p:childTnLst>
                        <p:par>
                          <p:cTn id="51" fill="hold">
                            <p:stCondLst>
                              <p:cond delay="0"/>
                            </p:stCondLst>
                            <p:childTnLst>
                              <p:par>
                                <p:cTn id="52" presetID="14" presetClass="entr" presetSubtype="10" fill="hold" grpId="0" nodeType="clickEffect">
                                  <p:stCondLst>
                                    <p:cond delay="0"/>
                                  </p:stCondLst>
                                  <p:childTnLst>
                                    <p:set>
                                      <p:cBhvr>
                                        <p:cTn id="53" dur="1" fill="hold">
                                          <p:stCondLst>
                                            <p:cond delay="0"/>
                                          </p:stCondLst>
                                        </p:cTn>
                                        <p:tgtEl>
                                          <p:spTgt spid="27"/>
                                        </p:tgtEl>
                                        <p:attrNameLst>
                                          <p:attrName>style.visibility</p:attrName>
                                        </p:attrNameLst>
                                      </p:cBhvr>
                                      <p:to>
                                        <p:strVal val="visible"/>
                                      </p:to>
                                    </p:set>
                                    <p:animEffect transition="in" filter="randombar(horizontal)">
                                      <p:cBhvr>
                                        <p:cTn id="54" dur="500"/>
                                        <p:tgtEl>
                                          <p:spTgt spid="27"/>
                                        </p:tgtEl>
                                      </p:cBhvr>
                                    </p:animEffect>
                                  </p:childTnLst>
                                </p:cTn>
                              </p:par>
                            </p:childTnLst>
                          </p:cTn>
                        </p:par>
                      </p:childTnLst>
                    </p:cTn>
                  </p:par>
                  <p:par>
                    <p:cTn id="55" fill="hold">
                      <p:stCondLst>
                        <p:cond delay="indefinite"/>
                      </p:stCondLst>
                      <p:childTnLst>
                        <p:par>
                          <p:cTn id="56" fill="hold">
                            <p:stCondLst>
                              <p:cond delay="0"/>
                            </p:stCondLst>
                            <p:childTnLst>
                              <p:par>
                                <p:cTn id="57" presetID="14" presetClass="entr" presetSubtype="10" fill="hold" grpId="0" nodeType="clickEffect">
                                  <p:stCondLst>
                                    <p:cond delay="0"/>
                                  </p:stCondLst>
                                  <p:childTnLst>
                                    <p:set>
                                      <p:cBhvr>
                                        <p:cTn id="58" dur="1" fill="hold">
                                          <p:stCondLst>
                                            <p:cond delay="0"/>
                                          </p:stCondLst>
                                        </p:cTn>
                                        <p:tgtEl>
                                          <p:spTgt spid="30"/>
                                        </p:tgtEl>
                                        <p:attrNameLst>
                                          <p:attrName>style.visibility</p:attrName>
                                        </p:attrNameLst>
                                      </p:cBhvr>
                                      <p:to>
                                        <p:strVal val="visible"/>
                                      </p:to>
                                    </p:set>
                                    <p:animEffect transition="in" filter="randombar(horizontal)">
                                      <p:cBhvr>
                                        <p:cTn id="59" dur="500"/>
                                        <p:tgtEl>
                                          <p:spTgt spid="30"/>
                                        </p:tgtEl>
                                      </p:cBhvr>
                                    </p:animEffect>
                                  </p:childTnLst>
                                </p:cTn>
                              </p:par>
                              <p:par>
                                <p:cTn id="60" presetID="14" presetClass="entr" presetSubtype="10" fill="hold" grpId="0" nodeType="withEffect">
                                  <p:stCondLst>
                                    <p:cond delay="0"/>
                                  </p:stCondLst>
                                  <p:childTnLst>
                                    <p:set>
                                      <p:cBhvr>
                                        <p:cTn id="61" dur="1" fill="hold">
                                          <p:stCondLst>
                                            <p:cond delay="0"/>
                                          </p:stCondLst>
                                        </p:cTn>
                                        <p:tgtEl>
                                          <p:spTgt spid="28"/>
                                        </p:tgtEl>
                                        <p:attrNameLst>
                                          <p:attrName>style.visibility</p:attrName>
                                        </p:attrNameLst>
                                      </p:cBhvr>
                                      <p:to>
                                        <p:strVal val="visible"/>
                                      </p:to>
                                    </p:set>
                                    <p:animEffect transition="in" filter="randombar(horizontal)">
                                      <p:cBhvr>
                                        <p:cTn id="62" dur="500"/>
                                        <p:tgtEl>
                                          <p:spTgt spid="28"/>
                                        </p:tgtEl>
                                      </p:cBhvr>
                                    </p:animEffect>
                                  </p:childTnLst>
                                </p:cTn>
                              </p:par>
                            </p:childTnLst>
                          </p:cTn>
                        </p:par>
                      </p:childTnLst>
                    </p:cTn>
                  </p:par>
                  <p:par>
                    <p:cTn id="63" fill="hold">
                      <p:stCondLst>
                        <p:cond delay="indefinite"/>
                      </p:stCondLst>
                      <p:childTnLst>
                        <p:par>
                          <p:cTn id="64" fill="hold">
                            <p:stCondLst>
                              <p:cond delay="0"/>
                            </p:stCondLst>
                            <p:childTnLst>
                              <p:par>
                                <p:cTn id="65" presetID="14" presetClass="entr" presetSubtype="10" fill="hold" grpId="0" nodeType="clickEffect">
                                  <p:stCondLst>
                                    <p:cond delay="0"/>
                                  </p:stCondLst>
                                  <p:childTnLst>
                                    <p:set>
                                      <p:cBhvr>
                                        <p:cTn id="66" dur="1" fill="hold">
                                          <p:stCondLst>
                                            <p:cond delay="0"/>
                                          </p:stCondLst>
                                        </p:cTn>
                                        <p:tgtEl>
                                          <p:spTgt spid="29"/>
                                        </p:tgtEl>
                                        <p:attrNameLst>
                                          <p:attrName>style.visibility</p:attrName>
                                        </p:attrNameLst>
                                      </p:cBhvr>
                                      <p:to>
                                        <p:strVal val="visible"/>
                                      </p:to>
                                    </p:set>
                                    <p:animEffect transition="in" filter="randombar(horizontal)">
                                      <p:cBhvr>
                                        <p:cTn id="67"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animBg="1"/>
      <p:bldP spid="6" grpId="0"/>
      <p:bldP spid="7" grpId="0" animBg="1"/>
      <p:bldP spid="8" grpId="0"/>
      <p:bldP spid="10" grpId="0"/>
      <p:bldP spid="13" grpId="0" animBg="1"/>
      <p:bldP spid="15" grpId="0"/>
      <p:bldP spid="24" grpId="0"/>
      <p:bldP spid="25" grpId="0"/>
      <p:bldP spid="26" grpId="0"/>
      <p:bldP spid="27" grpId="0"/>
      <p:bldP spid="28" grpId="0"/>
      <p:bldP spid="29" grpId="0"/>
      <p:bldP spid="30" grpId="0"/>
      <p:bldP spid="31"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„Wertschätzung“ auf den Seiten 118 bis 119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187</Words>
  <Application>Microsoft Office PowerPoint</Application>
  <PresentationFormat>Bildschirmpräsentation (4:3)</PresentationFormat>
  <Paragraphs>34</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Peintinger MAS, Mag. Barbara</cp:lastModifiedBy>
  <cp:revision>84</cp:revision>
  <dcterms:created xsi:type="dcterms:W3CDTF">2011-07-14T19:54:09Z</dcterms:created>
  <dcterms:modified xsi:type="dcterms:W3CDTF">2022-11-09T06:01:20Z</dcterms:modified>
</cp:coreProperties>
</file>