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80" r:id="rId3"/>
    <p:sldId id="281" r:id="rId4"/>
    <p:sldId id="282" r:id="rId5"/>
    <p:sldId id="287" r:id="rId6"/>
    <p:sldId id="286" r:id="rId7"/>
    <p:sldId id="285" r:id="rId8"/>
    <p:sldId id="284" r:id="rId9"/>
    <p:sldId id="279" r:id="rId10"/>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18.01.2024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9</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727993" y="2459504"/>
            <a:ext cx="56880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Eine Reise nach Ägypten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Sultan-Hasan-Moschee (1) und die </a:t>
            </a:r>
            <a:r>
              <a:rPr lang="de-DE" altLang="de-DE" sz="1400" dirty="0" err="1">
                <a:solidFill>
                  <a:srgbClr val="333333"/>
                </a:solidFill>
              </a:rPr>
              <a:t>ar</a:t>
            </a:r>
            <a:r>
              <a:rPr lang="de-DE" altLang="de-DE" sz="1400" dirty="0">
                <a:solidFill>
                  <a:srgbClr val="333333"/>
                </a:solidFill>
              </a:rPr>
              <a:t>-</a:t>
            </a:r>
            <a:r>
              <a:rPr lang="de-DE" altLang="de-DE" sz="1400" dirty="0" err="1">
                <a:solidFill>
                  <a:srgbClr val="333333"/>
                </a:solidFill>
              </a:rPr>
              <a:t>Rifa'i</a:t>
            </a:r>
            <a:r>
              <a:rPr lang="de-DE" altLang="de-DE" sz="1400" dirty="0">
                <a:solidFill>
                  <a:srgbClr val="333333"/>
                </a:solidFill>
              </a:rPr>
              <a:t>-Moschee (2) befinden sich in der Medina (= Altstadt) von Kairo. Während die Sultan-Hasan-Moschee schon im 14. Jahrhundert gebaut wurde, entstand die </a:t>
            </a:r>
            <a:r>
              <a:rPr lang="de-DE" altLang="de-DE" sz="1400" dirty="0" err="1">
                <a:solidFill>
                  <a:srgbClr val="333333"/>
                </a:solidFill>
              </a:rPr>
              <a:t>ar</a:t>
            </a:r>
            <a:r>
              <a:rPr lang="de-DE" altLang="de-DE" sz="1400" dirty="0">
                <a:solidFill>
                  <a:srgbClr val="333333"/>
                </a:solidFill>
              </a:rPr>
              <a:t>-</a:t>
            </a:r>
            <a:r>
              <a:rPr lang="de-DE" altLang="de-DE" sz="1400" dirty="0" err="1">
                <a:solidFill>
                  <a:srgbClr val="333333"/>
                </a:solidFill>
              </a:rPr>
              <a:t>Rifa'i</a:t>
            </a:r>
            <a:r>
              <a:rPr lang="de-DE" altLang="de-DE" sz="1400" dirty="0">
                <a:solidFill>
                  <a:srgbClr val="333333"/>
                </a:solidFill>
              </a:rPr>
              <a:t>-Moschee erst zwischen 1869 und 1912. Im Hintergrund sind neuere Stadtteile von Kairo zu sehen.</a:t>
            </a:r>
          </a:p>
        </p:txBody>
      </p:sp>
      <p:pic>
        <p:nvPicPr>
          <p:cNvPr id="7" name="Grafik 6" descr="Ein Bild, das Himmel, Gebäude, draußen, Andachtsstätte enthält.&#10;&#10;Automatisch generierte Beschreibung">
            <a:extLst>
              <a:ext uri="{FF2B5EF4-FFF2-40B4-BE49-F238E27FC236}">
                <a16:creationId xmlns:a16="http://schemas.microsoft.com/office/drawing/2014/main" id="{8ED28116-DCAF-6073-3878-D10855B0889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948"/>
          <a:stretch/>
        </p:blipFill>
        <p:spPr>
          <a:xfrm>
            <a:off x="528928" y="620688"/>
            <a:ext cx="8111248" cy="5202698"/>
          </a:xfrm>
          <a:prstGeom prst="rect">
            <a:avLst/>
          </a:prstGeom>
        </p:spPr>
      </p:pic>
      <p:sp>
        <p:nvSpPr>
          <p:cNvPr id="8" name="Rechteck 7">
            <a:extLst>
              <a:ext uri="{FF2B5EF4-FFF2-40B4-BE49-F238E27FC236}">
                <a16:creationId xmlns:a16="http://schemas.microsoft.com/office/drawing/2014/main" id="{25BAC1ED-F08F-3FB7-F1E5-8367DE6A520B}"/>
              </a:ext>
            </a:extLst>
          </p:cNvPr>
          <p:cNvSpPr/>
          <p:nvPr/>
        </p:nvSpPr>
        <p:spPr>
          <a:xfrm>
            <a:off x="2506336" y="3429000"/>
            <a:ext cx="346570" cy="477054"/>
          </a:xfrm>
          <a:prstGeom prst="rect">
            <a:avLst/>
          </a:prstGeom>
          <a:noFill/>
        </p:spPr>
        <p:txBody>
          <a:bodyPr wrap="none" lIns="91440" tIns="45720" rIns="91440" bIns="45720">
            <a:spAutoFit/>
          </a:bodyPr>
          <a:lstStyle/>
          <a:p>
            <a:pPr algn="ctr"/>
            <a:r>
              <a:rPr lang="de-DE" sz="2500" b="0" cap="none" spc="0" dirty="0">
                <a:ln w="0"/>
              </a:rPr>
              <a:t>1</a:t>
            </a:r>
          </a:p>
        </p:txBody>
      </p:sp>
      <p:sp>
        <p:nvSpPr>
          <p:cNvPr id="9" name="Rechteck 8">
            <a:extLst>
              <a:ext uri="{FF2B5EF4-FFF2-40B4-BE49-F238E27FC236}">
                <a16:creationId xmlns:a16="http://schemas.microsoft.com/office/drawing/2014/main" id="{203EE86A-1321-0752-76E0-7B987492E583}"/>
              </a:ext>
            </a:extLst>
          </p:cNvPr>
          <p:cNvSpPr/>
          <p:nvPr/>
        </p:nvSpPr>
        <p:spPr>
          <a:xfrm>
            <a:off x="6117811" y="3414839"/>
            <a:ext cx="346570" cy="477054"/>
          </a:xfrm>
          <a:prstGeom prst="rect">
            <a:avLst/>
          </a:prstGeom>
          <a:noFill/>
        </p:spPr>
        <p:txBody>
          <a:bodyPr wrap="none" lIns="91440" tIns="45720" rIns="91440" bIns="45720">
            <a:spAutoFit/>
          </a:bodyPr>
          <a:lstStyle/>
          <a:p>
            <a:pPr algn="ctr"/>
            <a:r>
              <a:rPr lang="de-DE" sz="2500" b="0" cap="none" spc="0" dirty="0">
                <a:ln w="0"/>
              </a:rPr>
              <a:t>2</a:t>
            </a:r>
          </a:p>
        </p:txBody>
      </p:sp>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Bazar wird auch </a:t>
            </a:r>
            <a:r>
              <a:rPr lang="de-DE" altLang="de-DE" sz="1400" dirty="0" err="1">
                <a:solidFill>
                  <a:srgbClr val="333333"/>
                </a:solidFill>
              </a:rPr>
              <a:t>Suq</a:t>
            </a:r>
            <a:r>
              <a:rPr lang="de-DE" altLang="de-DE" sz="1400" dirty="0">
                <a:solidFill>
                  <a:srgbClr val="333333"/>
                </a:solidFill>
              </a:rPr>
              <a:t> (= Markt) genannt und ist das wirtschaftliche Zentrum in einer orientalischen Stadt.</a:t>
            </a:r>
          </a:p>
        </p:txBody>
      </p:sp>
      <p:pic>
        <p:nvPicPr>
          <p:cNvPr id="3" name="Grafik 2" descr="Ein Bild, das Gebäude, mehrere, Stein enthält.&#10;&#10;Automatisch generierte Beschreibung">
            <a:extLst>
              <a:ext uri="{FF2B5EF4-FFF2-40B4-BE49-F238E27FC236}">
                <a16:creationId xmlns:a16="http://schemas.microsoft.com/office/drawing/2014/main" id="{09768CE1-221C-3FB2-93A1-8B1FCC4B44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082" b="4932"/>
          <a:stretch/>
        </p:blipFill>
        <p:spPr>
          <a:xfrm>
            <a:off x="528928" y="620688"/>
            <a:ext cx="8111248" cy="5202698"/>
          </a:xfrm>
          <a:prstGeom prst="rect">
            <a:avLst/>
          </a:prstGeom>
        </p:spPr>
      </p:pic>
    </p:spTree>
    <p:extLst>
      <p:ext uri="{BB962C8B-B14F-4D97-AF65-F5344CB8AC3E}">
        <p14:creationId xmlns:p14="http://schemas.microsoft.com/office/powerpoint/2010/main" val="2544832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drei großen und einige kleine Pyramiden von Gizeh wurden auf einem Plateau (= Hochebene) nahe Kairo in der Wüste gebaut.</a:t>
            </a:r>
          </a:p>
        </p:txBody>
      </p:sp>
      <p:pic>
        <p:nvPicPr>
          <p:cNvPr id="3" name="Grafik 2" descr="Ein Bild, das draußen, Natur enthält.&#10;&#10;Automatisch generierte Beschreibung">
            <a:extLst>
              <a:ext uri="{FF2B5EF4-FFF2-40B4-BE49-F238E27FC236}">
                <a16:creationId xmlns:a16="http://schemas.microsoft.com/office/drawing/2014/main" id="{17CC0639-D165-065A-9C2A-B62298838B8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886" r="2688" b="1303"/>
          <a:stretch/>
        </p:blipFill>
        <p:spPr>
          <a:xfrm>
            <a:off x="528928" y="620688"/>
            <a:ext cx="8111248" cy="5202698"/>
          </a:xfrm>
          <a:prstGeom prst="rect">
            <a:avLst/>
          </a:prstGeom>
        </p:spPr>
      </p:pic>
    </p:spTree>
    <p:extLst>
      <p:ext uri="{BB962C8B-B14F-4D97-AF65-F5344CB8AC3E}">
        <p14:creationId xmlns:p14="http://schemas.microsoft.com/office/powerpoint/2010/main" val="1778405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Sphinx ist ein altägyptisches Denkmal mit dem Körper eines Löwen und einem Menschenkopf. Die Sphinx von Gizeh ist mehr als 4 000 Jahre alt. Ursprünglich war sie bemalt. </a:t>
            </a:r>
            <a:r>
              <a:rPr lang="de-DE" altLang="de-DE" sz="1400">
                <a:solidFill>
                  <a:srgbClr val="333333"/>
                </a:solidFill>
              </a:rPr>
              <a:t>Wozu sie </a:t>
            </a:r>
            <a:r>
              <a:rPr lang="de-DE" altLang="de-DE" sz="1400" dirty="0">
                <a:solidFill>
                  <a:srgbClr val="333333"/>
                </a:solidFill>
              </a:rPr>
              <a:t>errichtet wurde, ist bis heute umstritten.</a:t>
            </a:r>
          </a:p>
        </p:txBody>
      </p:sp>
      <p:pic>
        <p:nvPicPr>
          <p:cNvPr id="3" name="Grafik 2" descr="Ein Bild, das draußen, Gebäude, Ruine, Stein enthält.&#10;&#10;Automatisch generierte Beschreibung">
            <a:extLst>
              <a:ext uri="{FF2B5EF4-FFF2-40B4-BE49-F238E27FC236}">
                <a16:creationId xmlns:a16="http://schemas.microsoft.com/office/drawing/2014/main" id="{4CD6D14B-D5A7-1849-8ECE-D52E69EC54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899"/>
          <a:stretch/>
        </p:blipFill>
        <p:spPr>
          <a:xfrm>
            <a:off x="528928" y="626729"/>
            <a:ext cx="8111248" cy="5196657"/>
          </a:xfrm>
          <a:prstGeom prst="rect">
            <a:avLst/>
          </a:prstGeom>
        </p:spPr>
      </p:pic>
    </p:spTree>
    <p:extLst>
      <p:ext uri="{BB962C8B-B14F-4D97-AF65-F5344CB8AC3E}">
        <p14:creationId xmlns:p14="http://schemas.microsoft.com/office/powerpoint/2010/main" val="4108593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Wasserstellen in der Wüste nennt man Oasen. An der Flussoase des Nils entwickelte sich die altägyptische Hochkultur.</a:t>
            </a:r>
          </a:p>
        </p:txBody>
      </p:sp>
      <p:pic>
        <p:nvPicPr>
          <p:cNvPr id="3" name="Grafik 2" descr="Ein Bild, das draußen, Wasser, Natur, Berg enthält.&#10;&#10;Automatisch generierte Beschreibung">
            <a:extLst>
              <a:ext uri="{FF2B5EF4-FFF2-40B4-BE49-F238E27FC236}">
                <a16:creationId xmlns:a16="http://schemas.microsoft.com/office/drawing/2014/main" id="{11BA316E-41AB-4D27-F0EA-20A6F664EA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477"/>
          <a:stretch/>
        </p:blipFill>
        <p:spPr>
          <a:xfrm>
            <a:off x="528928" y="620688"/>
            <a:ext cx="8111248" cy="5202698"/>
          </a:xfrm>
          <a:prstGeom prst="rect">
            <a:avLst/>
          </a:prstGeom>
        </p:spPr>
      </p:pic>
    </p:spTree>
    <p:extLst>
      <p:ext uri="{BB962C8B-B14F-4D97-AF65-F5344CB8AC3E}">
        <p14:creationId xmlns:p14="http://schemas.microsoft.com/office/powerpoint/2010/main" val="154574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a:t>
            </a:r>
            <a:r>
              <a:rPr lang="de-DE" altLang="de-DE" sz="1400" dirty="0" err="1">
                <a:solidFill>
                  <a:srgbClr val="333333"/>
                </a:solidFill>
              </a:rPr>
              <a:t>Memnonkolosse</a:t>
            </a:r>
            <a:r>
              <a:rPr lang="de-DE" altLang="de-DE" sz="1400" dirty="0">
                <a:solidFill>
                  <a:srgbClr val="333333"/>
                </a:solidFill>
              </a:rPr>
              <a:t> wurden vor etwa 3 400 Jahren nahe der Stadt Theben errichtet. Ursprünglich waren sie 21 Meter hoch und hatten eine Krone auf dem Kopf. Sie wiegen ungefähr 1360 Tonnen.</a:t>
            </a:r>
          </a:p>
        </p:txBody>
      </p:sp>
      <p:pic>
        <p:nvPicPr>
          <p:cNvPr id="3" name="Grafik 2" descr="Ein Bild, das Gras, Rock, draußen, Gebäude enthält.&#10;&#10;Automatisch generierte Beschreibung">
            <a:extLst>
              <a:ext uri="{FF2B5EF4-FFF2-40B4-BE49-F238E27FC236}">
                <a16:creationId xmlns:a16="http://schemas.microsoft.com/office/drawing/2014/main" id="{77CB23A2-EB8F-1E1A-D5AA-E1AB4C755C3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508" b="4282"/>
          <a:stretch/>
        </p:blipFill>
        <p:spPr>
          <a:xfrm>
            <a:off x="531542" y="620688"/>
            <a:ext cx="8111248" cy="5202698"/>
          </a:xfrm>
          <a:prstGeom prst="rect">
            <a:avLst/>
          </a:prstGeom>
        </p:spPr>
      </p:pic>
    </p:spTree>
    <p:extLst>
      <p:ext uri="{BB962C8B-B14F-4D97-AF65-F5344CB8AC3E}">
        <p14:creationId xmlns:p14="http://schemas.microsoft.com/office/powerpoint/2010/main" val="1886421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Auf dem großen Tempel von Abu Simbel wurde der Pharao Ramses II. vier Mal dargestellt. Die Sitzstatuen sind 21 Meter hoch. Ursprünglich stand der Tempel an einer anderen Stelle. Damit er nicht in einem neu entstehenden Stausee versank, wurde er abgetragen und in einer höheren Lage wieder aufgebaut.</a:t>
            </a:r>
          </a:p>
        </p:txBody>
      </p:sp>
      <p:pic>
        <p:nvPicPr>
          <p:cNvPr id="3" name="Grafik 2" descr="Ein Bild, das Gebäude, Rock, Ziegelstein, Berg enthält.&#10;&#10;Automatisch generierte Beschreibung">
            <a:extLst>
              <a:ext uri="{FF2B5EF4-FFF2-40B4-BE49-F238E27FC236}">
                <a16:creationId xmlns:a16="http://schemas.microsoft.com/office/drawing/2014/main" id="{2CA9F192-E886-A8A4-F7DF-0EFAC18B909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936"/>
          <a:stretch/>
        </p:blipFill>
        <p:spPr>
          <a:xfrm>
            <a:off x="516376" y="620689"/>
            <a:ext cx="8123800" cy="5202698"/>
          </a:xfrm>
          <a:prstGeom prst="rect">
            <a:avLst/>
          </a:prstGeom>
        </p:spPr>
      </p:pic>
    </p:spTree>
    <p:extLst>
      <p:ext uri="{BB962C8B-B14F-4D97-AF65-F5344CB8AC3E}">
        <p14:creationId xmlns:p14="http://schemas.microsoft.com/office/powerpoint/2010/main" val="3081300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„Eine Reise nach Ägypten“ bietet sich als anschaulicher Einstieg zu Schulbuch </a:t>
            </a:r>
            <a:r>
              <a:rPr lang="de-DE" altLang="de-DE" sz="1100" b="0">
                <a:solidFill>
                  <a:schemeClr val="tx1"/>
                </a:solidFill>
                <a:latin typeface="Arial" charset="0"/>
                <a:cs typeface="Arial" charset="0"/>
              </a:rPr>
              <a:t>Seite 30/31 </a:t>
            </a:r>
            <a:r>
              <a:rPr lang="de-DE" altLang="de-DE" sz="1100" b="0" dirty="0">
                <a:solidFill>
                  <a:schemeClr val="tx1"/>
                </a:solidFill>
                <a:latin typeface="Arial" charset="0"/>
                <a:cs typeface="Arial" charset="0"/>
              </a:rPr>
              <a:t>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 Leonid </a:t>
            </a:r>
            <a:r>
              <a:rPr lang="de-DE" altLang="de-DE" sz="1200" b="0" dirty="0" err="1">
                <a:solidFill>
                  <a:schemeClr val="tx1"/>
                </a:solidFill>
              </a:rPr>
              <a:t>Andronov</a:t>
            </a:r>
            <a:r>
              <a:rPr lang="de-DE" altLang="de-DE" sz="1200" b="0" dirty="0">
                <a:solidFill>
                  <a:schemeClr val="tx1"/>
                </a:solidFill>
              </a:rPr>
              <a:t> / iStockphoto.com; Folie 3: </a:t>
            </a:r>
            <a:r>
              <a:rPr lang="de-DE" altLang="de-DE" sz="1200" b="0" dirty="0" err="1">
                <a:solidFill>
                  <a:schemeClr val="tx1"/>
                </a:solidFill>
              </a:rPr>
              <a:t>StockByM</a:t>
            </a:r>
            <a:r>
              <a:rPr lang="de-DE" altLang="de-DE" sz="1200" b="0" dirty="0">
                <a:solidFill>
                  <a:schemeClr val="tx1"/>
                </a:solidFill>
              </a:rPr>
              <a:t> / iStockphoto.com; Folie 4: Islam </a:t>
            </a:r>
            <a:r>
              <a:rPr lang="de-DE" altLang="de-DE" sz="1200" b="0" dirty="0" err="1">
                <a:solidFill>
                  <a:schemeClr val="tx1"/>
                </a:solidFill>
              </a:rPr>
              <a:t>Moawad</a:t>
            </a:r>
            <a:r>
              <a:rPr lang="de-DE" altLang="de-DE" sz="1200" b="0" dirty="0">
                <a:solidFill>
                  <a:schemeClr val="tx1"/>
                </a:solidFill>
              </a:rPr>
              <a:t> / iStockphoto.com; Folie 5: pius99 / iStockphoto.com; Folie 6: @canada_by_alexis / iStockphoto.com; Folie 7: alan64 / iStockphoto.com</a:t>
            </a:r>
            <a:r>
              <a:rPr lang="de-DE" altLang="de-DE" sz="1200" b="0">
                <a:solidFill>
                  <a:schemeClr val="tx1"/>
                </a:solidFill>
              </a:rPr>
              <a:t>; Folie 8: WitR</a:t>
            </a:r>
            <a:r>
              <a:rPr lang="de-DE" altLang="de-DE" sz="1200" b="0" dirty="0">
                <a:solidFill>
                  <a:schemeClr val="tx1"/>
                </a:solidFill>
              </a:rPr>
              <a:t> / iStockphoto.com;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493</Words>
  <Application>Microsoft Office PowerPoint</Application>
  <PresentationFormat>Bildschirmpräsentation (4:3)</PresentationFormat>
  <Paragraphs>30</Paragraphs>
  <Slides>9</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9</vt:i4>
      </vt:variant>
    </vt:vector>
  </HeadingPairs>
  <TitlesOfParts>
    <vt:vector size="15"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61</cp:revision>
  <dcterms:created xsi:type="dcterms:W3CDTF">2011-07-14T19:54:09Z</dcterms:created>
  <dcterms:modified xsi:type="dcterms:W3CDTF">2024-01-18T09:07:05Z</dcterms:modified>
</cp:coreProperties>
</file>