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24.11.2023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Wahlwerbung</a:t>
            </a:r>
          </a:p>
        </p:txBody>
      </p:sp>
      <p:sp>
        <p:nvSpPr>
          <p:cNvPr id="3" name="Text Box 10">
            <a:extLst>
              <a:ext uri="{FF2B5EF4-FFF2-40B4-BE49-F238E27FC236}">
                <a16:creationId xmlns:a16="http://schemas.microsoft.com/office/drawing/2014/main" id="{9183D6C6-5C1F-9837-7B4A-80D11528BA65}"/>
              </a:ext>
            </a:extLst>
          </p:cNvPr>
          <p:cNvSpPr txBox="1">
            <a:spLocks noChangeArrowheads="1"/>
          </p:cNvSpPr>
          <p:nvPr/>
        </p:nvSpPr>
        <p:spPr bwMode="auto">
          <a:xfrm>
            <a:off x="1483153" y="1985668"/>
            <a:ext cx="78458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chemeClr val="accent6">
                    <a:lumMod val="40000"/>
                    <a:lumOff val="60000"/>
                  </a:schemeClr>
                </a:solidFill>
                <a:latin typeface="Calibri" panose="020F0502020204030204" pitchFamily="34" charset="0"/>
              </a:rPr>
              <a:t>Ziel</a:t>
            </a:r>
          </a:p>
        </p:txBody>
      </p:sp>
      <p:sp>
        <p:nvSpPr>
          <p:cNvPr id="4" name="Text Box 10">
            <a:extLst>
              <a:ext uri="{FF2B5EF4-FFF2-40B4-BE49-F238E27FC236}">
                <a16:creationId xmlns:a16="http://schemas.microsoft.com/office/drawing/2014/main" id="{F86A5E5E-527F-C296-0352-FEEB30FEB8C3}"/>
              </a:ext>
            </a:extLst>
          </p:cNvPr>
          <p:cNvSpPr txBox="1">
            <a:spLocks noChangeArrowheads="1"/>
          </p:cNvSpPr>
          <p:nvPr/>
        </p:nvSpPr>
        <p:spPr bwMode="auto">
          <a:xfrm>
            <a:off x="251520" y="2651824"/>
            <a:ext cx="3096344" cy="138499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Information und Beeinflussung der Bevölkerung</a:t>
            </a:r>
          </a:p>
        </p:txBody>
      </p:sp>
      <p:sp>
        <p:nvSpPr>
          <p:cNvPr id="5" name="Text Box 10">
            <a:extLst>
              <a:ext uri="{FF2B5EF4-FFF2-40B4-BE49-F238E27FC236}">
                <a16:creationId xmlns:a16="http://schemas.microsoft.com/office/drawing/2014/main" id="{B26B2654-FD79-18D7-A143-95E03F0E500D}"/>
              </a:ext>
            </a:extLst>
          </p:cNvPr>
          <p:cNvSpPr txBox="1">
            <a:spLocks noChangeArrowheads="1"/>
          </p:cNvSpPr>
          <p:nvPr/>
        </p:nvSpPr>
        <p:spPr bwMode="auto">
          <a:xfrm>
            <a:off x="5905067" y="1985668"/>
            <a:ext cx="12222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chemeClr val="accent6">
                    <a:lumMod val="40000"/>
                    <a:lumOff val="60000"/>
                  </a:schemeClr>
                </a:solidFill>
                <a:latin typeface="Calibri" panose="020F0502020204030204" pitchFamily="34" charset="0"/>
              </a:rPr>
              <a:t>Mittel</a:t>
            </a:r>
          </a:p>
        </p:txBody>
      </p:sp>
      <p:sp>
        <p:nvSpPr>
          <p:cNvPr id="6" name="Text Box 10">
            <a:extLst>
              <a:ext uri="{FF2B5EF4-FFF2-40B4-BE49-F238E27FC236}">
                <a16:creationId xmlns:a16="http://schemas.microsoft.com/office/drawing/2014/main" id="{7485D70B-BCAB-68BD-C02B-B6C76E8C7FE0}"/>
              </a:ext>
            </a:extLst>
          </p:cNvPr>
          <p:cNvSpPr txBox="1">
            <a:spLocks noChangeArrowheads="1"/>
          </p:cNvSpPr>
          <p:nvPr/>
        </p:nvSpPr>
        <p:spPr bwMode="auto">
          <a:xfrm>
            <a:off x="5669665" y="2663403"/>
            <a:ext cx="1693102"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800" dirty="0">
                <a:solidFill>
                  <a:srgbClr val="333333"/>
                </a:solidFill>
                <a:latin typeface="Calibri" panose="020F0502020204030204" pitchFamily="34" charset="0"/>
              </a:rPr>
              <a:t>Zeitungen</a:t>
            </a:r>
          </a:p>
        </p:txBody>
      </p:sp>
      <p:cxnSp>
        <p:nvCxnSpPr>
          <p:cNvPr id="7" name="Gerade Verbindung 13">
            <a:extLst>
              <a:ext uri="{FF2B5EF4-FFF2-40B4-BE49-F238E27FC236}">
                <a16:creationId xmlns:a16="http://schemas.microsoft.com/office/drawing/2014/main" id="{7138B501-1302-32CB-3761-2A4B066EAD0B}"/>
              </a:ext>
            </a:extLst>
          </p:cNvPr>
          <p:cNvCxnSpPr>
            <a:cxnSpLocks noChangeShapeType="1"/>
          </p:cNvCxnSpPr>
          <p:nvPr/>
        </p:nvCxnSpPr>
        <p:spPr bwMode="auto">
          <a:xfrm rot="5400000">
            <a:off x="1716434" y="4037761"/>
            <a:ext cx="4212000" cy="0"/>
          </a:xfrm>
          <a:prstGeom prst="line">
            <a:avLst/>
          </a:prstGeom>
          <a:noFill/>
          <a:ln w="76200" algn="ctr">
            <a:solidFill>
              <a:schemeClr val="accent6">
                <a:lumMod val="40000"/>
                <a:lumOff val="60000"/>
              </a:schemeClr>
            </a:solidFill>
            <a:round/>
            <a:headEnd/>
            <a:tailEnd/>
          </a:ln>
          <a:extLst>
            <a:ext uri="{909E8E84-426E-40DD-AFC4-6F175D3DCCD1}">
              <a14:hiddenFill xmlns:a14="http://schemas.microsoft.com/office/drawing/2010/main">
                <a:noFill/>
              </a14:hiddenFill>
            </a:ext>
          </a:extLst>
        </p:spPr>
      </p:cxnSp>
      <p:sp>
        <p:nvSpPr>
          <p:cNvPr id="8" name="Text Box 10">
            <a:extLst>
              <a:ext uri="{FF2B5EF4-FFF2-40B4-BE49-F238E27FC236}">
                <a16:creationId xmlns:a16="http://schemas.microsoft.com/office/drawing/2014/main" id="{FF59E953-5234-395E-0A49-16D6F3DC6EF0}"/>
              </a:ext>
            </a:extLst>
          </p:cNvPr>
          <p:cNvSpPr txBox="1">
            <a:spLocks noChangeArrowheads="1"/>
          </p:cNvSpPr>
          <p:nvPr/>
        </p:nvSpPr>
        <p:spPr bwMode="auto">
          <a:xfrm>
            <a:off x="5823369" y="3341138"/>
            <a:ext cx="1385694"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800" dirty="0">
                <a:solidFill>
                  <a:srgbClr val="333333"/>
                </a:solidFill>
                <a:latin typeface="Calibri" panose="020F0502020204030204" pitchFamily="34" charset="0"/>
              </a:rPr>
              <a:t>Plakate</a:t>
            </a:r>
          </a:p>
        </p:txBody>
      </p:sp>
      <p:sp>
        <p:nvSpPr>
          <p:cNvPr id="9" name="Text Box 10">
            <a:extLst>
              <a:ext uri="{FF2B5EF4-FFF2-40B4-BE49-F238E27FC236}">
                <a16:creationId xmlns:a16="http://schemas.microsoft.com/office/drawing/2014/main" id="{DE00F541-E9FA-6570-618D-2BBB2BC30D87}"/>
              </a:ext>
            </a:extLst>
          </p:cNvPr>
          <p:cNvSpPr txBox="1">
            <a:spLocks noChangeArrowheads="1"/>
          </p:cNvSpPr>
          <p:nvPr/>
        </p:nvSpPr>
        <p:spPr bwMode="auto">
          <a:xfrm>
            <a:off x="4211960" y="4018873"/>
            <a:ext cx="4608512"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800" dirty="0">
                <a:solidFill>
                  <a:srgbClr val="333333"/>
                </a:solidFill>
                <a:latin typeface="Calibri" panose="020F0502020204030204" pitchFamily="34" charset="0"/>
              </a:rPr>
              <a:t>Werbespots in Radio oder TV</a:t>
            </a:r>
          </a:p>
        </p:txBody>
      </p:sp>
      <p:sp>
        <p:nvSpPr>
          <p:cNvPr id="10" name="Text Box 10">
            <a:extLst>
              <a:ext uri="{FF2B5EF4-FFF2-40B4-BE49-F238E27FC236}">
                <a16:creationId xmlns:a16="http://schemas.microsoft.com/office/drawing/2014/main" id="{BE461DE8-2391-FC80-C1DF-CFD4373D24B9}"/>
              </a:ext>
            </a:extLst>
          </p:cNvPr>
          <p:cNvSpPr txBox="1">
            <a:spLocks noChangeArrowheads="1"/>
          </p:cNvSpPr>
          <p:nvPr/>
        </p:nvSpPr>
        <p:spPr bwMode="auto">
          <a:xfrm>
            <a:off x="5762575" y="4723880"/>
            <a:ext cx="1507281"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800" dirty="0">
                <a:solidFill>
                  <a:srgbClr val="333333"/>
                </a:solidFill>
                <a:latin typeface="Calibri" panose="020F0502020204030204" pitchFamily="34" charset="0"/>
              </a:rPr>
              <a:t>Internet</a:t>
            </a:r>
          </a:p>
        </p:txBody>
      </p:sp>
      <p:sp>
        <p:nvSpPr>
          <p:cNvPr id="11" name="Text Box 10">
            <a:extLst>
              <a:ext uri="{FF2B5EF4-FFF2-40B4-BE49-F238E27FC236}">
                <a16:creationId xmlns:a16="http://schemas.microsoft.com/office/drawing/2014/main" id="{FE7B1EEE-199B-3C17-38FB-A566E2A24641}"/>
              </a:ext>
            </a:extLst>
          </p:cNvPr>
          <p:cNvSpPr txBox="1">
            <a:spLocks noChangeArrowheads="1"/>
          </p:cNvSpPr>
          <p:nvPr/>
        </p:nvSpPr>
        <p:spPr bwMode="auto">
          <a:xfrm>
            <a:off x="4139951" y="5428887"/>
            <a:ext cx="4752527"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öffentliche Veranstaltungen</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up)">
                                      <p:cBhvr>
                                        <p:cTn id="15" dur="2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8" grpId="0"/>
      <p:bldP spid="9" grpId="0"/>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„Werben für die Wahl“ auf den Seiten 124 bis 125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190</Words>
  <Application>Microsoft Office PowerPoint</Application>
  <PresentationFormat>Bildschirmpräsentation (4:3)</PresentationFormat>
  <Paragraphs>28</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2023-11-24T19:05:59Z</dcterms:modified>
</cp:coreProperties>
</file>