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4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11.04.2025</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Die „Glorreiche Revolution“</a:t>
            </a:r>
          </a:p>
        </p:txBody>
      </p:sp>
      <p:sp>
        <p:nvSpPr>
          <p:cNvPr id="3" name="Pfeil nach unten 7">
            <a:extLst>
              <a:ext uri="{FF2B5EF4-FFF2-40B4-BE49-F238E27FC236}">
                <a16:creationId xmlns:a16="http://schemas.microsoft.com/office/drawing/2014/main" id="{BEA087EF-B72D-2BA2-2CEC-3B1BBAE09CB7}"/>
              </a:ext>
            </a:extLst>
          </p:cNvPr>
          <p:cNvSpPr>
            <a:spLocks noChangeArrowheads="1"/>
          </p:cNvSpPr>
          <p:nvPr/>
        </p:nvSpPr>
        <p:spPr bwMode="auto">
          <a:xfrm>
            <a:off x="2042267" y="1772320"/>
            <a:ext cx="288925" cy="4537075"/>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p>
            <a:pPr>
              <a:defRPr/>
            </a:pPr>
            <a:endParaRPr lang="de-AT"/>
          </a:p>
        </p:txBody>
      </p:sp>
      <p:sp>
        <p:nvSpPr>
          <p:cNvPr id="4" name="Text Box 10">
            <a:extLst>
              <a:ext uri="{FF2B5EF4-FFF2-40B4-BE49-F238E27FC236}">
                <a16:creationId xmlns:a16="http://schemas.microsoft.com/office/drawing/2014/main" id="{AE166628-04BD-0B47-1E4C-4C04ED28251B}"/>
              </a:ext>
            </a:extLst>
          </p:cNvPr>
          <p:cNvSpPr txBox="1">
            <a:spLocks noChangeArrowheads="1"/>
          </p:cNvSpPr>
          <p:nvPr/>
        </p:nvSpPr>
        <p:spPr bwMode="auto">
          <a:xfrm>
            <a:off x="29317" y="1772320"/>
            <a:ext cx="211613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Mittelalter</a:t>
            </a:r>
          </a:p>
        </p:txBody>
      </p:sp>
      <p:sp>
        <p:nvSpPr>
          <p:cNvPr id="5" name="Text Box 10">
            <a:extLst>
              <a:ext uri="{FF2B5EF4-FFF2-40B4-BE49-F238E27FC236}">
                <a16:creationId xmlns:a16="http://schemas.microsoft.com/office/drawing/2014/main" id="{568866DE-5C4F-2B78-BE5C-DED3ED762B6D}"/>
              </a:ext>
            </a:extLst>
          </p:cNvPr>
          <p:cNvSpPr txBox="1">
            <a:spLocks noChangeArrowheads="1"/>
          </p:cNvSpPr>
          <p:nvPr/>
        </p:nvSpPr>
        <p:spPr bwMode="auto">
          <a:xfrm>
            <a:off x="2315425" y="1768069"/>
            <a:ext cx="64801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Parlament und König regieren gemeinsam.</a:t>
            </a:r>
          </a:p>
        </p:txBody>
      </p:sp>
      <p:sp>
        <p:nvSpPr>
          <p:cNvPr id="6" name="Text Box 10">
            <a:extLst>
              <a:ext uri="{FF2B5EF4-FFF2-40B4-BE49-F238E27FC236}">
                <a16:creationId xmlns:a16="http://schemas.microsoft.com/office/drawing/2014/main" id="{F24F78C8-D4DE-ECD6-E38B-99D3E93BE89B}"/>
              </a:ext>
            </a:extLst>
          </p:cNvPr>
          <p:cNvSpPr txBox="1">
            <a:spLocks noChangeArrowheads="1"/>
          </p:cNvSpPr>
          <p:nvPr/>
        </p:nvSpPr>
        <p:spPr bwMode="auto">
          <a:xfrm>
            <a:off x="29317" y="2915834"/>
            <a:ext cx="211613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1642-1649</a:t>
            </a:r>
          </a:p>
        </p:txBody>
      </p:sp>
      <p:sp>
        <p:nvSpPr>
          <p:cNvPr id="7" name="Text Box 10">
            <a:extLst>
              <a:ext uri="{FF2B5EF4-FFF2-40B4-BE49-F238E27FC236}">
                <a16:creationId xmlns:a16="http://schemas.microsoft.com/office/drawing/2014/main" id="{3FC42499-17B9-E77B-0B1E-6DE5194468FF}"/>
              </a:ext>
            </a:extLst>
          </p:cNvPr>
          <p:cNvSpPr txBox="1">
            <a:spLocks noChangeArrowheads="1"/>
          </p:cNvSpPr>
          <p:nvPr/>
        </p:nvSpPr>
        <p:spPr bwMode="auto">
          <a:xfrm>
            <a:off x="2655041" y="2347112"/>
            <a:ext cx="5832475"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Karl I. will ohne Parlament regieren.</a:t>
            </a:r>
          </a:p>
          <a:p>
            <a:pPr algn="ctr" eaLnBrk="1" hangingPunct="1"/>
            <a:r>
              <a:rPr lang="de-DE" altLang="de-DE" sz="2800" dirty="0">
                <a:solidFill>
                  <a:srgbClr val="333333"/>
                </a:solidFill>
                <a:latin typeface="Calibri" panose="020F0502020204030204" pitchFamily="34" charset="0"/>
                <a:cs typeface="Calibri" panose="020F0502020204030204" pitchFamily="34" charset="0"/>
                <a:sym typeface="Wingdings" panose="05000000000000000000" pitchFamily="2" charset="2"/>
              </a:rPr>
              <a:t>→</a:t>
            </a:r>
            <a:r>
              <a:rPr lang="de-DE" altLang="de-DE" sz="2800" dirty="0">
                <a:solidFill>
                  <a:srgbClr val="333333"/>
                </a:solidFill>
                <a:latin typeface="Calibri" panose="020F0502020204030204" pitchFamily="34" charset="0"/>
                <a:sym typeface="Wingdings" panose="05000000000000000000" pitchFamily="2" charset="2"/>
              </a:rPr>
              <a:t> </a:t>
            </a:r>
            <a:r>
              <a:rPr lang="de-DE" altLang="de-DE" sz="2800" dirty="0">
                <a:solidFill>
                  <a:srgbClr val="333333"/>
                </a:solidFill>
                <a:latin typeface="Calibri" panose="020F0502020204030204" pitchFamily="34" charset="0"/>
              </a:rPr>
              <a:t>Bürgerkrieg </a:t>
            </a:r>
            <a:r>
              <a:rPr lang="de-DE" altLang="de-DE" sz="2800" dirty="0">
                <a:solidFill>
                  <a:srgbClr val="333333"/>
                </a:solidFill>
                <a:latin typeface="Calibri" panose="020F0502020204030204" pitchFamily="34" charset="0"/>
                <a:cs typeface="Calibri" panose="020F0502020204030204" pitchFamily="34" charset="0"/>
                <a:sym typeface="Wingdings" panose="05000000000000000000" pitchFamily="2" charset="2"/>
              </a:rPr>
              <a:t>→</a:t>
            </a:r>
            <a:r>
              <a:rPr lang="de-DE" altLang="de-DE" sz="2800" dirty="0">
                <a:solidFill>
                  <a:srgbClr val="333333"/>
                </a:solidFill>
                <a:latin typeface="Calibri" panose="020F0502020204030204" pitchFamily="34" charset="0"/>
                <a:sym typeface="Wingdings" panose="05000000000000000000" pitchFamily="2" charset="2"/>
              </a:rPr>
              <a:t> </a:t>
            </a:r>
            <a:r>
              <a:rPr lang="de-DE" altLang="de-DE" sz="2800" dirty="0">
                <a:solidFill>
                  <a:srgbClr val="333333"/>
                </a:solidFill>
                <a:latin typeface="Calibri" panose="020F0502020204030204" pitchFamily="34" charset="0"/>
              </a:rPr>
              <a:t>Republik</a:t>
            </a:r>
          </a:p>
          <a:p>
            <a:pPr algn="ctr" eaLnBrk="1" hangingPunct="1"/>
            <a:r>
              <a:rPr lang="de-DE" altLang="de-DE" sz="2800" dirty="0">
                <a:solidFill>
                  <a:srgbClr val="333333"/>
                </a:solidFill>
                <a:latin typeface="Calibri" panose="020F0502020204030204" pitchFamily="34" charset="0"/>
                <a:cs typeface="Calibri" panose="020F0502020204030204" pitchFamily="34" charset="0"/>
                <a:sym typeface="Wingdings" panose="05000000000000000000" pitchFamily="2" charset="2"/>
              </a:rPr>
              <a:t>→</a:t>
            </a:r>
            <a:r>
              <a:rPr lang="de-DE" altLang="de-DE" sz="2800" dirty="0">
                <a:solidFill>
                  <a:srgbClr val="333333"/>
                </a:solidFill>
                <a:latin typeface="Calibri" panose="020F0502020204030204" pitchFamily="34" charset="0"/>
                <a:sym typeface="Wingdings" panose="05000000000000000000" pitchFamily="2" charset="2"/>
              </a:rPr>
              <a:t> </a:t>
            </a:r>
            <a:r>
              <a:rPr lang="de-DE" altLang="de-DE" sz="2800" dirty="0">
                <a:solidFill>
                  <a:srgbClr val="333333"/>
                </a:solidFill>
                <a:latin typeface="Calibri" panose="020F0502020204030204" pitchFamily="34" charset="0"/>
              </a:rPr>
              <a:t>Alleinherrschaft Cromwells</a:t>
            </a:r>
          </a:p>
          <a:p>
            <a:pPr algn="ctr" eaLnBrk="1" hangingPunct="1"/>
            <a:r>
              <a:rPr lang="de-DE" altLang="de-DE" sz="2800" dirty="0">
                <a:solidFill>
                  <a:srgbClr val="333333"/>
                </a:solidFill>
                <a:latin typeface="Calibri" panose="020F0502020204030204" pitchFamily="34" charset="0"/>
                <a:cs typeface="Calibri" panose="020F0502020204030204" pitchFamily="34" charset="0"/>
                <a:sym typeface="Wingdings" panose="05000000000000000000" pitchFamily="2" charset="2"/>
              </a:rPr>
              <a:t>→</a:t>
            </a:r>
            <a:r>
              <a:rPr lang="de-DE" altLang="de-DE" sz="2800" dirty="0">
                <a:solidFill>
                  <a:srgbClr val="333333"/>
                </a:solidFill>
                <a:latin typeface="Calibri" panose="020F0502020204030204" pitchFamily="34" charset="0"/>
                <a:sym typeface="Wingdings" panose="05000000000000000000" pitchFamily="2" charset="2"/>
              </a:rPr>
              <a:t> </a:t>
            </a:r>
            <a:r>
              <a:rPr lang="de-DE" altLang="de-DE" sz="2800">
                <a:solidFill>
                  <a:srgbClr val="333333"/>
                </a:solidFill>
                <a:latin typeface="Calibri" panose="020F0502020204030204" pitchFamily="34" charset="0"/>
              </a:rPr>
              <a:t>Cromwell </a:t>
            </a:r>
            <a:r>
              <a:rPr lang="de-DE" altLang="de-DE" sz="2800" b="0">
                <a:solidFill>
                  <a:srgbClr val="333333"/>
                </a:solidFill>
                <a:latin typeface="Calibri" panose="020F0502020204030204" pitchFamily="34" charset="0"/>
                <a:sym typeface="Wingdings" panose="05000000000000000000" pitchFamily="2" charset="2"/>
              </a:rPr>
              <a:t></a:t>
            </a:r>
            <a:r>
              <a:rPr lang="de-DE" altLang="de-DE" sz="2800">
                <a:solidFill>
                  <a:srgbClr val="333333"/>
                </a:solidFill>
                <a:latin typeface="Calibri" panose="020F0502020204030204" pitchFamily="34" charset="0"/>
                <a:cs typeface="Calibri" panose="020F0502020204030204" pitchFamily="34" charset="0"/>
                <a:sym typeface="Wingdings" panose="05000000000000000000" pitchFamily="2" charset="2"/>
              </a:rPr>
              <a:t> →</a:t>
            </a:r>
            <a:r>
              <a:rPr lang="de-DE" altLang="de-DE" sz="2800">
                <a:solidFill>
                  <a:srgbClr val="333333"/>
                </a:solidFill>
                <a:latin typeface="Calibri" panose="020F0502020204030204" pitchFamily="34" charset="0"/>
              </a:rPr>
              <a:t> </a:t>
            </a:r>
            <a:r>
              <a:rPr lang="de-DE" altLang="de-DE" sz="2800" dirty="0">
                <a:solidFill>
                  <a:srgbClr val="333333"/>
                </a:solidFill>
                <a:latin typeface="Calibri" panose="020F0502020204030204" pitchFamily="34" charset="0"/>
              </a:rPr>
              <a:t>Monarchie</a:t>
            </a:r>
          </a:p>
        </p:txBody>
      </p:sp>
      <p:sp>
        <p:nvSpPr>
          <p:cNvPr id="8" name="Text Box 10">
            <a:extLst>
              <a:ext uri="{FF2B5EF4-FFF2-40B4-BE49-F238E27FC236}">
                <a16:creationId xmlns:a16="http://schemas.microsoft.com/office/drawing/2014/main" id="{4E9C8C05-400D-DD25-E57D-6C8C90125A93}"/>
              </a:ext>
            </a:extLst>
          </p:cNvPr>
          <p:cNvSpPr txBox="1">
            <a:spLocks noChangeArrowheads="1"/>
          </p:cNvSpPr>
          <p:nvPr/>
        </p:nvSpPr>
        <p:spPr bwMode="auto">
          <a:xfrm>
            <a:off x="-35771" y="4947093"/>
            <a:ext cx="211613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1688</a:t>
            </a:r>
          </a:p>
        </p:txBody>
      </p:sp>
      <p:sp>
        <p:nvSpPr>
          <p:cNvPr id="9" name="Text Box 10">
            <a:extLst>
              <a:ext uri="{FF2B5EF4-FFF2-40B4-BE49-F238E27FC236}">
                <a16:creationId xmlns:a16="http://schemas.microsoft.com/office/drawing/2014/main" id="{BA8117D3-EA35-AB2B-ABC1-21DB516B8DF9}"/>
              </a:ext>
            </a:extLst>
          </p:cNvPr>
          <p:cNvSpPr txBox="1">
            <a:spLocks noChangeArrowheads="1"/>
          </p:cNvSpPr>
          <p:nvPr/>
        </p:nvSpPr>
        <p:spPr bwMode="auto">
          <a:xfrm>
            <a:off x="2701821" y="4254595"/>
            <a:ext cx="5738914"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„Glorreiche Revolution“:</a:t>
            </a:r>
          </a:p>
          <a:p>
            <a:pPr algn="ctr" eaLnBrk="1" hangingPunct="1"/>
            <a:r>
              <a:rPr lang="de-DE" altLang="de-DE" sz="2800" dirty="0">
                <a:solidFill>
                  <a:srgbClr val="333333"/>
                </a:solidFill>
                <a:latin typeface="Calibri" panose="020F0502020204030204" pitchFamily="34" charset="0"/>
              </a:rPr>
              <a:t>Vertreibung des absoluten Königs ohne Blutvergießen</a:t>
            </a:r>
          </a:p>
        </p:txBody>
      </p:sp>
      <p:sp>
        <p:nvSpPr>
          <p:cNvPr id="10" name="Text Box 10">
            <a:extLst>
              <a:ext uri="{FF2B5EF4-FFF2-40B4-BE49-F238E27FC236}">
                <a16:creationId xmlns:a16="http://schemas.microsoft.com/office/drawing/2014/main" id="{C13F394A-0F57-6A39-5345-A990AD2D9227}"/>
              </a:ext>
            </a:extLst>
          </p:cNvPr>
          <p:cNvSpPr txBox="1">
            <a:spLocks noChangeArrowheads="1"/>
          </p:cNvSpPr>
          <p:nvPr/>
        </p:nvSpPr>
        <p:spPr bwMode="auto">
          <a:xfrm>
            <a:off x="2686055" y="5634616"/>
            <a:ext cx="573891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„Bill </a:t>
            </a:r>
            <a:r>
              <a:rPr lang="de-DE" altLang="de-DE" sz="2800" dirty="0" err="1">
                <a:solidFill>
                  <a:srgbClr val="333333"/>
                </a:solidFill>
                <a:latin typeface="Calibri" panose="020F0502020204030204" pitchFamily="34" charset="0"/>
              </a:rPr>
              <a:t>of</a:t>
            </a:r>
            <a:r>
              <a:rPr lang="de-DE" altLang="de-DE" sz="2800">
                <a:solidFill>
                  <a:srgbClr val="333333"/>
                </a:solidFill>
                <a:latin typeface="Calibri" panose="020F0502020204030204" pitchFamily="34" charset="0"/>
              </a:rPr>
              <a:t> </a:t>
            </a:r>
            <a:r>
              <a:rPr lang="de-DE" altLang="de-DE" sz="2800" dirty="0">
                <a:solidFill>
                  <a:srgbClr val="333333"/>
                </a:solidFill>
                <a:latin typeface="Calibri" panose="020F0502020204030204" pitchFamily="34" charset="0"/>
              </a:rPr>
              <a:t>R</a:t>
            </a:r>
            <a:r>
              <a:rPr lang="de-DE" altLang="de-DE" sz="2800">
                <a:solidFill>
                  <a:srgbClr val="333333"/>
                </a:solidFill>
                <a:latin typeface="Calibri" panose="020F0502020204030204" pitchFamily="34" charset="0"/>
              </a:rPr>
              <a:t>ights</a:t>
            </a:r>
            <a:r>
              <a:rPr lang="de-DE" altLang="de-DE" sz="2800" dirty="0">
                <a:solidFill>
                  <a:srgbClr val="333333"/>
                </a:solidFill>
                <a:latin typeface="Calibri" panose="020F0502020204030204" pitchFamily="34" charset="0"/>
              </a:rPr>
              <a:t>“ als Basis</a:t>
            </a:r>
          </a:p>
          <a:p>
            <a:pPr algn="ctr" eaLnBrk="1" hangingPunct="1"/>
            <a:r>
              <a:rPr lang="de-DE" altLang="de-DE" sz="2800" dirty="0">
                <a:solidFill>
                  <a:srgbClr val="333333"/>
                </a:solidFill>
                <a:latin typeface="Calibri" panose="020F0502020204030204" pitchFamily="34" charset="0"/>
              </a:rPr>
              <a:t>für die parlamentarische Monarchie</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„Glorreiches Großbritannien“ auf den Seiten 38 bis 39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225</Words>
  <Application>Microsoft Office PowerPoint</Application>
  <PresentationFormat>Bildschirmpräsentation (4:3)</PresentationFormat>
  <Paragraphs>32</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Barbara Peintinger</cp:lastModifiedBy>
  <cp:revision>61</cp:revision>
  <dcterms:created xsi:type="dcterms:W3CDTF">2011-07-14T19:54:09Z</dcterms:created>
  <dcterms:modified xsi:type="dcterms:W3CDTF">2025-04-11T06:05:02Z</dcterms:modified>
</cp:coreProperties>
</file>