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Frühkapitalismus</a:t>
            </a:r>
          </a:p>
        </p:txBody>
      </p:sp>
      <p:sp>
        <p:nvSpPr>
          <p:cNvPr id="3" name="Text Box 10">
            <a:extLst>
              <a:ext uri="{FF2B5EF4-FFF2-40B4-BE49-F238E27FC236}">
                <a16:creationId xmlns:a16="http://schemas.microsoft.com/office/drawing/2014/main" id="{5B116493-8BCC-DA6B-ED2A-117CD1BF84B4}"/>
              </a:ext>
            </a:extLst>
          </p:cNvPr>
          <p:cNvSpPr txBox="1">
            <a:spLocks noChangeArrowheads="1"/>
          </p:cNvSpPr>
          <p:nvPr/>
        </p:nvSpPr>
        <p:spPr bwMode="auto">
          <a:xfrm>
            <a:off x="1334422" y="1505508"/>
            <a:ext cx="64751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Geldwirtschaft statt Tauschhandel</a:t>
            </a:r>
          </a:p>
        </p:txBody>
      </p:sp>
      <p:sp>
        <p:nvSpPr>
          <p:cNvPr id="5" name="Text Box 10">
            <a:extLst>
              <a:ext uri="{FF2B5EF4-FFF2-40B4-BE49-F238E27FC236}">
                <a16:creationId xmlns:a16="http://schemas.microsoft.com/office/drawing/2014/main" id="{8ABDB288-9873-E6FD-719E-C3E820AB2D3F}"/>
              </a:ext>
            </a:extLst>
          </p:cNvPr>
          <p:cNvSpPr txBox="1">
            <a:spLocks noChangeArrowheads="1"/>
          </p:cNvSpPr>
          <p:nvPr/>
        </p:nvSpPr>
        <p:spPr bwMode="auto">
          <a:xfrm>
            <a:off x="2879723" y="2848679"/>
            <a:ext cx="33845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Verlagswesen</a:t>
            </a:r>
          </a:p>
        </p:txBody>
      </p:sp>
      <p:sp>
        <p:nvSpPr>
          <p:cNvPr id="6" name="Text Box 10">
            <a:extLst>
              <a:ext uri="{FF2B5EF4-FFF2-40B4-BE49-F238E27FC236}">
                <a16:creationId xmlns:a16="http://schemas.microsoft.com/office/drawing/2014/main" id="{FE300FAA-9056-4296-ED0C-A6A888CEAC0B}"/>
              </a:ext>
            </a:extLst>
          </p:cNvPr>
          <p:cNvSpPr txBox="1">
            <a:spLocks noChangeArrowheads="1"/>
          </p:cNvSpPr>
          <p:nvPr/>
        </p:nvSpPr>
        <p:spPr bwMode="auto">
          <a:xfrm>
            <a:off x="2507733" y="1989656"/>
            <a:ext cx="41285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Entstehung von Banken</a:t>
            </a:r>
          </a:p>
        </p:txBody>
      </p:sp>
      <p:sp>
        <p:nvSpPr>
          <p:cNvPr id="7" name="Text Box 10">
            <a:extLst>
              <a:ext uri="{FF2B5EF4-FFF2-40B4-BE49-F238E27FC236}">
                <a16:creationId xmlns:a16="http://schemas.microsoft.com/office/drawing/2014/main" id="{7ABB0EE7-9EB6-7F13-50F2-67694C19AA30}"/>
              </a:ext>
            </a:extLst>
          </p:cNvPr>
          <p:cNvSpPr txBox="1">
            <a:spLocks noChangeArrowheads="1"/>
          </p:cNvSpPr>
          <p:nvPr/>
        </p:nvSpPr>
        <p:spPr bwMode="auto">
          <a:xfrm>
            <a:off x="179512" y="4401644"/>
            <a:ext cx="214769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Händler und Kaufleute</a:t>
            </a:r>
          </a:p>
        </p:txBody>
      </p:sp>
      <p:sp>
        <p:nvSpPr>
          <p:cNvPr id="8" name="Text Box 10">
            <a:extLst>
              <a:ext uri="{FF2B5EF4-FFF2-40B4-BE49-F238E27FC236}">
                <a16:creationId xmlns:a16="http://schemas.microsoft.com/office/drawing/2014/main" id="{34321864-1DE6-EEF0-C85A-6413A6E17C03}"/>
              </a:ext>
            </a:extLst>
          </p:cNvPr>
          <p:cNvSpPr txBox="1">
            <a:spLocks noChangeArrowheads="1"/>
          </p:cNvSpPr>
          <p:nvPr/>
        </p:nvSpPr>
        <p:spPr bwMode="auto">
          <a:xfrm>
            <a:off x="6996307" y="4661283"/>
            <a:ext cx="21476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Handwerker</a:t>
            </a:r>
          </a:p>
        </p:txBody>
      </p:sp>
      <p:sp>
        <p:nvSpPr>
          <p:cNvPr id="11" name="Pfeil: 180-Grad 10">
            <a:extLst>
              <a:ext uri="{FF2B5EF4-FFF2-40B4-BE49-F238E27FC236}">
                <a16:creationId xmlns:a16="http://schemas.microsoft.com/office/drawing/2014/main" id="{5F3BFA0C-B5B8-564B-B43F-2F7A57700603}"/>
              </a:ext>
            </a:extLst>
          </p:cNvPr>
          <p:cNvSpPr/>
          <p:nvPr/>
        </p:nvSpPr>
        <p:spPr bwMode="auto">
          <a:xfrm>
            <a:off x="899592" y="3535929"/>
            <a:ext cx="7344816" cy="954107"/>
          </a:xfrm>
          <a:prstGeom prst="uturnArrow">
            <a:avLst>
              <a:gd name="adj1" fmla="val 50000"/>
              <a:gd name="adj2" fmla="val 25000"/>
              <a:gd name="adj3" fmla="val 20772"/>
              <a:gd name="adj4" fmla="val 28606"/>
              <a:gd name="adj5" fmla="val 100000"/>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9" name="Text Box 10">
            <a:extLst>
              <a:ext uri="{FF2B5EF4-FFF2-40B4-BE49-F238E27FC236}">
                <a16:creationId xmlns:a16="http://schemas.microsoft.com/office/drawing/2014/main" id="{323894BB-86D8-4B18-1461-724EEC741202}"/>
              </a:ext>
            </a:extLst>
          </p:cNvPr>
          <p:cNvSpPr txBox="1">
            <a:spLocks noChangeArrowheads="1"/>
          </p:cNvSpPr>
          <p:nvPr/>
        </p:nvSpPr>
        <p:spPr bwMode="auto">
          <a:xfrm>
            <a:off x="1470788" y="3514221"/>
            <a:ext cx="62024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geben Rohstoffe zu möglichst hohen Preisen ab</a:t>
            </a:r>
          </a:p>
        </p:txBody>
      </p:sp>
      <p:sp>
        <p:nvSpPr>
          <p:cNvPr id="12" name="Pfeil: 180-Grad 11">
            <a:extLst>
              <a:ext uri="{FF2B5EF4-FFF2-40B4-BE49-F238E27FC236}">
                <a16:creationId xmlns:a16="http://schemas.microsoft.com/office/drawing/2014/main" id="{170F16C0-1CD8-3701-9B46-66E1E1F3AD6F}"/>
              </a:ext>
            </a:extLst>
          </p:cNvPr>
          <p:cNvSpPr/>
          <p:nvPr/>
        </p:nvSpPr>
        <p:spPr bwMode="auto">
          <a:xfrm flipH="1" flipV="1">
            <a:off x="922993" y="5404716"/>
            <a:ext cx="7344816" cy="954107"/>
          </a:xfrm>
          <a:prstGeom prst="uturnArrow">
            <a:avLst>
              <a:gd name="adj1" fmla="val 50000"/>
              <a:gd name="adj2" fmla="val 25000"/>
              <a:gd name="adj3" fmla="val 20772"/>
              <a:gd name="adj4" fmla="val 28606"/>
              <a:gd name="adj5" fmla="val 100000"/>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0" name="Text Box 10">
            <a:extLst>
              <a:ext uri="{FF2B5EF4-FFF2-40B4-BE49-F238E27FC236}">
                <a16:creationId xmlns:a16="http://schemas.microsoft.com/office/drawing/2014/main" id="{A9BAFA93-E847-0BAA-5AF5-5987DAA28F89}"/>
              </a:ext>
            </a:extLst>
          </p:cNvPr>
          <p:cNvSpPr txBox="1">
            <a:spLocks noChangeArrowheads="1"/>
          </p:cNvSpPr>
          <p:nvPr/>
        </p:nvSpPr>
        <p:spPr bwMode="auto">
          <a:xfrm>
            <a:off x="1818235" y="5889095"/>
            <a:ext cx="58453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erhalten wenig für fertiggestellte Ware</a:t>
            </a:r>
          </a:p>
        </p:txBody>
      </p:sp>
      <p:sp>
        <p:nvSpPr>
          <p:cNvPr id="13" name="Pfeil nach unten 18">
            <a:extLst>
              <a:ext uri="{FF2B5EF4-FFF2-40B4-BE49-F238E27FC236}">
                <a16:creationId xmlns:a16="http://schemas.microsoft.com/office/drawing/2014/main" id="{0A4C569F-1477-50E1-8133-622B2D5E6908}"/>
              </a:ext>
            </a:extLst>
          </p:cNvPr>
          <p:cNvSpPr>
            <a:spLocks noChangeArrowheads="1"/>
          </p:cNvSpPr>
          <p:nvPr/>
        </p:nvSpPr>
        <p:spPr bwMode="auto">
          <a:xfrm rot="16200000">
            <a:off x="2363270" y="4688893"/>
            <a:ext cx="288925" cy="468000"/>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040A991E-98E4-2210-6D6E-7CDD3B9D45DE}"/>
              </a:ext>
            </a:extLst>
          </p:cNvPr>
          <p:cNvSpPr txBox="1">
            <a:spLocks noChangeArrowheads="1"/>
          </p:cNvSpPr>
          <p:nvPr/>
        </p:nvSpPr>
        <p:spPr bwMode="auto">
          <a:xfrm>
            <a:off x="2741733" y="4290401"/>
            <a:ext cx="230425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Reichtum vergrößern und sichern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left)">
                                      <p:cBhvr>
                                        <p:cTn id="25" dur="500"/>
                                        <p:tgtEl>
                                          <p:spTgt spid="9"/>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left)">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2"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right)">
                                      <p:cBhvr>
                                        <p:cTn id="33" dur="500"/>
                                        <p:tgtEl>
                                          <p:spTgt spid="10"/>
                                        </p:tgtEl>
                                      </p:cBhvr>
                                    </p:animEffect>
                                  </p:childTnLst>
                                </p:cTn>
                              </p:par>
                              <p:par>
                                <p:cTn id="34" presetID="22" presetClass="entr" presetSubtype="2"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right)">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11" grpId="0" animBg="1"/>
      <p:bldP spid="9" grpId="0"/>
      <p:bldP spid="12" grpId="0" animBg="1"/>
      <p:bldP spid="10" grpId="0"/>
      <p:bldP spid="13"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t>
            </a:r>
            <a:r>
              <a:rPr lang="de-DE" altLang="de-DE" sz="1100" b="0">
                <a:solidFill>
                  <a:schemeClr val="tx1"/>
                </a:solidFill>
                <a:latin typeface="Arial" charset="0"/>
                <a:cs typeface="Arial" charset="0"/>
              </a:rPr>
              <a:t>Geld regiert die Welt“ </a:t>
            </a:r>
            <a:r>
              <a:rPr lang="de-DE" altLang="de-DE" sz="1100" b="0" dirty="0">
                <a:solidFill>
                  <a:schemeClr val="tx1"/>
                </a:solidFill>
                <a:latin typeface="Arial" charset="0"/>
                <a:cs typeface="Arial" charset="0"/>
              </a:rPr>
              <a:t>auf den Seiten 20 bis 21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200</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2023-11-24T19:42:17Z</dcterms:modified>
</cp:coreProperties>
</file>