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8"/>
  </p:notesMasterIdLst>
  <p:sldIdLst>
    <p:sldId id="260" r:id="rId3"/>
    <p:sldId id="322" r:id="rId4"/>
    <p:sldId id="326" r:id="rId5"/>
    <p:sldId id="327" r:id="rId6"/>
    <p:sldId id="325" r:id="rId7"/>
  </p:sldIdLst>
  <p:sldSz cx="9144000" cy="6858000" type="screen4x3"/>
  <p:notesSz cx="6810375" cy="9942513"/>
  <p:defaultTextStyle>
    <a:defPPr>
      <a:defRPr lang="de-DE"/>
    </a:defPPr>
    <a:lvl1pPr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2pPr>
    <a:lvl3pPr marL="9144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3pPr>
    <a:lvl4pPr marL="13716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4pPr>
    <a:lvl5pPr marL="1828800" algn="l" rtl="0" eaLnBrk="0" fontAlgn="base" hangingPunct="0">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A8CCD9"/>
    <a:srgbClr val="549BB5"/>
    <a:srgbClr val="FEFBB8"/>
    <a:srgbClr val="EFE7FF"/>
    <a:srgbClr val="EBE1FF"/>
    <a:srgbClr val="935EFC"/>
    <a:srgbClr val="AE87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72" autoAdjust="0"/>
    <p:restoredTop sz="94347" autoAdjust="0"/>
  </p:normalViewPr>
  <p:slideViewPr>
    <p:cSldViewPr>
      <p:cViewPr varScale="1">
        <p:scale>
          <a:sx n="81" d="100"/>
          <a:sy n="81" d="100"/>
        </p:scale>
        <p:origin x="1574" y="72"/>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2BDD611-24EA-AC92-5388-E52BEC2D5E6E}"/>
              </a:ext>
            </a:extLst>
          </p:cNvPr>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5AA0CB4F-1985-52A2-64EB-C6CB89D9F414}"/>
              </a:ext>
            </a:extLst>
          </p:cNvPr>
          <p:cNvSpPr>
            <a:spLocks noGrp="1" noChangeArrowheads="1"/>
          </p:cNvSpPr>
          <p:nvPr>
            <p:ph type="dt" idx="1"/>
          </p:nvPr>
        </p:nvSpPr>
        <p:spPr bwMode="auto">
          <a:xfrm>
            <a:off x="3857625"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buClrTx/>
              <a:buFontTx/>
              <a:buNone/>
              <a:defRPr sz="1200">
                <a:solidFill>
                  <a:schemeClr val="tx1"/>
                </a:solidFill>
                <a:latin typeface="Arial" charset="0"/>
              </a:defRPr>
            </a:lvl1pPr>
          </a:lstStyle>
          <a:p>
            <a:pPr>
              <a:defRPr/>
            </a:pPr>
            <a:endParaRPr lang="de-DE"/>
          </a:p>
        </p:txBody>
      </p:sp>
      <p:sp>
        <p:nvSpPr>
          <p:cNvPr id="4100" name="Rectangle 4">
            <a:extLst>
              <a:ext uri="{FF2B5EF4-FFF2-40B4-BE49-F238E27FC236}">
                <a16:creationId xmlns:a16="http://schemas.microsoft.com/office/drawing/2014/main" id="{0540C6E7-77C4-63D3-B39C-FDF2B05AA1A1}"/>
              </a:ext>
            </a:extLst>
          </p:cNvPr>
          <p:cNvSpPr>
            <a:spLocks noGrp="1" noRot="1" noChangeAspect="1" noChangeArrowheads="1" noTextEdit="1"/>
          </p:cNvSpPr>
          <p:nvPr>
            <p:ph type="sldImg" idx="2"/>
          </p:nvPr>
        </p:nvSpPr>
        <p:spPr bwMode="auto">
          <a:xfrm>
            <a:off x="920750" y="746125"/>
            <a:ext cx="4970463"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60D8E45A-07CA-704F-B447-4FACA014B32B}"/>
              </a:ext>
            </a:extLst>
          </p:cNvPr>
          <p:cNvSpPr>
            <a:spLocks noGrp="1" noChangeArrowheads="1"/>
          </p:cNvSpPr>
          <p:nvPr>
            <p:ph type="body" sz="quarter" idx="3"/>
          </p:nvPr>
        </p:nvSpPr>
        <p:spPr bwMode="auto">
          <a:xfrm>
            <a:off x="681038" y="4722813"/>
            <a:ext cx="5448300" cy="4473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43F345F7-459D-7ADD-55D2-CB9545F728E3}"/>
              </a:ext>
            </a:extLst>
          </p:cNvPr>
          <p:cNvSpPr>
            <a:spLocks noGrp="1" noChangeArrowheads="1"/>
          </p:cNvSpPr>
          <p:nvPr>
            <p:ph type="ftr" sz="quarter" idx="4"/>
          </p:nvPr>
        </p:nvSpPr>
        <p:spPr bwMode="auto">
          <a:xfrm>
            <a:off x="0"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5A1A8D63-866D-FC2D-029F-ED710FECBBB5}"/>
              </a:ext>
            </a:extLst>
          </p:cNvPr>
          <p:cNvSpPr>
            <a:spLocks noGrp="1" noChangeArrowheads="1"/>
          </p:cNvSpPr>
          <p:nvPr>
            <p:ph type="sldNum" sz="quarter" idx="5"/>
          </p:nvPr>
        </p:nvSpPr>
        <p:spPr bwMode="auto">
          <a:xfrm>
            <a:off x="3857625"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solidFill>
                  <a:schemeClr val="tx1"/>
                </a:solidFill>
              </a:defRPr>
            </a:lvl1pPr>
          </a:lstStyle>
          <a:p>
            <a:pPr>
              <a:defRPr/>
            </a:pPr>
            <a:fld id="{EA1E256C-34F8-4FF1-8853-AF3FD7A8F780}"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E7469CB1-8110-C0DD-76B8-EFBC652E9B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1C6F72-7E47-44B1-9E77-6B80DB61E64F}" type="slidenum">
              <a:rPr lang="de-DE" altLang="de-DE"/>
              <a:pPr>
                <a:spcBef>
                  <a:spcPct val="0"/>
                </a:spcBef>
              </a:pPr>
              <a:t>1</a:t>
            </a:fld>
            <a:endParaRPr lang="de-DE" altLang="de-DE"/>
          </a:p>
        </p:txBody>
      </p:sp>
      <p:sp>
        <p:nvSpPr>
          <p:cNvPr id="6147" name="Rectangle 2">
            <a:extLst>
              <a:ext uri="{FF2B5EF4-FFF2-40B4-BE49-F238E27FC236}">
                <a16:creationId xmlns:a16="http://schemas.microsoft.com/office/drawing/2014/main" id="{96B9F162-5A6D-7F36-7EA2-204EF6E0A8CE}"/>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22A4AB28-A76D-7566-94E8-849634578E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FB46AC4-5BDA-797E-C52B-007EA1FE5FC8}"/>
              </a:ext>
            </a:extLst>
          </p:cNvPr>
          <p:cNvSpPr>
            <a:spLocks noChangeArrowheads="1"/>
          </p:cNvSpPr>
          <p:nvPr userDrawn="1"/>
        </p:nvSpPr>
        <p:spPr bwMode="auto">
          <a:xfrm>
            <a:off x="0" y="1412875"/>
            <a:ext cx="9144000" cy="5445125"/>
          </a:xfrm>
          <a:prstGeom prst="rect">
            <a:avLst/>
          </a:prstGeom>
          <a:no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3" name="Rectangle 5">
            <a:extLst>
              <a:ext uri="{FF2B5EF4-FFF2-40B4-BE49-F238E27FC236}">
                <a16:creationId xmlns:a16="http://schemas.microsoft.com/office/drawing/2014/main" id="{97DF788C-DC8E-E7D8-4A21-048EBD94892C}"/>
              </a:ext>
            </a:extLst>
          </p:cNvPr>
          <p:cNvSpPr>
            <a:spLocks noChangeArrowheads="1"/>
          </p:cNvSpPr>
          <p:nvPr userDrawn="1"/>
        </p:nvSpPr>
        <p:spPr bwMode="auto">
          <a:xfrm>
            <a:off x="0" y="0"/>
            <a:ext cx="9144000" cy="2060575"/>
          </a:xfrm>
          <a:prstGeom prst="rect">
            <a:avLst/>
          </a:prstGeom>
          <a:solidFill>
            <a:srgbClr val="CDB4FE"/>
          </a:solid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4" name="Text Box 10">
            <a:extLst>
              <a:ext uri="{FF2B5EF4-FFF2-40B4-BE49-F238E27FC236}">
                <a16:creationId xmlns:a16="http://schemas.microsoft.com/office/drawing/2014/main" id="{3A4F3140-0B54-1F60-A1B1-4B3402EE828E}"/>
              </a:ext>
            </a:extLst>
          </p:cNvPr>
          <p:cNvSpPr txBox="1">
            <a:spLocks noChangeArrowheads="1"/>
          </p:cNvSpPr>
          <p:nvPr userDrawn="1"/>
        </p:nvSpPr>
        <p:spPr bwMode="auto">
          <a:xfrm>
            <a:off x="6156325" y="115888"/>
            <a:ext cx="2592388" cy="731837"/>
          </a:xfrm>
          <a:prstGeom prst="rect">
            <a:avLst/>
          </a:prstGeom>
          <a:noFill/>
          <a:ln>
            <a:noFill/>
          </a:ln>
          <a:effec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defRPr/>
            </a:pPr>
            <a:r>
              <a:rPr lang="de-DE" altLang="de-DE">
                <a:solidFill>
                  <a:srgbClr val="FFFFFF"/>
                </a:solidFill>
              </a:rPr>
              <a:t>BioTOP 4</a:t>
            </a:r>
          </a:p>
        </p:txBody>
      </p:sp>
      <p:pic>
        <p:nvPicPr>
          <p:cNvPr id="5" name="Picture 2">
            <a:extLst>
              <a:ext uri="{FF2B5EF4-FFF2-40B4-BE49-F238E27FC236}">
                <a16:creationId xmlns:a16="http://schemas.microsoft.com/office/drawing/2014/main" id="{F39C65E9-D84D-D0F9-F7E6-E1F669BEF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33398260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260458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510417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2812109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1189003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40929796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11072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316696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2747493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729470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132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7313290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8619799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5912739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2390901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630984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2717672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384624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868865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3895240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8768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944007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527094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CCDF5081-D8EA-5DC9-8C8E-CCE338E471FD}"/>
              </a:ext>
            </a:extLst>
          </p:cNvPr>
          <p:cNvSpPr>
            <a:spLocks noChangeArrowheads="1"/>
          </p:cNvSpPr>
          <p:nvPr userDrawn="1"/>
        </p:nvSpPr>
        <p:spPr bwMode="auto">
          <a:xfrm>
            <a:off x="0" y="0"/>
            <a:ext cx="9144000" cy="476250"/>
          </a:xfrm>
          <a:prstGeom prst="rect">
            <a:avLst/>
          </a:prstGeom>
          <a:solidFill>
            <a:srgbClr val="CDB4FE"/>
          </a:solidFill>
          <a:ln>
            <a:noFill/>
          </a:ln>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defRPr/>
            </a:pPr>
            <a:endParaRPr lang="de-DE" altLang="de-DE" sz="3800"/>
          </a:p>
        </p:txBody>
      </p:sp>
      <p:sp>
        <p:nvSpPr>
          <p:cNvPr id="1027" name="Rectangle 3">
            <a:extLst>
              <a:ext uri="{FF2B5EF4-FFF2-40B4-BE49-F238E27FC236}">
                <a16:creationId xmlns:a16="http://schemas.microsoft.com/office/drawing/2014/main" id="{43115ADE-9DB4-ECF0-198C-3D685D6A5B61}"/>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52022630-A957-3789-B58F-BF3FE76530AC}"/>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89328E57-E177-F0C1-0A3D-3FC5A5BEC142}"/>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eaLnBrk="1" hangingPunct="1">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093B3177-29DF-6D9C-7EF3-3F86900EE9F9}"/>
              </a:ext>
            </a:extLst>
          </p:cNvPr>
          <p:cNvSpPr>
            <a:spLocks noChangeArrowheads="1"/>
          </p:cNvSpPr>
          <p:nvPr userDrawn="1"/>
        </p:nvSpPr>
        <p:spPr bwMode="auto">
          <a:xfrm>
            <a:off x="8388350" y="6237288"/>
            <a:ext cx="287338" cy="287337"/>
          </a:xfrm>
          <a:prstGeom prst="actionButtonInformation">
            <a:avLst/>
          </a:prstGeom>
          <a:solidFill>
            <a:srgbClr val="CDB4FE"/>
          </a:solidFill>
          <a:ln>
            <a:noFill/>
          </a:ln>
          <a:effec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defRPr/>
            </a:pPr>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C6BB9837-743B-8300-353F-A9695397F5A4}"/>
              </a:ext>
            </a:extLst>
          </p:cNvPr>
          <p:cNvSpPr>
            <a:spLocks noChangeArrowheads="1"/>
          </p:cNvSpPr>
          <p:nvPr userDrawn="1"/>
        </p:nvSpPr>
        <p:spPr bwMode="auto">
          <a:xfrm>
            <a:off x="7956550" y="6237288"/>
            <a:ext cx="287338" cy="287337"/>
          </a:xfrm>
          <a:prstGeom prst="actionButtonBeginning">
            <a:avLst/>
          </a:prstGeom>
          <a:solidFill>
            <a:srgbClr val="CDB4FE"/>
          </a:solidFill>
          <a:ln>
            <a:noFill/>
          </a:ln>
          <a:effec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defRPr/>
            </a:pPr>
            <a:endParaRPr lang="de-AT" altLang="de-DE"/>
          </a:p>
        </p:txBody>
      </p:sp>
      <p:sp>
        <p:nvSpPr>
          <p:cNvPr id="1032" name="Text Box 14">
            <a:extLst>
              <a:ext uri="{FF2B5EF4-FFF2-40B4-BE49-F238E27FC236}">
                <a16:creationId xmlns:a16="http://schemas.microsoft.com/office/drawing/2014/main" id="{5F9EFB90-2577-A9AB-BB59-9E80C3DEFB1F}"/>
              </a:ext>
            </a:extLst>
          </p:cNvPr>
          <p:cNvSpPr txBox="1">
            <a:spLocks noChangeArrowheads="1"/>
          </p:cNvSpPr>
          <p:nvPr userDrawn="1"/>
        </p:nvSpPr>
        <p:spPr bwMode="auto">
          <a:xfrm>
            <a:off x="7235825" y="0"/>
            <a:ext cx="1584325" cy="457200"/>
          </a:xfrm>
          <a:prstGeom prst="rect">
            <a:avLst/>
          </a:prstGeom>
          <a:noFill/>
          <a:ln>
            <a:noFill/>
          </a:ln>
          <a:effec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defRPr/>
            </a:pPr>
            <a:r>
              <a:rPr lang="de-DE" altLang="de-DE" sz="2400">
                <a:solidFill>
                  <a:srgbClr val="FFFFFF"/>
                </a:solidFill>
              </a:rPr>
              <a:t>BioTOP 4</a:t>
            </a:r>
          </a:p>
        </p:txBody>
      </p:sp>
    </p:spTree>
  </p:cSld>
  <p:clrMap bg1="lt1" tx1="dk1" bg2="lt2" tx2="dk2" accent1="accent1" accent2="accent2" accent3="accent3" accent4="accent4" accent5="accent5" accent6="accent6" hlink="hlink" folHlink="folHlink"/>
  <p:sldLayoutIdLst>
    <p:sldLayoutId id="2147483749"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E85308B1-24EB-C272-0CE0-0780FA562EAB}"/>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slide" Target="slide5.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a:extLst>
              <a:ext uri="{FF2B5EF4-FFF2-40B4-BE49-F238E27FC236}">
                <a16:creationId xmlns:a16="http://schemas.microsoft.com/office/drawing/2014/main" id="{DB1DF2FC-D812-AC41-735E-B7A7095FC772}"/>
              </a:ext>
            </a:extLst>
          </p:cNvPr>
          <p:cNvSpPr>
            <a:spLocks noGrp="1" noChangeArrowheads="1"/>
          </p:cNvSpPr>
          <p:nvPr>
            <p:ph type="ctrTitle"/>
          </p:nvPr>
        </p:nvSpPr>
        <p:spPr>
          <a:xfrm>
            <a:off x="468313" y="836613"/>
            <a:ext cx="7772400" cy="792162"/>
          </a:xfrm>
        </p:spPr>
        <p:txBody>
          <a:bodyPr/>
          <a:lstStyle/>
          <a:p>
            <a:pPr eaLnBrk="1" hangingPunct="1"/>
            <a:r>
              <a:rPr lang="de-DE" altLang="de-DE" sz="3200" dirty="0"/>
              <a:t>Stammbaum des Menschen</a:t>
            </a:r>
            <a:endParaRPr lang="de-DE" altLang="de-DE" dirty="0"/>
          </a:p>
        </p:txBody>
      </p:sp>
      <p:sp>
        <p:nvSpPr>
          <p:cNvPr id="5123" name="Text Box 17">
            <a:extLst>
              <a:ext uri="{FF2B5EF4-FFF2-40B4-BE49-F238E27FC236}">
                <a16:creationId xmlns:a16="http://schemas.microsoft.com/office/drawing/2014/main" id="{3E61A822-1E1E-D26B-0FCD-903B1D434C32}"/>
              </a:ext>
            </a:extLst>
          </p:cNvPr>
          <p:cNvSpPr txBox="1">
            <a:spLocks noChangeArrowheads="1"/>
          </p:cNvSpPr>
          <p:nvPr/>
        </p:nvSpPr>
        <p:spPr bwMode="auto">
          <a:xfrm>
            <a:off x="466725" y="2708275"/>
            <a:ext cx="5257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3" action="ppaction://hlinksldjump"/>
              </a:rPr>
              <a:t>schrittweiser Aufbau des Tafelbildes</a:t>
            </a:r>
            <a:endParaRPr lang="de-DE" altLang="de-DE" sz="200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rId4" action="ppaction://hlinksldjump"/>
              </a:rPr>
              <a:t>vollständige Ansicht</a:t>
            </a:r>
            <a:endParaRPr lang="de-DE" altLang="de-DE" sz="2000">
              <a:solidFill>
                <a:schemeClr val="tx1"/>
              </a:solidFill>
              <a:latin typeface="Arial" panose="020B0604020202020204" pitchFamily="34" charset="0"/>
            </a:endParaRPr>
          </a:p>
          <a:p>
            <a:pPr eaLnBrk="1" hangingPunct="1">
              <a:spcBef>
                <a:spcPct val="50000"/>
              </a:spcBef>
              <a:buClr>
                <a:schemeClr val="tx1"/>
              </a:buClr>
              <a:buFont typeface="Wingdings" panose="05000000000000000000" pitchFamily="2" charset="2"/>
              <a:buChar char="§"/>
            </a:pPr>
            <a:r>
              <a:rPr lang="de-DE" altLang="de-DE" sz="2000">
                <a:solidFill>
                  <a:schemeClr val="tx1"/>
                </a:solidFill>
                <a:latin typeface="Arial" panose="020B0604020202020204" pitchFamily="34" charset="0"/>
              </a:rPr>
              <a:t> </a:t>
            </a:r>
            <a:r>
              <a:rPr lang="de-DE" altLang="de-DE" sz="2000">
                <a:solidFill>
                  <a:schemeClr val="tx1"/>
                </a:solidFill>
                <a:latin typeface="Arial" panose="020B0604020202020204" pitchFamily="34" charset="0"/>
                <a:hlinkClick r:id="" action="ppaction://noaction"/>
              </a:rPr>
              <a:t>zum Ausfüllen</a:t>
            </a:r>
            <a:endParaRPr lang="de-DE" altLang="de-DE" sz="2000">
              <a:solidFill>
                <a:schemeClr val="tx1"/>
              </a:solidFill>
              <a:latin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BBCA78E2-A657-2D86-D423-72E0C49D8369}"/>
              </a:ext>
            </a:extLst>
          </p:cNvPr>
          <p:cNvSpPr>
            <a:spLocks noGrp="1" noChangeArrowheads="1"/>
          </p:cNvSpPr>
          <p:nvPr>
            <p:ph type="title"/>
          </p:nvPr>
        </p:nvSpPr>
        <p:spPr/>
        <p:txBody>
          <a:bodyPr/>
          <a:lstStyle/>
          <a:p>
            <a:r>
              <a:rPr lang="de-DE" altLang="de-DE" dirty="0"/>
              <a:t>Stammbaum des Menschen</a:t>
            </a:r>
          </a:p>
        </p:txBody>
      </p:sp>
      <p:sp>
        <p:nvSpPr>
          <p:cNvPr id="7171" name="Text Box 3">
            <a:extLst>
              <a:ext uri="{FF2B5EF4-FFF2-40B4-BE49-F238E27FC236}">
                <a16:creationId xmlns:a16="http://schemas.microsoft.com/office/drawing/2014/main" id="{A0F2341E-E737-D2E4-73EB-F43FA93CA5E8}"/>
              </a:ext>
            </a:extLst>
          </p:cNvPr>
          <p:cNvSpPr txBox="1">
            <a:spLocks noChangeArrowheads="1"/>
          </p:cNvSpPr>
          <p:nvPr/>
        </p:nvSpPr>
        <p:spPr bwMode="auto">
          <a:xfrm>
            <a:off x="5364163" y="5734050"/>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6" name="Text Box 8">
            <a:extLst>
              <a:ext uri="{FF2B5EF4-FFF2-40B4-BE49-F238E27FC236}">
                <a16:creationId xmlns:a16="http://schemas.microsoft.com/office/drawing/2014/main" id="{AFEC56F4-805C-C0F8-665C-A8487914639A}"/>
              </a:ext>
            </a:extLst>
          </p:cNvPr>
          <p:cNvSpPr txBox="1">
            <a:spLocks noChangeArrowheads="1"/>
          </p:cNvSpPr>
          <p:nvPr/>
        </p:nvSpPr>
        <p:spPr bwMode="auto">
          <a:xfrm>
            <a:off x="6372225" y="62071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grpSp>
        <p:nvGrpSpPr>
          <p:cNvPr id="5" name="Group 373">
            <a:extLst>
              <a:ext uri="{FF2B5EF4-FFF2-40B4-BE49-F238E27FC236}">
                <a16:creationId xmlns:a16="http://schemas.microsoft.com/office/drawing/2014/main" id="{CC8CF0FF-DCA5-1837-770B-229714A7B0FE}"/>
              </a:ext>
            </a:extLst>
          </p:cNvPr>
          <p:cNvGrpSpPr>
            <a:grpSpLocks/>
          </p:cNvGrpSpPr>
          <p:nvPr/>
        </p:nvGrpSpPr>
        <p:grpSpPr bwMode="auto">
          <a:xfrm>
            <a:off x="4572000" y="5300663"/>
            <a:ext cx="4176713" cy="865187"/>
            <a:chOff x="2880" y="3339"/>
            <a:chExt cx="2631" cy="545"/>
          </a:xfrm>
        </p:grpSpPr>
        <p:sp>
          <p:nvSpPr>
            <p:cNvPr id="6" name="Rectangle 357">
              <a:extLst>
                <a:ext uri="{FF2B5EF4-FFF2-40B4-BE49-F238E27FC236}">
                  <a16:creationId xmlns:a16="http://schemas.microsoft.com/office/drawing/2014/main" id="{C7851351-6D8C-8339-97C3-728BA1EC03CA}"/>
                </a:ext>
              </a:extLst>
            </p:cNvPr>
            <p:cNvSpPr>
              <a:spLocks noChangeArrowheads="1"/>
            </p:cNvSpPr>
            <p:nvPr/>
          </p:nvSpPr>
          <p:spPr bwMode="auto">
            <a:xfrm>
              <a:off x="2880" y="3339"/>
              <a:ext cx="2631" cy="54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 name="Text Box 362">
              <a:extLst>
                <a:ext uri="{FF2B5EF4-FFF2-40B4-BE49-F238E27FC236}">
                  <a16:creationId xmlns:a16="http://schemas.microsoft.com/office/drawing/2014/main" id="{D8490249-D934-407D-0FB2-0B13B19F9CAA}"/>
                </a:ext>
              </a:extLst>
            </p:cNvPr>
            <p:cNvSpPr txBox="1">
              <a:spLocks noChangeArrowheads="1"/>
            </p:cNvSpPr>
            <p:nvPr/>
          </p:nvSpPr>
          <p:spPr bwMode="auto">
            <a:xfrm>
              <a:off x="2880" y="3339"/>
              <a:ext cx="2022"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600" b="1" dirty="0"/>
                <a:t>Australopithecus</a:t>
              </a:r>
              <a:br>
                <a:rPr lang="de-DE" altLang="de-DE" sz="1600" dirty="0"/>
              </a:br>
              <a:r>
                <a:rPr lang="de-DE" altLang="de-DE" sz="1600" dirty="0"/>
                <a:t>aufrechter Gang, kleines Gehirn, </a:t>
              </a:r>
            </a:p>
            <a:p>
              <a:pPr eaLnBrk="1" hangingPunct="1"/>
              <a:r>
                <a:rPr lang="de-DE" altLang="de-DE" sz="1600" dirty="0"/>
                <a:t>vorspringende Kiefer</a:t>
              </a:r>
            </a:p>
          </p:txBody>
        </p:sp>
      </p:grpSp>
      <p:grpSp>
        <p:nvGrpSpPr>
          <p:cNvPr id="8" name="Group 372">
            <a:extLst>
              <a:ext uri="{FF2B5EF4-FFF2-40B4-BE49-F238E27FC236}">
                <a16:creationId xmlns:a16="http://schemas.microsoft.com/office/drawing/2014/main" id="{C436500D-153F-523F-3992-FA5F3F8DB7E9}"/>
              </a:ext>
            </a:extLst>
          </p:cNvPr>
          <p:cNvGrpSpPr>
            <a:grpSpLocks/>
          </p:cNvGrpSpPr>
          <p:nvPr/>
        </p:nvGrpSpPr>
        <p:grpSpPr bwMode="auto">
          <a:xfrm>
            <a:off x="4572000" y="4292600"/>
            <a:ext cx="4176713" cy="865188"/>
            <a:chOff x="2880" y="2704"/>
            <a:chExt cx="2631" cy="545"/>
          </a:xfrm>
        </p:grpSpPr>
        <p:sp>
          <p:nvSpPr>
            <p:cNvPr id="9" name="Rectangle 358">
              <a:extLst>
                <a:ext uri="{FF2B5EF4-FFF2-40B4-BE49-F238E27FC236}">
                  <a16:creationId xmlns:a16="http://schemas.microsoft.com/office/drawing/2014/main" id="{C8FAD080-7415-2FE9-5D73-E398169EA5EB}"/>
                </a:ext>
              </a:extLst>
            </p:cNvPr>
            <p:cNvSpPr>
              <a:spLocks noChangeArrowheads="1"/>
            </p:cNvSpPr>
            <p:nvPr/>
          </p:nvSpPr>
          <p:spPr bwMode="auto">
            <a:xfrm>
              <a:off x="2880" y="2704"/>
              <a:ext cx="2631" cy="54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0" name="Text Box 363">
              <a:extLst>
                <a:ext uri="{FF2B5EF4-FFF2-40B4-BE49-F238E27FC236}">
                  <a16:creationId xmlns:a16="http://schemas.microsoft.com/office/drawing/2014/main" id="{5A39E15B-0160-0B2B-DA5C-8DC126037EFB}"/>
                </a:ext>
              </a:extLst>
            </p:cNvPr>
            <p:cNvSpPr txBox="1">
              <a:spLocks noChangeArrowheads="1"/>
            </p:cNvSpPr>
            <p:nvPr/>
          </p:nvSpPr>
          <p:spPr bwMode="auto">
            <a:xfrm>
              <a:off x="2880" y="2705"/>
              <a:ext cx="2036"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600" b="1" dirty="0"/>
                <a:t>Homo habilis</a:t>
              </a:r>
              <a:br>
                <a:rPr lang="de-DE" altLang="de-DE" sz="1600" b="1" dirty="0"/>
              </a:br>
              <a:r>
                <a:rPr lang="de-DE" altLang="de-DE" sz="1600" dirty="0"/>
                <a:t>Herstellung von Werkzeugen aus </a:t>
              </a:r>
              <a:br>
                <a:rPr lang="de-DE" altLang="de-DE" sz="1600" dirty="0"/>
              </a:br>
              <a:r>
                <a:rPr lang="de-DE" altLang="de-DE" sz="1600" dirty="0"/>
                <a:t>Stein</a:t>
              </a:r>
            </a:p>
          </p:txBody>
        </p:sp>
      </p:grpSp>
      <p:grpSp>
        <p:nvGrpSpPr>
          <p:cNvPr id="11" name="Group 371">
            <a:extLst>
              <a:ext uri="{FF2B5EF4-FFF2-40B4-BE49-F238E27FC236}">
                <a16:creationId xmlns:a16="http://schemas.microsoft.com/office/drawing/2014/main" id="{01BF470D-184E-62E3-04F9-ED118541FDD9}"/>
              </a:ext>
            </a:extLst>
          </p:cNvPr>
          <p:cNvGrpSpPr>
            <a:grpSpLocks/>
          </p:cNvGrpSpPr>
          <p:nvPr/>
        </p:nvGrpSpPr>
        <p:grpSpPr bwMode="auto">
          <a:xfrm>
            <a:off x="4572000" y="3284538"/>
            <a:ext cx="4176713" cy="865187"/>
            <a:chOff x="2880" y="2069"/>
            <a:chExt cx="2631" cy="545"/>
          </a:xfrm>
        </p:grpSpPr>
        <p:sp>
          <p:nvSpPr>
            <p:cNvPr id="12" name="Rectangle 359">
              <a:extLst>
                <a:ext uri="{FF2B5EF4-FFF2-40B4-BE49-F238E27FC236}">
                  <a16:creationId xmlns:a16="http://schemas.microsoft.com/office/drawing/2014/main" id="{CC17E290-9C02-0ED6-4D30-722BCE6489C8}"/>
                </a:ext>
              </a:extLst>
            </p:cNvPr>
            <p:cNvSpPr>
              <a:spLocks noChangeArrowheads="1"/>
            </p:cNvSpPr>
            <p:nvPr/>
          </p:nvSpPr>
          <p:spPr bwMode="auto">
            <a:xfrm>
              <a:off x="2880" y="2069"/>
              <a:ext cx="2631" cy="54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3" name="Text Box 364">
              <a:extLst>
                <a:ext uri="{FF2B5EF4-FFF2-40B4-BE49-F238E27FC236}">
                  <a16:creationId xmlns:a16="http://schemas.microsoft.com/office/drawing/2014/main" id="{53080CFE-DD9E-DF18-8F77-E76EB7D188A9}"/>
                </a:ext>
              </a:extLst>
            </p:cNvPr>
            <p:cNvSpPr txBox="1">
              <a:spLocks noChangeArrowheads="1"/>
            </p:cNvSpPr>
            <p:nvPr/>
          </p:nvSpPr>
          <p:spPr bwMode="auto">
            <a:xfrm>
              <a:off x="2880" y="2070"/>
              <a:ext cx="2311"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600" b="1" dirty="0"/>
                <a:t>Homo erectus</a:t>
              </a:r>
              <a:br>
                <a:rPr lang="de-DE" altLang="de-DE" sz="1600" dirty="0"/>
              </a:br>
              <a:r>
                <a:rPr lang="de-DE" altLang="de-DE" sz="1600" dirty="0"/>
                <a:t>Wanderung (Afrika </a:t>
              </a:r>
              <a:r>
                <a:rPr lang="de-DE" altLang="de-DE" sz="1600" dirty="0">
                  <a:cs typeface="Arial" panose="020B0604020202020204" pitchFamily="34" charset="0"/>
                </a:rPr>
                <a:t>→</a:t>
              </a:r>
              <a:r>
                <a:rPr lang="de-DE" altLang="de-DE" sz="1600" dirty="0"/>
                <a:t> Asien, Europa), </a:t>
              </a:r>
              <a:br>
                <a:rPr lang="de-DE" altLang="de-DE" sz="1600" dirty="0"/>
              </a:br>
              <a:r>
                <a:rPr lang="de-DE" altLang="de-DE" sz="1600" dirty="0"/>
                <a:t>Jäger, Lagerfeuer</a:t>
              </a:r>
            </a:p>
          </p:txBody>
        </p:sp>
      </p:grpSp>
      <p:grpSp>
        <p:nvGrpSpPr>
          <p:cNvPr id="14" name="Group 370">
            <a:extLst>
              <a:ext uri="{FF2B5EF4-FFF2-40B4-BE49-F238E27FC236}">
                <a16:creationId xmlns:a16="http://schemas.microsoft.com/office/drawing/2014/main" id="{50A7F35E-FEDD-B4FD-7FE9-3E6C2D1F3B48}"/>
              </a:ext>
            </a:extLst>
          </p:cNvPr>
          <p:cNvGrpSpPr>
            <a:grpSpLocks/>
          </p:cNvGrpSpPr>
          <p:nvPr/>
        </p:nvGrpSpPr>
        <p:grpSpPr bwMode="auto">
          <a:xfrm>
            <a:off x="4572000" y="1771650"/>
            <a:ext cx="4248150" cy="1370013"/>
            <a:chOff x="2880" y="1116"/>
            <a:chExt cx="2676" cy="863"/>
          </a:xfrm>
        </p:grpSpPr>
        <p:sp>
          <p:nvSpPr>
            <p:cNvPr id="15" name="Rectangle 360">
              <a:extLst>
                <a:ext uri="{FF2B5EF4-FFF2-40B4-BE49-F238E27FC236}">
                  <a16:creationId xmlns:a16="http://schemas.microsoft.com/office/drawing/2014/main" id="{D3662076-58B6-1ABC-2E95-A249FA04A274}"/>
                </a:ext>
              </a:extLst>
            </p:cNvPr>
            <p:cNvSpPr>
              <a:spLocks noChangeArrowheads="1"/>
            </p:cNvSpPr>
            <p:nvPr/>
          </p:nvSpPr>
          <p:spPr bwMode="auto">
            <a:xfrm>
              <a:off x="2880" y="1116"/>
              <a:ext cx="2631" cy="863"/>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6" name="Text Box 365">
              <a:extLst>
                <a:ext uri="{FF2B5EF4-FFF2-40B4-BE49-F238E27FC236}">
                  <a16:creationId xmlns:a16="http://schemas.microsoft.com/office/drawing/2014/main" id="{B8B1E814-FDE2-7C34-9EF1-37E9B0C3763F}"/>
                </a:ext>
              </a:extLst>
            </p:cNvPr>
            <p:cNvSpPr txBox="1">
              <a:spLocks noChangeArrowheads="1"/>
            </p:cNvSpPr>
            <p:nvPr/>
          </p:nvSpPr>
          <p:spPr bwMode="auto">
            <a:xfrm>
              <a:off x="2880" y="1117"/>
              <a:ext cx="2676" cy="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600" b="1" dirty="0"/>
                <a:t>Neandertaler</a:t>
              </a:r>
              <a:br>
                <a:rPr lang="de-DE" altLang="de-DE" sz="1600" b="1" dirty="0"/>
              </a:br>
              <a:r>
                <a:rPr lang="de-DE" altLang="de-DE" sz="1600" dirty="0"/>
                <a:t>Jäger, robuster Körperbau, Bestattung der Toten, Höhlenmalerei</a:t>
              </a:r>
            </a:p>
            <a:p>
              <a:pPr eaLnBrk="1" hangingPunct="1"/>
              <a:r>
                <a:rPr lang="de-DE" altLang="de-DE" sz="1600" dirty="0"/>
                <a:t>kein direkter Vorfahre des heute lebenden </a:t>
              </a:r>
              <a:br>
                <a:rPr lang="de-DE" altLang="de-DE" sz="1600" dirty="0"/>
              </a:br>
              <a:r>
                <a:rPr lang="de-DE" altLang="de-DE" sz="1600" dirty="0"/>
                <a:t>Menschen, vor 25 000 Jahren ausgestorben </a:t>
              </a:r>
            </a:p>
          </p:txBody>
        </p:sp>
      </p:grpSp>
      <p:grpSp>
        <p:nvGrpSpPr>
          <p:cNvPr id="17" name="Group 369">
            <a:extLst>
              <a:ext uri="{FF2B5EF4-FFF2-40B4-BE49-F238E27FC236}">
                <a16:creationId xmlns:a16="http://schemas.microsoft.com/office/drawing/2014/main" id="{DA18E5C0-E18B-E43E-BD69-83EDDE81AA1A}"/>
              </a:ext>
            </a:extLst>
          </p:cNvPr>
          <p:cNvGrpSpPr>
            <a:grpSpLocks/>
          </p:cNvGrpSpPr>
          <p:nvPr/>
        </p:nvGrpSpPr>
        <p:grpSpPr bwMode="auto">
          <a:xfrm>
            <a:off x="4572000" y="547688"/>
            <a:ext cx="4176713" cy="1081087"/>
            <a:chOff x="2880" y="345"/>
            <a:chExt cx="2631" cy="681"/>
          </a:xfrm>
        </p:grpSpPr>
        <p:sp>
          <p:nvSpPr>
            <p:cNvPr id="18" name="Text Box 366">
              <a:extLst>
                <a:ext uri="{FF2B5EF4-FFF2-40B4-BE49-F238E27FC236}">
                  <a16:creationId xmlns:a16="http://schemas.microsoft.com/office/drawing/2014/main" id="{1864F3EC-FB99-0AFC-2122-EAFC9A04E817}"/>
                </a:ext>
              </a:extLst>
            </p:cNvPr>
            <p:cNvSpPr txBox="1">
              <a:spLocks noChangeArrowheads="1"/>
            </p:cNvSpPr>
            <p:nvPr/>
          </p:nvSpPr>
          <p:spPr bwMode="auto">
            <a:xfrm>
              <a:off x="2880" y="346"/>
              <a:ext cx="2622" cy="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600" b="1" dirty="0"/>
                <a:t>Homo sapiens (Jetztmensch)</a:t>
              </a:r>
              <a:br>
                <a:rPr lang="de-DE" altLang="de-DE" sz="1600" dirty="0"/>
              </a:br>
              <a:r>
                <a:rPr lang="de-DE" altLang="de-DE" sz="1600" dirty="0"/>
                <a:t>Sammler und Jäger, Werkzeuge, Schmuck, </a:t>
              </a:r>
              <a:br>
                <a:rPr lang="de-DE" altLang="de-DE" sz="1600" dirty="0"/>
              </a:br>
              <a:r>
                <a:rPr lang="de-DE" altLang="de-DE" sz="1600" dirty="0"/>
                <a:t>Höhlenmalereien, Bestattung der Toten,</a:t>
              </a:r>
              <a:br>
                <a:rPr lang="de-DE" altLang="de-DE" sz="1600" dirty="0"/>
              </a:br>
              <a:r>
                <a:rPr lang="de-DE" altLang="de-DE" sz="1600" dirty="0"/>
                <a:t>sesshaft, Ackerbau, Nutztiere</a:t>
              </a:r>
            </a:p>
          </p:txBody>
        </p:sp>
        <p:sp>
          <p:nvSpPr>
            <p:cNvPr id="19" name="Rectangle 368">
              <a:extLst>
                <a:ext uri="{FF2B5EF4-FFF2-40B4-BE49-F238E27FC236}">
                  <a16:creationId xmlns:a16="http://schemas.microsoft.com/office/drawing/2014/main" id="{2076EAE5-3814-62EF-0830-881DE77A61D1}"/>
                </a:ext>
              </a:extLst>
            </p:cNvPr>
            <p:cNvSpPr>
              <a:spLocks noChangeArrowheads="1"/>
            </p:cNvSpPr>
            <p:nvPr/>
          </p:nvSpPr>
          <p:spPr bwMode="auto">
            <a:xfrm>
              <a:off x="2880" y="345"/>
              <a:ext cx="2631" cy="681"/>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pic>
        <p:nvPicPr>
          <p:cNvPr id="21" name="Grafik 20">
            <a:extLst>
              <a:ext uri="{FF2B5EF4-FFF2-40B4-BE49-F238E27FC236}">
                <a16:creationId xmlns:a16="http://schemas.microsoft.com/office/drawing/2014/main" id="{04AE35CF-D6F5-480C-B4E1-752725B72FCC}"/>
              </a:ext>
            </a:extLst>
          </p:cNvPr>
          <p:cNvPicPr>
            <a:picLocks noChangeAspect="1"/>
          </p:cNvPicPr>
          <p:nvPr/>
        </p:nvPicPr>
        <p:blipFill>
          <a:blip r:embed="rId2"/>
          <a:stretch>
            <a:fillRect/>
          </a:stretch>
        </p:blipFill>
        <p:spPr>
          <a:xfrm>
            <a:off x="323850" y="620713"/>
            <a:ext cx="4021181" cy="5829523"/>
          </a:xfrm>
          <a:prstGeom prst="rect">
            <a:avLst/>
          </a:prstGeom>
        </p:spPr>
      </p:pic>
      <p:pic>
        <p:nvPicPr>
          <p:cNvPr id="3" name="Grafik 2">
            <a:extLst>
              <a:ext uri="{FF2B5EF4-FFF2-40B4-BE49-F238E27FC236}">
                <a16:creationId xmlns:a16="http://schemas.microsoft.com/office/drawing/2014/main" id="{995A38C2-E53B-EB7F-D37F-C12CD2FBB1BA}"/>
              </a:ext>
            </a:extLst>
          </p:cNvPr>
          <p:cNvPicPr>
            <a:picLocks noChangeAspect="1"/>
          </p:cNvPicPr>
          <p:nvPr/>
        </p:nvPicPr>
        <p:blipFill>
          <a:blip r:embed="rId3"/>
          <a:srcRect r="-1051"/>
          <a:stretch>
            <a:fillRect/>
          </a:stretch>
        </p:blipFill>
        <p:spPr>
          <a:xfrm>
            <a:off x="761308" y="1700807"/>
            <a:ext cx="714348" cy="4550400"/>
          </a:xfrm>
          <a:prstGeom prst="rect">
            <a:avLst/>
          </a:prstGeom>
        </p:spPr>
      </p:pic>
      <p:pic>
        <p:nvPicPr>
          <p:cNvPr id="23" name="Grafik 22">
            <a:extLst>
              <a:ext uri="{FF2B5EF4-FFF2-40B4-BE49-F238E27FC236}">
                <a16:creationId xmlns:a16="http://schemas.microsoft.com/office/drawing/2014/main" id="{1DDC11D0-A37F-A2C1-3A4D-77A85B12A87C}"/>
              </a:ext>
            </a:extLst>
          </p:cNvPr>
          <p:cNvPicPr>
            <a:picLocks noChangeAspect="1"/>
          </p:cNvPicPr>
          <p:nvPr/>
        </p:nvPicPr>
        <p:blipFill>
          <a:blip r:embed="rId4"/>
          <a:stretch>
            <a:fillRect/>
          </a:stretch>
        </p:blipFill>
        <p:spPr>
          <a:xfrm>
            <a:off x="1465021" y="6082222"/>
            <a:ext cx="1080120" cy="363953"/>
          </a:xfrm>
          <a:prstGeom prst="rect">
            <a:avLst/>
          </a:prstGeom>
        </p:spPr>
      </p:pic>
      <p:pic>
        <p:nvPicPr>
          <p:cNvPr id="25" name="Grafik 24">
            <a:extLst>
              <a:ext uri="{FF2B5EF4-FFF2-40B4-BE49-F238E27FC236}">
                <a16:creationId xmlns:a16="http://schemas.microsoft.com/office/drawing/2014/main" id="{5277339E-72FD-AC79-4DF8-89E54E5D2309}"/>
              </a:ext>
            </a:extLst>
          </p:cNvPr>
          <p:cNvPicPr>
            <a:picLocks noChangeAspect="1"/>
          </p:cNvPicPr>
          <p:nvPr/>
        </p:nvPicPr>
        <p:blipFill>
          <a:blip r:embed="rId5"/>
          <a:stretch>
            <a:fillRect/>
          </a:stretch>
        </p:blipFill>
        <p:spPr>
          <a:xfrm>
            <a:off x="1455201" y="6057126"/>
            <a:ext cx="1388607" cy="389049"/>
          </a:xfrm>
          <a:prstGeom prst="rect">
            <a:avLst/>
          </a:prstGeom>
        </p:spPr>
      </p:pic>
      <p:pic>
        <p:nvPicPr>
          <p:cNvPr id="27" name="Grafik 26">
            <a:extLst>
              <a:ext uri="{FF2B5EF4-FFF2-40B4-BE49-F238E27FC236}">
                <a16:creationId xmlns:a16="http://schemas.microsoft.com/office/drawing/2014/main" id="{3F0C6063-D12A-95C6-A320-C0990B03778E}"/>
              </a:ext>
            </a:extLst>
          </p:cNvPr>
          <p:cNvPicPr>
            <a:picLocks noChangeAspect="1"/>
          </p:cNvPicPr>
          <p:nvPr/>
        </p:nvPicPr>
        <p:blipFill>
          <a:blip r:embed="rId6"/>
          <a:stretch>
            <a:fillRect/>
          </a:stretch>
        </p:blipFill>
        <p:spPr>
          <a:xfrm>
            <a:off x="1443915" y="3600347"/>
            <a:ext cx="665569" cy="2484000"/>
          </a:xfrm>
          <a:prstGeom prst="rect">
            <a:avLst/>
          </a:prstGeom>
        </p:spPr>
      </p:pic>
      <p:pic>
        <p:nvPicPr>
          <p:cNvPr id="29" name="Grafik 28">
            <a:extLst>
              <a:ext uri="{FF2B5EF4-FFF2-40B4-BE49-F238E27FC236}">
                <a16:creationId xmlns:a16="http://schemas.microsoft.com/office/drawing/2014/main" id="{2487A67D-E7BB-94D8-5D40-9F00CFF7F84F}"/>
              </a:ext>
            </a:extLst>
          </p:cNvPr>
          <p:cNvPicPr>
            <a:picLocks noChangeAspect="1"/>
          </p:cNvPicPr>
          <p:nvPr/>
        </p:nvPicPr>
        <p:blipFill>
          <a:blip r:embed="rId7"/>
          <a:stretch>
            <a:fillRect/>
          </a:stretch>
        </p:blipFill>
        <p:spPr>
          <a:xfrm>
            <a:off x="2114653" y="4539924"/>
            <a:ext cx="1377227" cy="1049316"/>
          </a:xfrm>
          <a:prstGeom prst="rect">
            <a:avLst/>
          </a:prstGeom>
        </p:spPr>
      </p:pic>
      <p:pic>
        <p:nvPicPr>
          <p:cNvPr id="31" name="Grafik 30">
            <a:extLst>
              <a:ext uri="{FF2B5EF4-FFF2-40B4-BE49-F238E27FC236}">
                <a16:creationId xmlns:a16="http://schemas.microsoft.com/office/drawing/2014/main" id="{A58B02FC-3670-36F9-D543-6699ABCB719F}"/>
              </a:ext>
            </a:extLst>
          </p:cNvPr>
          <p:cNvPicPr>
            <a:picLocks noChangeAspect="1"/>
          </p:cNvPicPr>
          <p:nvPr/>
        </p:nvPicPr>
        <p:blipFill>
          <a:blip r:embed="rId8"/>
          <a:stretch>
            <a:fillRect/>
          </a:stretch>
        </p:blipFill>
        <p:spPr>
          <a:xfrm>
            <a:off x="1666698" y="2780928"/>
            <a:ext cx="1475226" cy="1635836"/>
          </a:xfrm>
          <a:prstGeom prst="rect">
            <a:avLst/>
          </a:prstGeom>
        </p:spPr>
      </p:pic>
      <p:pic>
        <p:nvPicPr>
          <p:cNvPr id="35" name="Grafik 34">
            <a:extLst>
              <a:ext uri="{FF2B5EF4-FFF2-40B4-BE49-F238E27FC236}">
                <a16:creationId xmlns:a16="http://schemas.microsoft.com/office/drawing/2014/main" id="{0B5509A4-DABB-D06B-A94A-C996C84270DC}"/>
              </a:ext>
            </a:extLst>
          </p:cNvPr>
          <p:cNvPicPr>
            <a:picLocks noChangeAspect="1"/>
          </p:cNvPicPr>
          <p:nvPr/>
        </p:nvPicPr>
        <p:blipFill>
          <a:blip r:embed="rId9"/>
          <a:stretch>
            <a:fillRect/>
          </a:stretch>
        </p:blipFill>
        <p:spPr>
          <a:xfrm>
            <a:off x="2483536" y="1906743"/>
            <a:ext cx="1525203" cy="1908000"/>
          </a:xfrm>
          <a:prstGeom prst="rect">
            <a:avLst/>
          </a:prstGeom>
        </p:spPr>
      </p:pic>
      <p:pic>
        <p:nvPicPr>
          <p:cNvPr id="37" name="Grafik 36">
            <a:extLst>
              <a:ext uri="{FF2B5EF4-FFF2-40B4-BE49-F238E27FC236}">
                <a16:creationId xmlns:a16="http://schemas.microsoft.com/office/drawing/2014/main" id="{3DFC080F-83B8-71B1-A542-AAFE66FC6AC3}"/>
              </a:ext>
            </a:extLst>
          </p:cNvPr>
          <p:cNvPicPr>
            <a:picLocks noChangeAspect="1"/>
          </p:cNvPicPr>
          <p:nvPr/>
        </p:nvPicPr>
        <p:blipFill>
          <a:blip r:embed="rId10"/>
          <a:stretch>
            <a:fillRect/>
          </a:stretch>
        </p:blipFill>
        <p:spPr>
          <a:xfrm>
            <a:off x="1237739" y="620687"/>
            <a:ext cx="1360047" cy="2052000"/>
          </a:xfrm>
          <a:prstGeom prst="rect">
            <a:avLst/>
          </a:prstGeom>
        </p:spPr>
      </p:pic>
      <p:pic>
        <p:nvPicPr>
          <p:cNvPr id="39" name="Grafik 38">
            <a:extLst>
              <a:ext uri="{FF2B5EF4-FFF2-40B4-BE49-F238E27FC236}">
                <a16:creationId xmlns:a16="http://schemas.microsoft.com/office/drawing/2014/main" id="{EA319834-80CA-725D-A221-9197E68B725B}"/>
              </a:ext>
            </a:extLst>
          </p:cNvPr>
          <p:cNvPicPr>
            <a:picLocks noChangeAspect="1"/>
          </p:cNvPicPr>
          <p:nvPr/>
        </p:nvPicPr>
        <p:blipFill>
          <a:blip r:embed="rId11"/>
          <a:stretch>
            <a:fillRect/>
          </a:stretch>
        </p:blipFill>
        <p:spPr>
          <a:xfrm>
            <a:off x="2477700" y="625782"/>
            <a:ext cx="1755404" cy="1584000"/>
          </a:xfrm>
          <a:prstGeom prst="rect">
            <a:avLst/>
          </a:prstGeom>
        </p:spPr>
      </p:pic>
      <p:sp>
        <p:nvSpPr>
          <p:cNvPr id="40" name="Textfeld 39">
            <a:extLst>
              <a:ext uri="{FF2B5EF4-FFF2-40B4-BE49-F238E27FC236}">
                <a16:creationId xmlns:a16="http://schemas.microsoft.com/office/drawing/2014/main" id="{E6A35F94-0690-A299-A90A-9F897F93E2C0}"/>
              </a:ext>
            </a:extLst>
          </p:cNvPr>
          <p:cNvSpPr txBox="1"/>
          <p:nvPr/>
        </p:nvSpPr>
        <p:spPr>
          <a:xfrm>
            <a:off x="741224" y="1417782"/>
            <a:ext cx="864095" cy="307777"/>
          </a:xfrm>
          <a:prstGeom prst="rect">
            <a:avLst/>
          </a:prstGeom>
          <a:noFill/>
        </p:spPr>
        <p:txBody>
          <a:bodyPr wrap="square" rtlCol="0">
            <a:spAutoFit/>
          </a:bodyPr>
          <a:lstStyle/>
          <a:p>
            <a:r>
              <a:rPr lang="de-AT" sz="700" i="1" dirty="0"/>
              <a:t>heutige</a:t>
            </a:r>
          </a:p>
          <a:p>
            <a:r>
              <a:rPr lang="de-AT" sz="700" i="1" dirty="0"/>
              <a:t>Menschenaffen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DFBF1E27-1611-B548-A2C5-88F913B063DB}"/>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89E73A96-7F2A-F1BF-0FC6-5ECDEAA4B9CC}"/>
              </a:ext>
            </a:extLst>
          </p:cNvPr>
          <p:cNvSpPr>
            <a:spLocks noGrp="1" noChangeArrowheads="1"/>
          </p:cNvSpPr>
          <p:nvPr>
            <p:ph type="title"/>
          </p:nvPr>
        </p:nvSpPr>
        <p:spPr/>
        <p:txBody>
          <a:bodyPr/>
          <a:lstStyle/>
          <a:p>
            <a:r>
              <a:rPr lang="de-DE" altLang="de-DE" dirty="0"/>
              <a:t>Stammbaum des Menschen</a:t>
            </a:r>
          </a:p>
        </p:txBody>
      </p:sp>
      <p:sp>
        <p:nvSpPr>
          <p:cNvPr id="7171" name="Text Box 3">
            <a:extLst>
              <a:ext uri="{FF2B5EF4-FFF2-40B4-BE49-F238E27FC236}">
                <a16:creationId xmlns:a16="http://schemas.microsoft.com/office/drawing/2014/main" id="{7BC3EC86-38D5-E090-5CB0-FE13466232B8}"/>
              </a:ext>
            </a:extLst>
          </p:cNvPr>
          <p:cNvSpPr txBox="1">
            <a:spLocks noChangeArrowheads="1"/>
          </p:cNvSpPr>
          <p:nvPr/>
        </p:nvSpPr>
        <p:spPr bwMode="auto">
          <a:xfrm>
            <a:off x="5364163" y="5734050"/>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6" name="Text Box 8">
            <a:extLst>
              <a:ext uri="{FF2B5EF4-FFF2-40B4-BE49-F238E27FC236}">
                <a16:creationId xmlns:a16="http://schemas.microsoft.com/office/drawing/2014/main" id="{C428EC6C-9CC4-9797-7318-AECA469A13B4}"/>
              </a:ext>
            </a:extLst>
          </p:cNvPr>
          <p:cNvSpPr txBox="1">
            <a:spLocks noChangeArrowheads="1"/>
          </p:cNvSpPr>
          <p:nvPr/>
        </p:nvSpPr>
        <p:spPr bwMode="auto">
          <a:xfrm>
            <a:off x="6372225" y="62071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grpSp>
        <p:nvGrpSpPr>
          <p:cNvPr id="5" name="Group 373">
            <a:extLst>
              <a:ext uri="{FF2B5EF4-FFF2-40B4-BE49-F238E27FC236}">
                <a16:creationId xmlns:a16="http://schemas.microsoft.com/office/drawing/2014/main" id="{F9BD6ADB-6FE6-C9DF-5058-4EF2D758181B}"/>
              </a:ext>
            </a:extLst>
          </p:cNvPr>
          <p:cNvGrpSpPr>
            <a:grpSpLocks/>
          </p:cNvGrpSpPr>
          <p:nvPr/>
        </p:nvGrpSpPr>
        <p:grpSpPr bwMode="auto">
          <a:xfrm>
            <a:off x="4572000" y="5300663"/>
            <a:ext cx="4176713" cy="865187"/>
            <a:chOff x="2880" y="3339"/>
            <a:chExt cx="2631" cy="545"/>
          </a:xfrm>
        </p:grpSpPr>
        <p:sp>
          <p:nvSpPr>
            <p:cNvPr id="6" name="Rectangle 357">
              <a:extLst>
                <a:ext uri="{FF2B5EF4-FFF2-40B4-BE49-F238E27FC236}">
                  <a16:creationId xmlns:a16="http://schemas.microsoft.com/office/drawing/2014/main" id="{9DC0BFAD-753B-F666-6573-15993F425DA7}"/>
                </a:ext>
              </a:extLst>
            </p:cNvPr>
            <p:cNvSpPr>
              <a:spLocks noChangeArrowheads="1"/>
            </p:cNvSpPr>
            <p:nvPr/>
          </p:nvSpPr>
          <p:spPr bwMode="auto">
            <a:xfrm>
              <a:off x="2880" y="3339"/>
              <a:ext cx="2631" cy="54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 name="Text Box 362">
              <a:extLst>
                <a:ext uri="{FF2B5EF4-FFF2-40B4-BE49-F238E27FC236}">
                  <a16:creationId xmlns:a16="http://schemas.microsoft.com/office/drawing/2014/main" id="{96772B74-160E-D2FB-D32E-9F016CEE7728}"/>
                </a:ext>
              </a:extLst>
            </p:cNvPr>
            <p:cNvSpPr txBox="1">
              <a:spLocks noChangeArrowheads="1"/>
            </p:cNvSpPr>
            <p:nvPr/>
          </p:nvSpPr>
          <p:spPr bwMode="auto">
            <a:xfrm>
              <a:off x="2880" y="3339"/>
              <a:ext cx="2022"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600" b="1" dirty="0"/>
                <a:t>Australopithecus</a:t>
              </a:r>
              <a:br>
                <a:rPr lang="de-DE" altLang="de-DE" sz="1600" dirty="0"/>
              </a:br>
              <a:r>
                <a:rPr lang="de-DE" altLang="de-DE" sz="1600" dirty="0"/>
                <a:t>aufrechter Gang, kleines Gehirn, </a:t>
              </a:r>
            </a:p>
            <a:p>
              <a:pPr eaLnBrk="1" hangingPunct="1"/>
              <a:r>
                <a:rPr lang="de-DE" altLang="de-DE" sz="1600" dirty="0"/>
                <a:t>vorspringende Kiefer</a:t>
              </a:r>
            </a:p>
          </p:txBody>
        </p:sp>
      </p:grpSp>
      <p:grpSp>
        <p:nvGrpSpPr>
          <p:cNvPr id="8" name="Group 372">
            <a:extLst>
              <a:ext uri="{FF2B5EF4-FFF2-40B4-BE49-F238E27FC236}">
                <a16:creationId xmlns:a16="http://schemas.microsoft.com/office/drawing/2014/main" id="{31C875D5-23BC-4BCB-06E2-1966CDA7A396}"/>
              </a:ext>
            </a:extLst>
          </p:cNvPr>
          <p:cNvGrpSpPr>
            <a:grpSpLocks/>
          </p:cNvGrpSpPr>
          <p:nvPr/>
        </p:nvGrpSpPr>
        <p:grpSpPr bwMode="auto">
          <a:xfrm>
            <a:off x="4572000" y="4292600"/>
            <a:ext cx="4176713" cy="865188"/>
            <a:chOff x="2880" y="2704"/>
            <a:chExt cx="2631" cy="545"/>
          </a:xfrm>
        </p:grpSpPr>
        <p:sp>
          <p:nvSpPr>
            <p:cNvPr id="9" name="Rectangle 358">
              <a:extLst>
                <a:ext uri="{FF2B5EF4-FFF2-40B4-BE49-F238E27FC236}">
                  <a16:creationId xmlns:a16="http://schemas.microsoft.com/office/drawing/2014/main" id="{5E4A3C25-9080-10CE-A593-7E781C4D1113}"/>
                </a:ext>
              </a:extLst>
            </p:cNvPr>
            <p:cNvSpPr>
              <a:spLocks noChangeArrowheads="1"/>
            </p:cNvSpPr>
            <p:nvPr/>
          </p:nvSpPr>
          <p:spPr bwMode="auto">
            <a:xfrm>
              <a:off x="2880" y="2704"/>
              <a:ext cx="2631" cy="54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0" name="Text Box 363">
              <a:extLst>
                <a:ext uri="{FF2B5EF4-FFF2-40B4-BE49-F238E27FC236}">
                  <a16:creationId xmlns:a16="http://schemas.microsoft.com/office/drawing/2014/main" id="{5803F711-48AD-C6CA-6F06-A810E53E5F90}"/>
                </a:ext>
              </a:extLst>
            </p:cNvPr>
            <p:cNvSpPr txBox="1">
              <a:spLocks noChangeArrowheads="1"/>
            </p:cNvSpPr>
            <p:nvPr/>
          </p:nvSpPr>
          <p:spPr bwMode="auto">
            <a:xfrm>
              <a:off x="2880" y="2705"/>
              <a:ext cx="2036"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600" b="1" dirty="0"/>
                <a:t>Homo habilis</a:t>
              </a:r>
              <a:br>
                <a:rPr lang="de-DE" altLang="de-DE" sz="1600" b="1" dirty="0"/>
              </a:br>
              <a:r>
                <a:rPr lang="de-DE" altLang="de-DE" sz="1600" dirty="0"/>
                <a:t>Herstellung von Werkzeugen aus </a:t>
              </a:r>
              <a:br>
                <a:rPr lang="de-DE" altLang="de-DE" sz="1600" dirty="0"/>
              </a:br>
              <a:r>
                <a:rPr lang="de-DE" altLang="de-DE" sz="1600" dirty="0"/>
                <a:t>Stein</a:t>
              </a:r>
            </a:p>
          </p:txBody>
        </p:sp>
      </p:grpSp>
      <p:grpSp>
        <p:nvGrpSpPr>
          <p:cNvPr id="11" name="Group 371">
            <a:extLst>
              <a:ext uri="{FF2B5EF4-FFF2-40B4-BE49-F238E27FC236}">
                <a16:creationId xmlns:a16="http://schemas.microsoft.com/office/drawing/2014/main" id="{643D041D-0752-BD9E-A722-740E4FF58670}"/>
              </a:ext>
            </a:extLst>
          </p:cNvPr>
          <p:cNvGrpSpPr>
            <a:grpSpLocks/>
          </p:cNvGrpSpPr>
          <p:nvPr/>
        </p:nvGrpSpPr>
        <p:grpSpPr bwMode="auto">
          <a:xfrm>
            <a:off x="4572000" y="3284538"/>
            <a:ext cx="4176713" cy="865187"/>
            <a:chOff x="2880" y="2069"/>
            <a:chExt cx="2631" cy="545"/>
          </a:xfrm>
        </p:grpSpPr>
        <p:sp>
          <p:nvSpPr>
            <p:cNvPr id="12" name="Rectangle 359">
              <a:extLst>
                <a:ext uri="{FF2B5EF4-FFF2-40B4-BE49-F238E27FC236}">
                  <a16:creationId xmlns:a16="http://schemas.microsoft.com/office/drawing/2014/main" id="{938A087D-C0D0-E1B3-E5A8-725DDAF393B0}"/>
                </a:ext>
              </a:extLst>
            </p:cNvPr>
            <p:cNvSpPr>
              <a:spLocks noChangeArrowheads="1"/>
            </p:cNvSpPr>
            <p:nvPr/>
          </p:nvSpPr>
          <p:spPr bwMode="auto">
            <a:xfrm>
              <a:off x="2880" y="2069"/>
              <a:ext cx="2631" cy="54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3" name="Text Box 364">
              <a:extLst>
                <a:ext uri="{FF2B5EF4-FFF2-40B4-BE49-F238E27FC236}">
                  <a16:creationId xmlns:a16="http://schemas.microsoft.com/office/drawing/2014/main" id="{7B9DDC87-B259-ADF3-3283-6E2D5A8C9617}"/>
                </a:ext>
              </a:extLst>
            </p:cNvPr>
            <p:cNvSpPr txBox="1">
              <a:spLocks noChangeArrowheads="1"/>
            </p:cNvSpPr>
            <p:nvPr/>
          </p:nvSpPr>
          <p:spPr bwMode="auto">
            <a:xfrm>
              <a:off x="2880" y="2070"/>
              <a:ext cx="2311"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600" b="1" dirty="0"/>
                <a:t>Homo erectus</a:t>
              </a:r>
              <a:br>
                <a:rPr lang="de-DE" altLang="de-DE" sz="1600" dirty="0"/>
              </a:br>
              <a:r>
                <a:rPr lang="de-DE" altLang="de-DE" sz="1600" dirty="0"/>
                <a:t>Wanderung (Afrika </a:t>
              </a:r>
              <a:r>
                <a:rPr lang="de-DE" altLang="de-DE" sz="1600" dirty="0">
                  <a:cs typeface="Arial" panose="020B0604020202020204" pitchFamily="34" charset="0"/>
                </a:rPr>
                <a:t>→</a:t>
              </a:r>
              <a:r>
                <a:rPr lang="de-DE" altLang="de-DE" sz="1600" dirty="0"/>
                <a:t> Asien, Europa), </a:t>
              </a:r>
              <a:br>
                <a:rPr lang="de-DE" altLang="de-DE" sz="1600" dirty="0"/>
              </a:br>
              <a:r>
                <a:rPr lang="de-DE" altLang="de-DE" sz="1600" dirty="0"/>
                <a:t>Jäger, Lagerfeuer</a:t>
              </a:r>
            </a:p>
          </p:txBody>
        </p:sp>
      </p:grpSp>
      <p:grpSp>
        <p:nvGrpSpPr>
          <p:cNvPr id="14" name="Group 370">
            <a:extLst>
              <a:ext uri="{FF2B5EF4-FFF2-40B4-BE49-F238E27FC236}">
                <a16:creationId xmlns:a16="http://schemas.microsoft.com/office/drawing/2014/main" id="{4110B61F-C149-0CFB-C49C-FDFDA2D80C9F}"/>
              </a:ext>
            </a:extLst>
          </p:cNvPr>
          <p:cNvGrpSpPr>
            <a:grpSpLocks/>
          </p:cNvGrpSpPr>
          <p:nvPr/>
        </p:nvGrpSpPr>
        <p:grpSpPr bwMode="auto">
          <a:xfrm>
            <a:off x="4572000" y="1771650"/>
            <a:ext cx="4248150" cy="1370013"/>
            <a:chOff x="2880" y="1116"/>
            <a:chExt cx="2676" cy="863"/>
          </a:xfrm>
        </p:grpSpPr>
        <p:sp>
          <p:nvSpPr>
            <p:cNvPr id="15" name="Rectangle 360">
              <a:extLst>
                <a:ext uri="{FF2B5EF4-FFF2-40B4-BE49-F238E27FC236}">
                  <a16:creationId xmlns:a16="http://schemas.microsoft.com/office/drawing/2014/main" id="{E4EF283B-E81E-D553-B80F-FBF8AD2043C5}"/>
                </a:ext>
              </a:extLst>
            </p:cNvPr>
            <p:cNvSpPr>
              <a:spLocks noChangeArrowheads="1"/>
            </p:cNvSpPr>
            <p:nvPr/>
          </p:nvSpPr>
          <p:spPr bwMode="auto">
            <a:xfrm>
              <a:off x="2880" y="1116"/>
              <a:ext cx="2631" cy="863"/>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6" name="Text Box 365">
              <a:extLst>
                <a:ext uri="{FF2B5EF4-FFF2-40B4-BE49-F238E27FC236}">
                  <a16:creationId xmlns:a16="http://schemas.microsoft.com/office/drawing/2014/main" id="{A3E8B09A-5E33-B6B8-80D0-6D4814444846}"/>
                </a:ext>
              </a:extLst>
            </p:cNvPr>
            <p:cNvSpPr txBox="1">
              <a:spLocks noChangeArrowheads="1"/>
            </p:cNvSpPr>
            <p:nvPr/>
          </p:nvSpPr>
          <p:spPr bwMode="auto">
            <a:xfrm>
              <a:off x="2880" y="1117"/>
              <a:ext cx="2676" cy="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600" b="1" dirty="0"/>
                <a:t>Neandertaler</a:t>
              </a:r>
              <a:br>
                <a:rPr lang="de-DE" altLang="de-DE" sz="1600" b="1" dirty="0"/>
              </a:br>
              <a:r>
                <a:rPr lang="de-DE" altLang="de-DE" sz="1600" dirty="0"/>
                <a:t>Jäger, robuster Körperbau, Bestattung der Toten, Höhlenmalerei</a:t>
              </a:r>
            </a:p>
            <a:p>
              <a:pPr eaLnBrk="1" hangingPunct="1"/>
              <a:r>
                <a:rPr lang="de-DE" altLang="de-DE" sz="1600" dirty="0"/>
                <a:t>kein direkter Vorfahre des heute lebenden </a:t>
              </a:r>
              <a:br>
                <a:rPr lang="de-DE" altLang="de-DE" sz="1600" dirty="0"/>
              </a:br>
              <a:r>
                <a:rPr lang="de-DE" altLang="de-DE" sz="1600" dirty="0"/>
                <a:t>Menschen, vor 25 000 Jahren ausgestorben </a:t>
              </a:r>
            </a:p>
          </p:txBody>
        </p:sp>
      </p:grpSp>
      <p:grpSp>
        <p:nvGrpSpPr>
          <p:cNvPr id="17" name="Group 369">
            <a:extLst>
              <a:ext uri="{FF2B5EF4-FFF2-40B4-BE49-F238E27FC236}">
                <a16:creationId xmlns:a16="http://schemas.microsoft.com/office/drawing/2014/main" id="{851B8397-6DC9-7430-7FD0-9457D63D3F1C}"/>
              </a:ext>
            </a:extLst>
          </p:cNvPr>
          <p:cNvGrpSpPr>
            <a:grpSpLocks/>
          </p:cNvGrpSpPr>
          <p:nvPr/>
        </p:nvGrpSpPr>
        <p:grpSpPr bwMode="auto">
          <a:xfrm>
            <a:off x="4572000" y="547688"/>
            <a:ext cx="4176713" cy="1081087"/>
            <a:chOff x="2880" y="345"/>
            <a:chExt cx="2631" cy="681"/>
          </a:xfrm>
        </p:grpSpPr>
        <p:sp>
          <p:nvSpPr>
            <p:cNvPr id="18" name="Text Box 366">
              <a:extLst>
                <a:ext uri="{FF2B5EF4-FFF2-40B4-BE49-F238E27FC236}">
                  <a16:creationId xmlns:a16="http://schemas.microsoft.com/office/drawing/2014/main" id="{D261A02B-4735-9699-6A56-A70A31C40B41}"/>
                </a:ext>
              </a:extLst>
            </p:cNvPr>
            <p:cNvSpPr txBox="1">
              <a:spLocks noChangeArrowheads="1"/>
            </p:cNvSpPr>
            <p:nvPr/>
          </p:nvSpPr>
          <p:spPr bwMode="auto">
            <a:xfrm>
              <a:off x="2880" y="346"/>
              <a:ext cx="2622" cy="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600" b="1" dirty="0"/>
                <a:t>Homo sapiens (Jetztmensch)</a:t>
              </a:r>
              <a:br>
                <a:rPr lang="de-DE" altLang="de-DE" sz="1600" dirty="0"/>
              </a:br>
              <a:r>
                <a:rPr lang="de-DE" altLang="de-DE" sz="1600" dirty="0"/>
                <a:t>Sammler und Jäger, Werkzeuge, Schmuck, </a:t>
              </a:r>
              <a:br>
                <a:rPr lang="de-DE" altLang="de-DE" sz="1600" dirty="0"/>
              </a:br>
              <a:r>
                <a:rPr lang="de-DE" altLang="de-DE" sz="1600" dirty="0"/>
                <a:t>Höhlenmalereien, Bestattung der Toten,</a:t>
              </a:r>
              <a:br>
                <a:rPr lang="de-DE" altLang="de-DE" sz="1600" dirty="0"/>
              </a:br>
              <a:r>
                <a:rPr lang="de-DE" altLang="de-DE" sz="1600" dirty="0"/>
                <a:t>sesshaft, Ackerbau, Nutztiere</a:t>
              </a:r>
            </a:p>
          </p:txBody>
        </p:sp>
        <p:sp>
          <p:nvSpPr>
            <p:cNvPr id="19" name="Rectangle 368">
              <a:extLst>
                <a:ext uri="{FF2B5EF4-FFF2-40B4-BE49-F238E27FC236}">
                  <a16:creationId xmlns:a16="http://schemas.microsoft.com/office/drawing/2014/main" id="{15F55A86-AC86-ECA7-E3B0-120840BF543D}"/>
                </a:ext>
              </a:extLst>
            </p:cNvPr>
            <p:cNvSpPr>
              <a:spLocks noChangeArrowheads="1"/>
            </p:cNvSpPr>
            <p:nvPr/>
          </p:nvSpPr>
          <p:spPr bwMode="auto">
            <a:xfrm>
              <a:off x="2880" y="345"/>
              <a:ext cx="2631" cy="681"/>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pic>
        <p:nvPicPr>
          <p:cNvPr id="21" name="Grafik 20">
            <a:extLst>
              <a:ext uri="{FF2B5EF4-FFF2-40B4-BE49-F238E27FC236}">
                <a16:creationId xmlns:a16="http://schemas.microsoft.com/office/drawing/2014/main" id="{356368B1-BF4C-806E-20B1-39BD7BEBA590}"/>
              </a:ext>
            </a:extLst>
          </p:cNvPr>
          <p:cNvPicPr>
            <a:picLocks noChangeAspect="1"/>
          </p:cNvPicPr>
          <p:nvPr/>
        </p:nvPicPr>
        <p:blipFill>
          <a:blip r:embed="rId2"/>
          <a:stretch>
            <a:fillRect/>
          </a:stretch>
        </p:blipFill>
        <p:spPr>
          <a:xfrm>
            <a:off x="323850" y="620713"/>
            <a:ext cx="4021181" cy="5829523"/>
          </a:xfrm>
          <a:prstGeom prst="rect">
            <a:avLst/>
          </a:prstGeom>
        </p:spPr>
      </p:pic>
      <p:pic>
        <p:nvPicPr>
          <p:cNvPr id="3" name="Grafik 2">
            <a:extLst>
              <a:ext uri="{FF2B5EF4-FFF2-40B4-BE49-F238E27FC236}">
                <a16:creationId xmlns:a16="http://schemas.microsoft.com/office/drawing/2014/main" id="{877EDD8C-3A29-45FE-02FC-EFC1487EE191}"/>
              </a:ext>
            </a:extLst>
          </p:cNvPr>
          <p:cNvPicPr>
            <a:picLocks noChangeAspect="1"/>
          </p:cNvPicPr>
          <p:nvPr/>
        </p:nvPicPr>
        <p:blipFill>
          <a:blip r:embed="rId3"/>
          <a:srcRect r="-1051"/>
          <a:stretch>
            <a:fillRect/>
          </a:stretch>
        </p:blipFill>
        <p:spPr>
          <a:xfrm>
            <a:off x="761308" y="1700807"/>
            <a:ext cx="714348" cy="4550400"/>
          </a:xfrm>
          <a:prstGeom prst="rect">
            <a:avLst/>
          </a:prstGeom>
        </p:spPr>
      </p:pic>
      <p:pic>
        <p:nvPicPr>
          <p:cNvPr id="23" name="Grafik 22">
            <a:extLst>
              <a:ext uri="{FF2B5EF4-FFF2-40B4-BE49-F238E27FC236}">
                <a16:creationId xmlns:a16="http://schemas.microsoft.com/office/drawing/2014/main" id="{118FB948-0FF7-CC4C-545E-B3356F9E838E}"/>
              </a:ext>
            </a:extLst>
          </p:cNvPr>
          <p:cNvPicPr>
            <a:picLocks noChangeAspect="1"/>
          </p:cNvPicPr>
          <p:nvPr/>
        </p:nvPicPr>
        <p:blipFill>
          <a:blip r:embed="rId4"/>
          <a:stretch>
            <a:fillRect/>
          </a:stretch>
        </p:blipFill>
        <p:spPr>
          <a:xfrm>
            <a:off x="1465021" y="6082222"/>
            <a:ext cx="1080120" cy="363953"/>
          </a:xfrm>
          <a:prstGeom prst="rect">
            <a:avLst/>
          </a:prstGeom>
        </p:spPr>
      </p:pic>
      <p:pic>
        <p:nvPicPr>
          <p:cNvPr id="25" name="Grafik 24">
            <a:extLst>
              <a:ext uri="{FF2B5EF4-FFF2-40B4-BE49-F238E27FC236}">
                <a16:creationId xmlns:a16="http://schemas.microsoft.com/office/drawing/2014/main" id="{2229A9DC-DA7B-15E7-C30B-2CF50D9BD536}"/>
              </a:ext>
            </a:extLst>
          </p:cNvPr>
          <p:cNvPicPr>
            <a:picLocks noChangeAspect="1"/>
          </p:cNvPicPr>
          <p:nvPr/>
        </p:nvPicPr>
        <p:blipFill>
          <a:blip r:embed="rId5"/>
          <a:stretch>
            <a:fillRect/>
          </a:stretch>
        </p:blipFill>
        <p:spPr>
          <a:xfrm>
            <a:off x="1455201" y="6057126"/>
            <a:ext cx="1388607" cy="389049"/>
          </a:xfrm>
          <a:prstGeom prst="rect">
            <a:avLst/>
          </a:prstGeom>
        </p:spPr>
      </p:pic>
      <p:pic>
        <p:nvPicPr>
          <p:cNvPr id="27" name="Grafik 26">
            <a:extLst>
              <a:ext uri="{FF2B5EF4-FFF2-40B4-BE49-F238E27FC236}">
                <a16:creationId xmlns:a16="http://schemas.microsoft.com/office/drawing/2014/main" id="{28BCB538-4FCD-D5EB-974C-AD0C515509E5}"/>
              </a:ext>
            </a:extLst>
          </p:cNvPr>
          <p:cNvPicPr>
            <a:picLocks noChangeAspect="1"/>
          </p:cNvPicPr>
          <p:nvPr/>
        </p:nvPicPr>
        <p:blipFill>
          <a:blip r:embed="rId6"/>
          <a:stretch>
            <a:fillRect/>
          </a:stretch>
        </p:blipFill>
        <p:spPr>
          <a:xfrm>
            <a:off x="1443915" y="3600347"/>
            <a:ext cx="665569" cy="2484000"/>
          </a:xfrm>
          <a:prstGeom prst="rect">
            <a:avLst/>
          </a:prstGeom>
        </p:spPr>
      </p:pic>
      <p:pic>
        <p:nvPicPr>
          <p:cNvPr id="29" name="Grafik 28">
            <a:extLst>
              <a:ext uri="{FF2B5EF4-FFF2-40B4-BE49-F238E27FC236}">
                <a16:creationId xmlns:a16="http://schemas.microsoft.com/office/drawing/2014/main" id="{F860FB5B-2945-1FA1-0903-E7F67AFCC157}"/>
              </a:ext>
            </a:extLst>
          </p:cNvPr>
          <p:cNvPicPr>
            <a:picLocks noChangeAspect="1"/>
          </p:cNvPicPr>
          <p:nvPr/>
        </p:nvPicPr>
        <p:blipFill>
          <a:blip r:embed="rId7"/>
          <a:stretch>
            <a:fillRect/>
          </a:stretch>
        </p:blipFill>
        <p:spPr>
          <a:xfrm>
            <a:off x="2114653" y="4539924"/>
            <a:ext cx="1377227" cy="1049316"/>
          </a:xfrm>
          <a:prstGeom prst="rect">
            <a:avLst/>
          </a:prstGeom>
        </p:spPr>
      </p:pic>
      <p:pic>
        <p:nvPicPr>
          <p:cNvPr id="31" name="Grafik 30">
            <a:extLst>
              <a:ext uri="{FF2B5EF4-FFF2-40B4-BE49-F238E27FC236}">
                <a16:creationId xmlns:a16="http://schemas.microsoft.com/office/drawing/2014/main" id="{B916BC4B-D39F-6612-F0C7-17E00D2422B9}"/>
              </a:ext>
            </a:extLst>
          </p:cNvPr>
          <p:cNvPicPr>
            <a:picLocks noChangeAspect="1"/>
          </p:cNvPicPr>
          <p:nvPr/>
        </p:nvPicPr>
        <p:blipFill>
          <a:blip r:embed="rId8"/>
          <a:stretch>
            <a:fillRect/>
          </a:stretch>
        </p:blipFill>
        <p:spPr>
          <a:xfrm>
            <a:off x="1666698" y="2780928"/>
            <a:ext cx="1475226" cy="1635836"/>
          </a:xfrm>
          <a:prstGeom prst="rect">
            <a:avLst/>
          </a:prstGeom>
        </p:spPr>
      </p:pic>
      <p:pic>
        <p:nvPicPr>
          <p:cNvPr id="35" name="Grafik 34">
            <a:extLst>
              <a:ext uri="{FF2B5EF4-FFF2-40B4-BE49-F238E27FC236}">
                <a16:creationId xmlns:a16="http://schemas.microsoft.com/office/drawing/2014/main" id="{03E128A5-856A-0E9C-C4ED-811230E9119A}"/>
              </a:ext>
            </a:extLst>
          </p:cNvPr>
          <p:cNvPicPr>
            <a:picLocks noChangeAspect="1"/>
          </p:cNvPicPr>
          <p:nvPr/>
        </p:nvPicPr>
        <p:blipFill>
          <a:blip r:embed="rId9"/>
          <a:stretch>
            <a:fillRect/>
          </a:stretch>
        </p:blipFill>
        <p:spPr>
          <a:xfrm>
            <a:off x="2483536" y="1906743"/>
            <a:ext cx="1525203" cy="1908000"/>
          </a:xfrm>
          <a:prstGeom prst="rect">
            <a:avLst/>
          </a:prstGeom>
        </p:spPr>
      </p:pic>
      <p:pic>
        <p:nvPicPr>
          <p:cNvPr id="37" name="Grafik 36">
            <a:extLst>
              <a:ext uri="{FF2B5EF4-FFF2-40B4-BE49-F238E27FC236}">
                <a16:creationId xmlns:a16="http://schemas.microsoft.com/office/drawing/2014/main" id="{08F75F75-26A1-C40D-A453-E3E59B720A7B}"/>
              </a:ext>
            </a:extLst>
          </p:cNvPr>
          <p:cNvPicPr>
            <a:picLocks noChangeAspect="1"/>
          </p:cNvPicPr>
          <p:nvPr/>
        </p:nvPicPr>
        <p:blipFill>
          <a:blip r:embed="rId10"/>
          <a:stretch>
            <a:fillRect/>
          </a:stretch>
        </p:blipFill>
        <p:spPr>
          <a:xfrm>
            <a:off x="1237739" y="620687"/>
            <a:ext cx="1360047" cy="2052000"/>
          </a:xfrm>
          <a:prstGeom prst="rect">
            <a:avLst/>
          </a:prstGeom>
        </p:spPr>
      </p:pic>
      <p:pic>
        <p:nvPicPr>
          <p:cNvPr id="39" name="Grafik 38">
            <a:extLst>
              <a:ext uri="{FF2B5EF4-FFF2-40B4-BE49-F238E27FC236}">
                <a16:creationId xmlns:a16="http://schemas.microsoft.com/office/drawing/2014/main" id="{2516F472-9FD2-AF6A-D0EC-A0EC1188E84E}"/>
              </a:ext>
            </a:extLst>
          </p:cNvPr>
          <p:cNvPicPr>
            <a:picLocks noChangeAspect="1"/>
          </p:cNvPicPr>
          <p:nvPr/>
        </p:nvPicPr>
        <p:blipFill>
          <a:blip r:embed="rId11"/>
          <a:stretch>
            <a:fillRect/>
          </a:stretch>
        </p:blipFill>
        <p:spPr>
          <a:xfrm>
            <a:off x="2477700" y="625782"/>
            <a:ext cx="1755404" cy="1584000"/>
          </a:xfrm>
          <a:prstGeom prst="rect">
            <a:avLst/>
          </a:prstGeom>
        </p:spPr>
      </p:pic>
      <p:sp>
        <p:nvSpPr>
          <p:cNvPr id="40" name="Textfeld 39">
            <a:extLst>
              <a:ext uri="{FF2B5EF4-FFF2-40B4-BE49-F238E27FC236}">
                <a16:creationId xmlns:a16="http://schemas.microsoft.com/office/drawing/2014/main" id="{924AC49D-54F9-FA06-AC27-033E36F0A4BF}"/>
              </a:ext>
            </a:extLst>
          </p:cNvPr>
          <p:cNvSpPr txBox="1"/>
          <p:nvPr/>
        </p:nvSpPr>
        <p:spPr>
          <a:xfrm>
            <a:off x="741224" y="1417782"/>
            <a:ext cx="864095" cy="307777"/>
          </a:xfrm>
          <a:prstGeom prst="rect">
            <a:avLst/>
          </a:prstGeom>
          <a:noFill/>
        </p:spPr>
        <p:txBody>
          <a:bodyPr wrap="square" rtlCol="0">
            <a:spAutoFit/>
          </a:bodyPr>
          <a:lstStyle/>
          <a:p>
            <a:r>
              <a:rPr lang="de-AT" sz="700" i="1" dirty="0"/>
              <a:t>heutige</a:t>
            </a:r>
          </a:p>
          <a:p>
            <a:r>
              <a:rPr lang="de-AT" sz="700" i="1" dirty="0"/>
              <a:t>Menschenaffen </a:t>
            </a:r>
          </a:p>
        </p:txBody>
      </p:sp>
    </p:spTree>
    <p:extLst>
      <p:ext uri="{BB962C8B-B14F-4D97-AF65-F5344CB8AC3E}">
        <p14:creationId xmlns:p14="http://schemas.microsoft.com/office/powerpoint/2010/main" val="2248786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C27606A3-F55F-EF65-019C-304EF943737B}"/>
            </a:ext>
          </a:extLst>
        </p:cNvPr>
        <p:cNvGrpSpPr/>
        <p:nvPr/>
      </p:nvGrpSpPr>
      <p:grpSpPr>
        <a:xfrm>
          <a:off x="0" y="0"/>
          <a:ext cx="0" cy="0"/>
          <a:chOff x="0" y="0"/>
          <a:chExt cx="0" cy="0"/>
        </a:xfrm>
      </p:grpSpPr>
      <p:sp>
        <p:nvSpPr>
          <p:cNvPr id="7170" name="Rectangle 2">
            <a:extLst>
              <a:ext uri="{FF2B5EF4-FFF2-40B4-BE49-F238E27FC236}">
                <a16:creationId xmlns:a16="http://schemas.microsoft.com/office/drawing/2014/main" id="{932AD0F7-A360-AC12-2EB3-495D7FEEBA57}"/>
              </a:ext>
            </a:extLst>
          </p:cNvPr>
          <p:cNvSpPr>
            <a:spLocks noGrp="1" noChangeArrowheads="1"/>
          </p:cNvSpPr>
          <p:nvPr>
            <p:ph type="title"/>
          </p:nvPr>
        </p:nvSpPr>
        <p:spPr/>
        <p:txBody>
          <a:bodyPr/>
          <a:lstStyle/>
          <a:p>
            <a:r>
              <a:rPr lang="de-DE" altLang="de-DE" dirty="0"/>
              <a:t>Stammbaum des Menschen</a:t>
            </a:r>
          </a:p>
        </p:txBody>
      </p:sp>
      <p:sp>
        <p:nvSpPr>
          <p:cNvPr id="7171" name="Text Box 3">
            <a:extLst>
              <a:ext uri="{FF2B5EF4-FFF2-40B4-BE49-F238E27FC236}">
                <a16:creationId xmlns:a16="http://schemas.microsoft.com/office/drawing/2014/main" id="{77189730-E77B-ED0D-2D18-23C9C560E7F4}"/>
              </a:ext>
            </a:extLst>
          </p:cNvPr>
          <p:cNvSpPr txBox="1">
            <a:spLocks noChangeArrowheads="1"/>
          </p:cNvSpPr>
          <p:nvPr/>
        </p:nvSpPr>
        <p:spPr bwMode="auto">
          <a:xfrm>
            <a:off x="5364163" y="5734050"/>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sp>
        <p:nvSpPr>
          <p:cNvPr id="7176" name="Text Box 8">
            <a:extLst>
              <a:ext uri="{FF2B5EF4-FFF2-40B4-BE49-F238E27FC236}">
                <a16:creationId xmlns:a16="http://schemas.microsoft.com/office/drawing/2014/main" id="{47120318-ED0B-C250-FB7F-87CE17988EC6}"/>
              </a:ext>
            </a:extLst>
          </p:cNvPr>
          <p:cNvSpPr txBox="1">
            <a:spLocks noChangeArrowheads="1"/>
          </p:cNvSpPr>
          <p:nvPr/>
        </p:nvSpPr>
        <p:spPr bwMode="auto">
          <a:xfrm>
            <a:off x="6372225" y="62071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50000"/>
              </a:spcBef>
              <a:buClrTx/>
              <a:buFontTx/>
              <a:buNone/>
            </a:pPr>
            <a:endParaRPr lang="de-DE" altLang="de-DE" sz="1600">
              <a:latin typeface="Arial" panose="020B0604020202020204" pitchFamily="34" charset="0"/>
            </a:endParaRPr>
          </a:p>
        </p:txBody>
      </p:sp>
      <p:grpSp>
        <p:nvGrpSpPr>
          <p:cNvPr id="5" name="Group 373">
            <a:extLst>
              <a:ext uri="{FF2B5EF4-FFF2-40B4-BE49-F238E27FC236}">
                <a16:creationId xmlns:a16="http://schemas.microsoft.com/office/drawing/2014/main" id="{59FBC45F-9864-E350-901B-B8FC4E2F0DB0}"/>
              </a:ext>
            </a:extLst>
          </p:cNvPr>
          <p:cNvGrpSpPr>
            <a:grpSpLocks/>
          </p:cNvGrpSpPr>
          <p:nvPr/>
        </p:nvGrpSpPr>
        <p:grpSpPr bwMode="auto">
          <a:xfrm>
            <a:off x="4572000" y="5300663"/>
            <a:ext cx="4176713" cy="865187"/>
            <a:chOff x="2880" y="3339"/>
            <a:chExt cx="2631" cy="545"/>
          </a:xfrm>
        </p:grpSpPr>
        <p:sp>
          <p:nvSpPr>
            <p:cNvPr id="6" name="Rectangle 357">
              <a:extLst>
                <a:ext uri="{FF2B5EF4-FFF2-40B4-BE49-F238E27FC236}">
                  <a16:creationId xmlns:a16="http://schemas.microsoft.com/office/drawing/2014/main" id="{4458AD6A-8701-5621-EB1F-FAA5E0CDDEDA}"/>
                </a:ext>
              </a:extLst>
            </p:cNvPr>
            <p:cNvSpPr>
              <a:spLocks noChangeArrowheads="1"/>
            </p:cNvSpPr>
            <p:nvPr/>
          </p:nvSpPr>
          <p:spPr bwMode="auto">
            <a:xfrm>
              <a:off x="2880" y="3339"/>
              <a:ext cx="2631" cy="54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 name="Text Box 362">
              <a:extLst>
                <a:ext uri="{FF2B5EF4-FFF2-40B4-BE49-F238E27FC236}">
                  <a16:creationId xmlns:a16="http://schemas.microsoft.com/office/drawing/2014/main" id="{D4EF4275-0F84-777C-40F7-20974D293747}"/>
                </a:ext>
              </a:extLst>
            </p:cNvPr>
            <p:cNvSpPr txBox="1">
              <a:spLocks noChangeArrowheads="1"/>
            </p:cNvSpPr>
            <p:nvPr/>
          </p:nvSpPr>
          <p:spPr bwMode="auto">
            <a:xfrm>
              <a:off x="2880" y="3339"/>
              <a:ext cx="2022"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600" b="1" dirty="0">
                  <a:solidFill>
                    <a:srgbClr val="FFFFFF"/>
                  </a:solidFill>
                </a:rPr>
                <a:t>Australopithecus</a:t>
              </a:r>
              <a:br>
                <a:rPr lang="de-DE" altLang="de-DE" sz="1600" dirty="0">
                  <a:solidFill>
                    <a:srgbClr val="FFFFFF"/>
                  </a:solidFill>
                </a:rPr>
              </a:br>
              <a:r>
                <a:rPr lang="de-DE" altLang="de-DE" sz="1600" dirty="0">
                  <a:solidFill>
                    <a:srgbClr val="FFFFFF"/>
                  </a:solidFill>
                </a:rPr>
                <a:t>aufrechter Gang, kleines Gehirn, </a:t>
              </a:r>
            </a:p>
            <a:p>
              <a:pPr eaLnBrk="1" hangingPunct="1"/>
              <a:r>
                <a:rPr lang="de-DE" altLang="de-DE" sz="1600" dirty="0">
                  <a:solidFill>
                    <a:srgbClr val="FFFFFF"/>
                  </a:solidFill>
                </a:rPr>
                <a:t>vorspringende Kiefer</a:t>
              </a:r>
            </a:p>
          </p:txBody>
        </p:sp>
      </p:grpSp>
      <p:grpSp>
        <p:nvGrpSpPr>
          <p:cNvPr id="8" name="Group 372">
            <a:extLst>
              <a:ext uri="{FF2B5EF4-FFF2-40B4-BE49-F238E27FC236}">
                <a16:creationId xmlns:a16="http://schemas.microsoft.com/office/drawing/2014/main" id="{A68F642C-B141-5D98-5C88-2C87C6119BFD}"/>
              </a:ext>
            </a:extLst>
          </p:cNvPr>
          <p:cNvGrpSpPr>
            <a:grpSpLocks/>
          </p:cNvGrpSpPr>
          <p:nvPr/>
        </p:nvGrpSpPr>
        <p:grpSpPr bwMode="auto">
          <a:xfrm>
            <a:off x="4572000" y="4292600"/>
            <a:ext cx="4176713" cy="865188"/>
            <a:chOff x="2880" y="2704"/>
            <a:chExt cx="2631" cy="545"/>
          </a:xfrm>
        </p:grpSpPr>
        <p:sp>
          <p:nvSpPr>
            <p:cNvPr id="9" name="Rectangle 358">
              <a:extLst>
                <a:ext uri="{FF2B5EF4-FFF2-40B4-BE49-F238E27FC236}">
                  <a16:creationId xmlns:a16="http://schemas.microsoft.com/office/drawing/2014/main" id="{6998FBB4-4BF7-B2FE-A83E-61E66C254821}"/>
                </a:ext>
              </a:extLst>
            </p:cNvPr>
            <p:cNvSpPr>
              <a:spLocks noChangeArrowheads="1"/>
            </p:cNvSpPr>
            <p:nvPr/>
          </p:nvSpPr>
          <p:spPr bwMode="auto">
            <a:xfrm>
              <a:off x="2880" y="2704"/>
              <a:ext cx="2631" cy="54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0" name="Text Box 363">
              <a:extLst>
                <a:ext uri="{FF2B5EF4-FFF2-40B4-BE49-F238E27FC236}">
                  <a16:creationId xmlns:a16="http://schemas.microsoft.com/office/drawing/2014/main" id="{E83443A8-A1A6-FDD8-22CB-ADE535BC6226}"/>
                </a:ext>
              </a:extLst>
            </p:cNvPr>
            <p:cNvSpPr txBox="1">
              <a:spLocks noChangeArrowheads="1"/>
            </p:cNvSpPr>
            <p:nvPr/>
          </p:nvSpPr>
          <p:spPr bwMode="auto">
            <a:xfrm>
              <a:off x="2880" y="2705"/>
              <a:ext cx="2036"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600" b="1" dirty="0">
                  <a:solidFill>
                    <a:srgbClr val="FFFFFF"/>
                  </a:solidFill>
                </a:rPr>
                <a:t>Homo habilis</a:t>
              </a:r>
              <a:br>
                <a:rPr lang="de-DE" altLang="de-DE" sz="1600" b="1" dirty="0">
                  <a:solidFill>
                    <a:srgbClr val="FFFFFF"/>
                  </a:solidFill>
                </a:rPr>
              </a:br>
              <a:r>
                <a:rPr lang="de-DE" altLang="de-DE" sz="1600" dirty="0">
                  <a:solidFill>
                    <a:srgbClr val="FFFFFF"/>
                  </a:solidFill>
                </a:rPr>
                <a:t>Herstellung von Werkzeugen aus </a:t>
              </a:r>
              <a:br>
                <a:rPr lang="de-DE" altLang="de-DE" sz="1600" dirty="0">
                  <a:solidFill>
                    <a:srgbClr val="FFFFFF"/>
                  </a:solidFill>
                </a:rPr>
              </a:br>
              <a:r>
                <a:rPr lang="de-DE" altLang="de-DE" sz="1600" dirty="0">
                  <a:solidFill>
                    <a:srgbClr val="FFFFFF"/>
                  </a:solidFill>
                </a:rPr>
                <a:t>Stein</a:t>
              </a:r>
            </a:p>
          </p:txBody>
        </p:sp>
      </p:grpSp>
      <p:grpSp>
        <p:nvGrpSpPr>
          <p:cNvPr id="11" name="Group 371">
            <a:extLst>
              <a:ext uri="{FF2B5EF4-FFF2-40B4-BE49-F238E27FC236}">
                <a16:creationId xmlns:a16="http://schemas.microsoft.com/office/drawing/2014/main" id="{D63B4E61-26F0-815F-61EF-118CC704CA56}"/>
              </a:ext>
            </a:extLst>
          </p:cNvPr>
          <p:cNvGrpSpPr>
            <a:grpSpLocks/>
          </p:cNvGrpSpPr>
          <p:nvPr/>
        </p:nvGrpSpPr>
        <p:grpSpPr bwMode="auto">
          <a:xfrm>
            <a:off x="4572000" y="3284538"/>
            <a:ext cx="4176713" cy="865187"/>
            <a:chOff x="2880" y="2069"/>
            <a:chExt cx="2631" cy="545"/>
          </a:xfrm>
        </p:grpSpPr>
        <p:sp>
          <p:nvSpPr>
            <p:cNvPr id="12" name="Rectangle 359">
              <a:extLst>
                <a:ext uri="{FF2B5EF4-FFF2-40B4-BE49-F238E27FC236}">
                  <a16:creationId xmlns:a16="http://schemas.microsoft.com/office/drawing/2014/main" id="{5588CBE7-BE7E-B893-B285-7D2F107EF7B9}"/>
                </a:ext>
              </a:extLst>
            </p:cNvPr>
            <p:cNvSpPr>
              <a:spLocks noChangeArrowheads="1"/>
            </p:cNvSpPr>
            <p:nvPr/>
          </p:nvSpPr>
          <p:spPr bwMode="auto">
            <a:xfrm>
              <a:off x="2880" y="2069"/>
              <a:ext cx="2631" cy="545"/>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3" name="Text Box 364">
              <a:extLst>
                <a:ext uri="{FF2B5EF4-FFF2-40B4-BE49-F238E27FC236}">
                  <a16:creationId xmlns:a16="http://schemas.microsoft.com/office/drawing/2014/main" id="{896C15A3-999C-1900-3A79-EF5A8B12867A}"/>
                </a:ext>
              </a:extLst>
            </p:cNvPr>
            <p:cNvSpPr txBox="1">
              <a:spLocks noChangeArrowheads="1"/>
            </p:cNvSpPr>
            <p:nvPr/>
          </p:nvSpPr>
          <p:spPr bwMode="auto">
            <a:xfrm>
              <a:off x="2880" y="2070"/>
              <a:ext cx="2311"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600" b="1" dirty="0">
                  <a:solidFill>
                    <a:srgbClr val="FFFFFF"/>
                  </a:solidFill>
                </a:rPr>
                <a:t>Homo erectus</a:t>
              </a:r>
              <a:br>
                <a:rPr lang="de-DE" altLang="de-DE" sz="1600" dirty="0">
                  <a:solidFill>
                    <a:srgbClr val="FFFFFF"/>
                  </a:solidFill>
                </a:rPr>
              </a:br>
              <a:r>
                <a:rPr lang="de-DE" altLang="de-DE" sz="1600" dirty="0">
                  <a:solidFill>
                    <a:srgbClr val="FFFFFF"/>
                  </a:solidFill>
                </a:rPr>
                <a:t>Wanderung (Afrika </a:t>
              </a:r>
              <a:r>
                <a:rPr lang="de-DE" altLang="de-DE" sz="1600" dirty="0">
                  <a:solidFill>
                    <a:srgbClr val="FFFFFF"/>
                  </a:solidFill>
                  <a:cs typeface="Arial" panose="020B0604020202020204" pitchFamily="34" charset="0"/>
                </a:rPr>
                <a:t>→</a:t>
              </a:r>
              <a:r>
                <a:rPr lang="de-DE" altLang="de-DE" sz="1600" dirty="0">
                  <a:solidFill>
                    <a:srgbClr val="FFFFFF"/>
                  </a:solidFill>
                </a:rPr>
                <a:t> Asien, Europa), </a:t>
              </a:r>
              <a:br>
                <a:rPr lang="de-DE" altLang="de-DE" sz="1600" dirty="0">
                  <a:solidFill>
                    <a:srgbClr val="FFFFFF"/>
                  </a:solidFill>
                </a:rPr>
              </a:br>
              <a:r>
                <a:rPr lang="de-DE" altLang="de-DE" sz="1600" dirty="0">
                  <a:solidFill>
                    <a:srgbClr val="FFFFFF"/>
                  </a:solidFill>
                </a:rPr>
                <a:t>Jäger, Lagerfeuer</a:t>
              </a:r>
            </a:p>
          </p:txBody>
        </p:sp>
      </p:grpSp>
      <p:grpSp>
        <p:nvGrpSpPr>
          <p:cNvPr id="14" name="Group 370">
            <a:extLst>
              <a:ext uri="{FF2B5EF4-FFF2-40B4-BE49-F238E27FC236}">
                <a16:creationId xmlns:a16="http://schemas.microsoft.com/office/drawing/2014/main" id="{124E7E63-B66B-3872-2CFB-A3F9F080DF2F}"/>
              </a:ext>
            </a:extLst>
          </p:cNvPr>
          <p:cNvGrpSpPr>
            <a:grpSpLocks/>
          </p:cNvGrpSpPr>
          <p:nvPr/>
        </p:nvGrpSpPr>
        <p:grpSpPr bwMode="auto">
          <a:xfrm>
            <a:off x="4572000" y="1771650"/>
            <a:ext cx="4248150" cy="1370013"/>
            <a:chOff x="2880" y="1116"/>
            <a:chExt cx="2676" cy="863"/>
          </a:xfrm>
        </p:grpSpPr>
        <p:sp>
          <p:nvSpPr>
            <p:cNvPr id="15" name="Rectangle 360">
              <a:extLst>
                <a:ext uri="{FF2B5EF4-FFF2-40B4-BE49-F238E27FC236}">
                  <a16:creationId xmlns:a16="http://schemas.microsoft.com/office/drawing/2014/main" id="{CCDBDBA2-C933-2510-8C0D-B48293DBCD28}"/>
                </a:ext>
              </a:extLst>
            </p:cNvPr>
            <p:cNvSpPr>
              <a:spLocks noChangeArrowheads="1"/>
            </p:cNvSpPr>
            <p:nvPr/>
          </p:nvSpPr>
          <p:spPr bwMode="auto">
            <a:xfrm>
              <a:off x="2880" y="1116"/>
              <a:ext cx="2631" cy="863"/>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6" name="Text Box 365">
              <a:extLst>
                <a:ext uri="{FF2B5EF4-FFF2-40B4-BE49-F238E27FC236}">
                  <a16:creationId xmlns:a16="http://schemas.microsoft.com/office/drawing/2014/main" id="{8EEC83ED-A0D4-3BB3-875C-599B771C0677}"/>
                </a:ext>
              </a:extLst>
            </p:cNvPr>
            <p:cNvSpPr txBox="1">
              <a:spLocks noChangeArrowheads="1"/>
            </p:cNvSpPr>
            <p:nvPr/>
          </p:nvSpPr>
          <p:spPr bwMode="auto">
            <a:xfrm>
              <a:off x="2880" y="1117"/>
              <a:ext cx="2676" cy="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600" b="1" dirty="0">
                  <a:solidFill>
                    <a:srgbClr val="FFFFFF"/>
                  </a:solidFill>
                </a:rPr>
                <a:t>Neandertaler</a:t>
              </a:r>
              <a:br>
                <a:rPr lang="de-DE" altLang="de-DE" sz="1600" b="1" dirty="0">
                  <a:solidFill>
                    <a:srgbClr val="FFFFFF"/>
                  </a:solidFill>
                </a:rPr>
              </a:br>
              <a:r>
                <a:rPr lang="de-DE" altLang="de-DE" sz="1600" dirty="0">
                  <a:solidFill>
                    <a:srgbClr val="FFFFFF"/>
                  </a:solidFill>
                </a:rPr>
                <a:t>Jäger, robuster Körperbau, Bestattung der Toten, Höhlenmalerei</a:t>
              </a:r>
            </a:p>
            <a:p>
              <a:pPr eaLnBrk="1" hangingPunct="1"/>
              <a:r>
                <a:rPr lang="de-DE" altLang="de-DE" sz="1600" dirty="0">
                  <a:solidFill>
                    <a:srgbClr val="FFFFFF"/>
                  </a:solidFill>
                </a:rPr>
                <a:t>kein direkter Vorfahre des heute lebenden </a:t>
              </a:r>
              <a:br>
                <a:rPr lang="de-DE" altLang="de-DE" sz="1600" dirty="0">
                  <a:solidFill>
                    <a:srgbClr val="FFFFFF"/>
                  </a:solidFill>
                </a:rPr>
              </a:br>
              <a:r>
                <a:rPr lang="de-DE" altLang="de-DE" sz="1600" dirty="0">
                  <a:solidFill>
                    <a:srgbClr val="FFFFFF"/>
                  </a:solidFill>
                </a:rPr>
                <a:t>Menschen, vor 25 000 Jahren ausgestorben </a:t>
              </a:r>
            </a:p>
          </p:txBody>
        </p:sp>
      </p:grpSp>
      <p:grpSp>
        <p:nvGrpSpPr>
          <p:cNvPr id="17" name="Group 369">
            <a:extLst>
              <a:ext uri="{FF2B5EF4-FFF2-40B4-BE49-F238E27FC236}">
                <a16:creationId xmlns:a16="http://schemas.microsoft.com/office/drawing/2014/main" id="{A708D909-D528-F639-3E8D-4BE8C657D26D}"/>
              </a:ext>
            </a:extLst>
          </p:cNvPr>
          <p:cNvGrpSpPr>
            <a:grpSpLocks/>
          </p:cNvGrpSpPr>
          <p:nvPr/>
        </p:nvGrpSpPr>
        <p:grpSpPr bwMode="auto">
          <a:xfrm>
            <a:off x="4572000" y="547688"/>
            <a:ext cx="4176713" cy="1081087"/>
            <a:chOff x="2880" y="345"/>
            <a:chExt cx="2631" cy="681"/>
          </a:xfrm>
        </p:grpSpPr>
        <p:sp>
          <p:nvSpPr>
            <p:cNvPr id="18" name="Text Box 366">
              <a:extLst>
                <a:ext uri="{FF2B5EF4-FFF2-40B4-BE49-F238E27FC236}">
                  <a16:creationId xmlns:a16="http://schemas.microsoft.com/office/drawing/2014/main" id="{4BEF8696-DA1D-62C8-11CA-3726BA3E7FCE}"/>
                </a:ext>
              </a:extLst>
            </p:cNvPr>
            <p:cNvSpPr txBox="1">
              <a:spLocks noChangeArrowheads="1"/>
            </p:cNvSpPr>
            <p:nvPr/>
          </p:nvSpPr>
          <p:spPr bwMode="auto">
            <a:xfrm>
              <a:off x="2880" y="346"/>
              <a:ext cx="2622" cy="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r>
                <a:rPr lang="de-DE" altLang="de-DE" sz="1600" b="1" dirty="0">
                  <a:solidFill>
                    <a:srgbClr val="FFFFFF"/>
                  </a:solidFill>
                </a:rPr>
                <a:t>Homo sapiens (Jetztmensch)</a:t>
              </a:r>
              <a:br>
                <a:rPr lang="de-DE" altLang="de-DE" sz="1600" dirty="0">
                  <a:solidFill>
                    <a:srgbClr val="FFFFFF"/>
                  </a:solidFill>
                </a:rPr>
              </a:br>
              <a:r>
                <a:rPr lang="de-DE" altLang="de-DE" sz="1600" dirty="0">
                  <a:solidFill>
                    <a:srgbClr val="FFFFFF"/>
                  </a:solidFill>
                </a:rPr>
                <a:t>Sammler und Jäger, Werkzeuge, Schmuck, </a:t>
              </a:r>
              <a:br>
                <a:rPr lang="de-DE" altLang="de-DE" sz="1600" dirty="0">
                  <a:solidFill>
                    <a:srgbClr val="FFFFFF"/>
                  </a:solidFill>
                </a:rPr>
              </a:br>
              <a:r>
                <a:rPr lang="de-DE" altLang="de-DE" sz="1600" dirty="0">
                  <a:solidFill>
                    <a:srgbClr val="FFFFFF"/>
                  </a:solidFill>
                </a:rPr>
                <a:t>Höhlenmalereien, Bestattung der Toten,</a:t>
              </a:r>
              <a:br>
                <a:rPr lang="de-DE" altLang="de-DE" sz="1600" dirty="0">
                  <a:solidFill>
                    <a:srgbClr val="FFFFFF"/>
                  </a:solidFill>
                </a:rPr>
              </a:br>
              <a:r>
                <a:rPr lang="de-DE" altLang="de-DE" sz="1600" dirty="0">
                  <a:solidFill>
                    <a:srgbClr val="FFFFFF"/>
                  </a:solidFill>
                </a:rPr>
                <a:t>sesshaft, Ackerbau, Nutztiere</a:t>
              </a:r>
            </a:p>
          </p:txBody>
        </p:sp>
        <p:sp>
          <p:nvSpPr>
            <p:cNvPr id="19" name="Rectangle 368">
              <a:extLst>
                <a:ext uri="{FF2B5EF4-FFF2-40B4-BE49-F238E27FC236}">
                  <a16:creationId xmlns:a16="http://schemas.microsoft.com/office/drawing/2014/main" id="{07680F4E-76ED-7A69-AB8C-83E3A004B0FE}"/>
                </a:ext>
              </a:extLst>
            </p:cNvPr>
            <p:cNvSpPr>
              <a:spLocks noChangeArrowheads="1"/>
            </p:cNvSpPr>
            <p:nvPr/>
          </p:nvSpPr>
          <p:spPr bwMode="auto">
            <a:xfrm>
              <a:off x="2880" y="345"/>
              <a:ext cx="2631" cy="681"/>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grpSp>
      <p:pic>
        <p:nvPicPr>
          <p:cNvPr id="21" name="Grafik 20">
            <a:extLst>
              <a:ext uri="{FF2B5EF4-FFF2-40B4-BE49-F238E27FC236}">
                <a16:creationId xmlns:a16="http://schemas.microsoft.com/office/drawing/2014/main" id="{2C3DA1FE-DF76-D403-11C4-B3A09BB5D284}"/>
              </a:ext>
            </a:extLst>
          </p:cNvPr>
          <p:cNvPicPr>
            <a:picLocks noChangeAspect="1"/>
          </p:cNvPicPr>
          <p:nvPr/>
        </p:nvPicPr>
        <p:blipFill>
          <a:blip r:embed="rId2"/>
          <a:stretch>
            <a:fillRect/>
          </a:stretch>
        </p:blipFill>
        <p:spPr>
          <a:xfrm>
            <a:off x="323850" y="620713"/>
            <a:ext cx="4021181" cy="5829523"/>
          </a:xfrm>
          <a:prstGeom prst="rect">
            <a:avLst/>
          </a:prstGeom>
        </p:spPr>
      </p:pic>
      <p:pic>
        <p:nvPicPr>
          <p:cNvPr id="3" name="Grafik 2">
            <a:extLst>
              <a:ext uri="{FF2B5EF4-FFF2-40B4-BE49-F238E27FC236}">
                <a16:creationId xmlns:a16="http://schemas.microsoft.com/office/drawing/2014/main" id="{6CFF3B08-8019-7EED-68EA-C7937C6E1EEA}"/>
              </a:ext>
            </a:extLst>
          </p:cNvPr>
          <p:cNvPicPr>
            <a:picLocks noChangeAspect="1"/>
          </p:cNvPicPr>
          <p:nvPr/>
        </p:nvPicPr>
        <p:blipFill>
          <a:blip r:embed="rId3"/>
          <a:srcRect r="-1051"/>
          <a:stretch>
            <a:fillRect/>
          </a:stretch>
        </p:blipFill>
        <p:spPr>
          <a:xfrm>
            <a:off x="761308" y="1700807"/>
            <a:ext cx="714348" cy="4550400"/>
          </a:xfrm>
          <a:prstGeom prst="rect">
            <a:avLst/>
          </a:prstGeom>
        </p:spPr>
      </p:pic>
      <p:pic>
        <p:nvPicPr>
          <p:cNvPr id="23" name="Grafik 22">
            <a:extLst>
              <a:ext uri="{FF2B5EF4-FFF2-40B4-BE49-F238E27FC236}">
                <a16:creationId xmlns:a16="http://schemas.microsoft.com/office/drawing/2014/main" id="{CCBDFA77-A4D9-694A-33E8-464838509298}"/>
              </a:ext>
            </a:extLst>
          </p:cNvPr>
          <p:cNvPicPr>
            <a:picLocks noChangeAspect="1"/>
          </p:cNvPicPr>
          <p:nvPr/>
        </p:nvPicPr>
        <p:blipFill>
          <a:blip r:embed="rId4"/>
          <a:stretch>
            <a:fillRect/>
          </a:stretch>
        </p:blipFill>
        <p:spPr>
          <a:xfrm>
            <a:off x="1465021" y="6082222"/>
            <a:ext cx="1080120" cy="363953"/>
          </a:xfrm>
          <a:prstGeom prst="rect">
            <a:avLst/>
          </a:prstGeom>
        </p:spPr>
      </p:pic>
      <p:pic>
        <p:nvPicPr>
          <p:cNvPr id="25" name="Grafik 24">
            <a:extLst>
              <a:ext uri="{FF2B5EF4-FFF2-40B4-BE49-F238E27FC236}">
                <a16:creationId xmlns:a16="http://schemas.microsoft.com/office/drawing/2014/main" id="{7BA3747C-3A85-962B-38EB-0B4CFF69DC7E}"/>
              </a:ext>
            </a:extLst>
          </p:cNvPr>
          <p:cNvPicPr>
            <a:picLocks noChangeAspect="1"/>
          </p:cNvPicPr>
          <p:nvPr/>
        </p:nvPicPr>
        <p:blipFill>
          <a:blip r:embed="rId5"/>
          <a:stretch>
            <a:fillRect/>
          </a:stretch>
        </p:blipFill>
        <p:spPr>
          <a:xfrm>
            <a:off x="1455201" y="6057126"/>
            <a:ext cx="1388607" cy="389049"/>
          </a:xfrm>
          <a:prstGeom prst="rect">
            <a:avLst/>
          </a:prstGeom>
        </p:spPr>
      </p:pic>
      <p:pic>
        <p:nvPicPr>
          <p:cNvPr id="27" name="Grafik 26">
            <a:extLst>
              <a:ext uri="{FF2B5EF4-FFF2-40B4-BE49-F238E27FC236}">
                <a16:creationId xmlns:a16="http://schemas.microsoft.com/office/drawing/2014/main" id="{418F1CC6-05D1-63C8-9406-530510A4F97B}"/>
              </a:ext>
            </a:extLst>
          </p:cNvPr>
          <p:cNvPicPr>
            <a:picLocks noChangeAspect="1"/>
          </p:cNvPicPr>
          <p:nvPr/>
        </p:nvPicPr>
        <p:blipFill>
          <a:blip r:embed="rId6"/>
          <a:stretch>
            <a:fillRect/>
          </a:stretch>
        </p:blipFill>
        <p:spPr>
          <a:xfrm>
            <a:off x="1443915" y="3600347"/>
            <a:ext cx="665569" cy="2484000"/>
          </a:xfrm>
          <a:prstGeom prst="rect">
            <a:avLst/>
          </a:prstGeom>
        </p:spPr>
      </p:pic>
      <p:pic>
        <p:nvPicPr>
          <p:cNvPr id="29" name="Grafik 28">
            <a:extLst>
              <a:ext uri="{FF2B5EF4-FFF2-40B4-BE49-F238E27FC236}">
                <a16:creationId xmlns:a16="http://schemas.microsoft.com/office/drawing/2014/main" id="{12ECB171-491E-F6B8-D6A2-485C4E595F5C}"/>
              </a:ext>
            </a:extLst>
          </p:cNvPr>
          <p:cNvPicPr>
            <a:picLocks noChangeAspect="1"/>
          </p:cNvPicPr>
          <p:nvPr/>
        </p:nvPicPr>
        <p:blipFill>
          <a:blip r:embed="rId7"/>
          <a:stretch>
            <a:fillRect/>
          </a:stretch>
        </p:blipFill>
        <p:spPr>
          <a:xfrm>
            <a:off x="2114653" y="4539924"/>
            <a:ext cx="1377227" cy="1049316"/>
          </a:xfrm>
          <a:prstGeom prst="rect">
            <a:avLst/>
          </a:prstGeom>
        </p:spPr>
      </p:pic>
      <p:pic>
        <p:nvPicPr>
          <p:cNvPr id="31" name="Grafik 30">
            <a:extLst>
              <a:ext uri="{FF2B5EF4-FFF2-40B4-BE49-F238E27FC236}">
                <a16:creationId xmlns:a16="http://schemas.microsoft.com/office/drawing/2014/main" id="{A68A8CE7-A98A-FA63-E48D-2110868CDB92}"/>
              </a:ext>
            </a:extLst>
          </p:cNvPr>
          <p:cNvPicPr>
            <a:picLocks noChangeAspect="1"/>
          </p:cNvPicPr>
          <p:nvPr/>
        </p:nvPicPr>
        <p:blipFill>
          <a:blip r:embed="rId8"/>
          <a:stretch>
            <a:fillRect/>
          </a:stretch>
        </p:blipFill>
        <p:spPr>
          <a:xfrm>
            <a:off x="1666698" y="2780928"/>
            <a:ext cx="1475226" cy="1635836"/>
          </a:xfrm>
          <a:prstGeom prst="rect">
            <a:avLst/>
          </a:prstGeom>
        </p:spPr>
      </p:pic>
      <p:pic>
        <p:nvPicPr>
          <p:cNvPr id="35" name="Grafik 34">
            <a:extLst>
              <a:ext uri="{FF2B5EF4-FFF2-40B4-BE49-F238E27FC236}">
                <a16:creationId xmlns:a16="http://schemas.microsoft.com/office/drawing/2014/main" id="{34019E2B-5951-AB17-E587-A5BE78AB4F84}"/>
              </a:ext>
            </a:extLst>
          </p:cNvPr>
          <p:cNvPicPr>
            <a:picLocks noChangeAspect="1"/>
          </p:cNvPicPr>
          <p:nvPr/>
        </p:nvPicPr>
        <p:blipFill>
          <a:blip r:embed="rId9"/>
          <a:stretch>
            <a:fillRect/>
          </a:stretch>
        </p:blipFill>
        <p:spPr>
          <a:xfrm>
            <a:off x="2483536" y="1906743"/>
            <a:ext cx="1525203" cy="1908000"/>
          </a:xfrm>
          <a:prstGeom prst="rect">
            <a:avLst/>
          </a:prstGeom>
        </p:spPr>
      </p:pic>
      <p:pic>
        <p:nvPicPr>
          <p:cNvPr id="37" name="Grafik 36">
            <a:extLst>
              <a:ext uri="{FF2B5EF4-FFF2-40B4-BE49-F238E27FC236}">
                <a16:creationId xmlns:a16="http://schemas.microsoft.com/office/drawing/2014/main" id="{FCC55ECD-AD50-7E60-5359-45A6E97B026C}"/>
              </a:ext>
            </a:extLst>
          </p:cNvPr>
          <p:cNvPicPr>
            <a:picLocks noChangeAspect="1"/>
          </p:cNvPicPr>
          <p:nvPr/>
        </p:nvPicPr>
        <p:blipFill>
          <a:blip r:embed="rId10"/>
          <a:stretch>
            <a:fillRect/>
          </a:stretch>
        </p:blipFill>
        <p:spPr>
          <a:xfrm>
            <a:off x="1237739" y="620687"/>
            <a:ext cx="1360047" cy="2052000"/>
          </a:xfrm>
          <a:prstGeom prst="rect">
            <a:avLst/>
          </a:prstGeom>
        </p:spPr>
      </p:pic>
      <p:pic>
        <p:nvPicPr>
          <p:cNvPr id="39" name="Grafik 38">
            <a:extLst>
              <a:ext uri="{FF2B5EF4-FFF2-40B4-BE49-F238E27FC236}">
                <a16:creationId xmlns:a16="http://schemas.microsoft.com/office/drawing/2014/main" id="{2B3B278C-0245-D525-1B7D-7750DFD84A4E}"/>
              </a:ext>
            </a:extLst>
          </p:cNvPr>
          <p:cNvPicPr>
            <a:picLocks noChangeAspect="1"/>
          </p:cNvPicPr>
          <p:nvPr/>
        </p:nvPicPr>
        <p:blipFill>
          <a:blip r:embed="rId11"/>
          <a:stretch>
            <a:fillRect/>
          </a:stretch>
        </p:blipFill>
        <p:spPr>
          <a:xfrm>
            <a:off x="2477700" y="625782"/>
            <a:ext cx="1755404" cy="1584000"/>
          </a:xfrm>
          <a:prstGeom prst="rect">
            <a:avLst/>
          </a:prstGeom>
        </p:spPr>
      </p:pic>
      <p:sp>
        <p:nvSpPr>
          <p:cNvPr id="40" name="Textfeld 39">
            <a:extLst>
              <a:ext uri="{FF2B5EF4-FFF2-40B4-BE49-F238E27FC236}">
                <a16:creationId xmlns:a16="http://schemas.microsoft.com/office/drawing/2014/main" id="{0A710D55-4B40-79D0-51A7-24C1B180B986}"/>
              </a:ext>
            </a:extLst>
          </p:cNvPr>
          <p:cNvSpPr txBox="1"/>
          <p:nvPr/>
        </p:nvSpPr>
        <p:spPr>
          <a:xfrm>
            <a:off x="741224" y="1417782"/>
            <a:ext cx="864095" cy="307777"/>
          </a:xfrm>
          <a:prstGeom prst="rect">
            <a:avLst/>
          </a:prstGeom>
          <a:noFill/>
        </p:spPr>
        <p:txBody>
          <a:bodyPr wrap="square" rtlCol="0">
            <a:spAutoFit/>
          </a:bodyPr>
          <a:lstStyle/>
          <a:p>
            <a:r>
              <a:rPr lang="de-AT" sz="700" i="1" dirty="0"/>
              <a:t>heutige</a:t>
            </a:r>
          </a:p>
          <a:p>
            <a:r>
              <a:rPr lang="de-AT" sz="700" i="1" dirty="0"/>
              <a:t>Menschenaffen </a:t>
            </a:r>
          </a:p>
        </p:txBody>
      </p:sp>
    </p:spTree>
    <p:extLst>
      <p:ext uri="{BB962C8B-B14F-4D97-AF65-F5344CB8AC3E}">
        <p14:creationId xmlns:p14="http://schemas.microsoft.com/office/powerpoint/2010/main" val="2846538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A31050A-D01E-A0BF-840B-3B639F5F9263}"/>
              </a:ext>
            </a:extLst>
          </p:cNvPr>
          <p:cNvSpPr>
            <a:spLocks noGrp="1" noChangeArrowheads="1"/>
          </p:cNvSpPr>
          <p:nvPr>
            <p:ph type="title" idx="4294967295"/>
          </p:nvPr>
        </p:nvSpPr>
        <p:spPr/>
        <p:txBody>
          <a:bodyPr/>
          <a:lstStyle/>
          <a:p>
            <a:pPr eaLnBrk="1" hangingPunct="1"/>
            <a:r>
              <a:rPr lang="de-DE" altLang="de-DE"/>
              <a:t>Tafelbildinfo</a:t>
            </a:r>
          </a:p>
        </p:txBody>
      </p:sp>
      <p:sp>
        <p:nvSpPr>
          <p:cNvPr id="10243" name="Rectangle 5">
            <a:extLst>
              <a:ext uri="{FF2B5EF4-FFF2-40B4-BE49-F238E27FC236}">
                <a16:creationId xmlns:a16="http://schemas.microsoft.com/office/drawing/2014/main" id="{782E558D-4B5A-2AFB-CDFA-CB31DD9019F7}"/>
              </a:ext>
            </a:extLst>
          </p:cNvPr>
          <p:cNvSpPr>
            <a:spLocks noChangeArrowheads="1"/>
          </p:cNvSpPr>
          <p:nvPr/>
        </p:nvSpPr>
        <p:spPr bwMode="auto">
          <a:xfrm>
            <a:off x="0" y="6237288"/>
            <a:ext cx="9144000" cy="620712"/>
          </a:xfrm>
          <a:prstGeom prst="rect">
            <a:avLst/>
          </a:prstGeom>
          <a:solidFill>
            <a:srgbClr val="CDB4F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10244" name="Rectangle 6">
            <a:extLst>
              <a:ext uri="{FF2B5EF4-FFF2-40B4-BE49-F238E27FC236}">
                <a16:creationId xmlns:a16="http://schemas.microsoft.com/office/drawing/2014/main" id="{F68499E4-24B1-839A-DB0B-C714D0D2D877}"/>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KG, Wien 2026</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cs typeface="Arial" panose="020B0604020202020204" pitchFamily="34" charset="0"/>
              </a:rPr>
              <a:t>Redaktion und Herstellung: Dr. Marion Reich, Wien; </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cs typeface="Arial" panose="020B0604020202020204" pitchFamily="34" charset="0"/>
              </a:rPr>
              <a:t>Dr. Sabrina Mašek, Mödling</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10245" name="AutoShape 5">
            <a:hlinkClick r:id="" action="ppaction://hlinkshowjump?jump=lastslideviewed" highlightClick="1"/>
            <a:extLst>
              <a:ext uri="{FF2B5EF4-FFF2-40B4-BE49-F238E27FC236}">
                <a16:creationId xmlns:a16="http://schemas.microsoft.com/office/drawing/2014/main" id="{1D377418-EB40-2DCC-2570-326C79A415B1}"/>
              </a:ext>
            </a:extLst>
          </p:cNvPr>
          <p:cNvSpPr>
            <a:spLocks noChangeArrowheads="1"/>
          </p:cNvSpPr>
          <p:nvPr/>
        </p:nvSpPr>
        <p:spPr bwMode="auto">
          <a:xfrm>
            <a:off x="539750" y="5876925"/>
            <a:ext cx="287338" cy="287338"/>
          </a:xfrm>
          <a:prstGeom prst="actionButtonRetur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spcBef>
                <a:spcPct val="0"/>
              </a:spcBef>
              <a:buClrTx/>
              <a:buFontTx/>
              <a:buNone/>
            </a:pPr>
            <a:endParaRPr lang="de-AT" altLang="de-DE" sz="4200">
              <a:latin typeface="Arial" panose="020B0604020202020204" pitchFamily="34" charset="0"/>
            </a:endParaRPr>
          </a:p>
        </p:txBody>
      </p:sp>
      <p:sp>
        <p:nvSpPr>
          <p:cNvPr id="10246" name="Rectangle 6">
            <a:extLst>
              <a:ext uri="{FF2B5EF4-FFF2-40B4-BE49-F238E27FC236}">
                <a16:creationId xmlns:a16="http://schemas.microsoft.com/office/drawing/2014/main" id="{D285698C-D1FF-4CA1-8897-012C27B074E1}"/>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a:spcBef>
                <a:spcPct val="20000"/>
              </a:spcBef>
              <a:defRPr sz="2800">
                <a:solidFill>
                  <a:srgbClr val="000000"/>
                </a:solidFill>
                <a:latin typeface="PoloST11KBuch" pitchFamily="2" charset="0"/>
              </a:defRPr>
            </a:lvl2pPr>
            <a:lvl3pPr marL="1143000" indent="-22860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a:spcBef>
                <a:spcPct val="20000"/>
              </a:spcBef>
              <a:defRPr sz="2000">
                <a:solidFill>
                  <a:srgbClr val="000000"/>
                </a:solidFill>
                <a:latin typeface="PoloST11KBuch" pitchFamily="2" charset="0"/>
              </a:defRPr>
            </a:lvl4pPr>
            <a:lvl5pPr marL="2057400" indent="-22860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a:t> </a:t>
            </a:r>
            <a:endParaRPr lang="de-DE" altLang="de-DE" sz="1100" b="1"/>
          </a:p>
          <a:p>
            <a:pPr eaLnBrk="1" hangingPunct="1">
              <a:spcBef>
                <a:spcPct val="0"/>
              </a:spcBef>
              <a:buClrTx/>
              <a:buFontTx/>
              <a:buNone/>
            </a:pPr>
            <a:r>
              <a:rPr lang="de-DE" altLang="de-DE" sz="1200" b="1">
                <a:latin typeface="Arial" panose="020B0604020202020204" pitchFamily="34" charset="0"/>
              </a:rPr>
              <a:t>Hinweise zum Einsatz</a:t>
            </a:r>
          </a:p>
          <a:p>
            <a:pPr eaLnBrk="1" hangingPunct="1">
              <a:lnSpc>
                <a:spcPct val="80000"/>
              </a:lnSpc>
              <a:buClr>
                <a:schemeClr val="tx1"/>
              </a:buClr>
              <a:buFontTx/>
              <a:buChar char="•"/>
            </a:pPr>
            <a:r>
              <a:rPr lang="de-DE" altLang="de-DE" sz="1200">
                <a:latin typeface="Arial" panose="020B0604020202020204" pitchFamily="34" charset="0"/>
              </a:rPr>
              <a:t> Die Folie „Schrittweiser Aufbau des Tafelbildes“ ermöglicht ein Vorgehen in Schritten mit der Maustaste, die Folie wird entwickelnd nach Klick aufgebaut.</a:t>
            </a:r>
          </a:p>
          <a:p>
            <a:pPr eaLnBrk="1" hangingPunct="1">
              <a:lnSpc>
                <a:spcPct val="80000"/>
              </a:lnSpc>
              <a:buClr>
                <a:schemeClr val="tx1"/>
              </a:buClr>
              <a:buFontTx/>
              <a:buChar char="•"/>
            </a:pPr>
            <a:r>
              <a:rPr lang="de-DE" altLang="de-DE" sz="1200">
                <a:latin typeface="Arial" panose="020B0604020202020204" pitchFamily="34" charset="0"/>
              </a:rPr>
              <a:t> Die Folie „Vollständige Ansicht“ erscheint sofort als Vollbild.</a:t>
            </a:r>
          </a:p>
          <a:p>
            <a:pPr eaLnBrk="1" hangingPunct="1">
              <a:lnSpc>
                <a:spcPct val="80000"/>
              </a:lnSpc>
              <a:buClr>
                <a:schemeClr val="tx1"/>
              </a:buClr>
              <a:buFontTx/>
              <a:buChar char="•"/>
            </a:pPr>
            <a:r>
              <a:rPr lang="de-DE" altLang="de-DE" sz="1200">
                <a:latin typeface="Arial" panose="020B0604020202020204" pitchFamily="34" charset="0"/>
              </a:rPr>
              <a:t> Die letzte Folie „Zum Ausfüllen“ gibt nur ein Gerüst vor, das Sie ausfüllen können: entweder auf eine OHP-Folie kopiert oder mit Hilfe des Whiteboards und der Stiftfunktion in Powerpoint. Oder Sie drucken die Folie einfach aus und beschriften sie dann.</a:t>
            </a:r>
          </a:p>
          <a:p>
            <a:pPr eaLnBrk="1" hangingPunct="1">
              <a:lnSpc>
                <a:spcPct val="80000"/>
              </a:lnSpc>
              <a:buFontTx/>
              <a:buChar char="-"/>
            </a:pPr>
            <a:endParaRPr lang="de-DE" altLang="de-DE" sz="1200">
              <a:latin typeface="Arial" panose="020B0604020202020204" pitchFamily="34" charset="0"/>
            </a:endParaRPr>
          </a:p>
          <a:p>
            <a:pPr eaLnBrk="1" hangingPunct="1">
              <a:lnSpc>
                <a:spcPct val="80000"/>
              </a:lnSpc>
              <a:buFontTx/>
              <a:buNone/>
            </a:pPr>
            <a:r>
              <a:rPr lang="de-DE" altLang="de-DE" sz="1200">
                <a:latin typeface="Arial" panose="020B0604020202020204" pitchFamily="34" charset="0"/>
              </a:rPr>
              <a:t>Wir wünschen Ihnen einen erfolgreichen Unterricht!</a:t>
            </a: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p:txBody>
      </p:sp>
      <p:pic>
        <p:nvPicPr>
          <p:cNvPr id="10247" name="Picture 2">
            <a:extLst>
              <a:ext uri="{FF2B5EF4-FFF2-40B4-BE49-F238E27FC236}">
                <a16:creationId xmlns:a16="http://schemas.microsoft.com/office/drawing/2014/main" id="{B3ECDFC2-BEC2-C921-1AF8-F6EB454FF9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4">
  <a:themeElements>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4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4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4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4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4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541</Words>
  <Application>Microsoft Office PowerPoint</Application>
  <PresentationFormat>Bildschirmpräsentation (4:3)</PresentationFormat>
  <Paragraphs>55</Paragraphs>
  <Slides>5</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5</vt:i4>
      </vt:variant>
    </vt:vector>
  </HeadingPairs>
  <TitlesOfParts>
    <vt:vector size="11" baseType="lpstr">
      <vt:lpstr>Arial</vt:lpstr>
      <vt:lpstr>PoloST11KBuch</vt:lpstr>
      <vt:lpstr>PoloST11KLeicht</vt:lpstr>
      <vt:lpstr>Wingdings</vt:lpstr>
      <vt:lpstr>BioTOP 4</vt:lpstr>
      <vt:lpstr>Benutzerdefiniertes Design</vt:lpstr>
      <vt:lpstr>Stammbaum des Menschen</vt:lpstr>
      <vt:lpstr>Stammbaum des Menschen</vt:lpstr>
      <vt:lpstr>Stammbaum des Menschen</vt:lpstr>
      <vt:lpstr>Stammbaum des Menschen</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weiblichen Geschlechtsorgane</dc:title>
  <dc:creator>Sabrina</dc:creator>
  <cp:lastModifiedBy>Sabrina Masek</cp:lastModifiedBy>
  <cp:revision>295</cp:revision>
  <dcterms:created xsi:type="dcterms:W3CDTF">2008-04-29T08:40:23Z</dcterms:created>
  <dcterms:modified xsi:type="dcterms:W3CDTF">2026-03-22T13:42:34Z</dcterms:modified>
</cp:coreProperties>
</file>