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07.11.2022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Welthandel zur Zeit der Antike</a:t>
            </a:r>
          </a:p>
        </p:txBody>
      </p:sp>
      <p:sp>
        <p:nvSpPr>
          <p:cNvPr id="3" name="Text Box 10">
            <a:extLst>
              <a:ext uri="{FF2B5EF4-FFF2-40B4-BE49-F238E27FC236}">
                <a16:creationId xmlns:a16="http://schemas.microsoft.com/office/drawing/2014/main" id="{2F9D4DD6-5B6D-3537-8104-2F942E04BE73}"/>
              </a:ext>
            </a:extLst>
          </p:cNvPr>
          <p:cNvSpPr txBox="1">
            <a:spLocks noChangeArrowheads="1"/>
          </p:cNvSpPr>
          <p:nvPr/>
        </p:nvSpPr>
        <p:spPr bwMode="auto">
          <a:xfrm>
            <a:off x="323528" y="1556792"/>
            <a:ext cx="3529012" cy="104644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3800" dirty="0">
                <a:solidFill>
                  <a:srgbClr val="333333"/>
                </a:solidFill>
                <a:latin typeface="Calibri" panose="020F0502020204030204" pitchFamily="34" charset="0"/>
              </a:rPr>
              <a:t>Europa</a:t>
            </a:r>
          </a:p>
          <a:p>
            <a:pPr algn="ctr" eaLnBrk="1" hangingPunct="1">
              <a:spcBef>
                <a:spcPts val="0"/>
              </a:spcBef>
            </a:pPr>
            <a:r>
              <a:rPr lang="de-DE" altLang="de-DE" sz="2400" dirty="0">
                <a:solidFill>
                  <a:srgbClr val="333333"/>
                </a:solidFill>
                <a:latin typeface="Calibri" panose="020F0502020204030204" pitchFamily="34" charset="0"/>
              </a:rPr>
              <a:t>Römisches Reich</a:t>
            </a:r>
          </a:p>
        </p:txBody>
      </p:sp>
      <p:sp>
        <p:nvSpPr>
          <p:cNvPr id="4" name="Text Box 10">
            <a:extLst>
              <a:ext uri="{FF2B5EF4-FFF2-40B4-BE49-F238E27FC236}">
                <a16:creationId xmlns:a16="http://schemas.microsoft.com/office/drawing/2014/main" id="{7E5C8FBE-1C74-B13C-8AFB-E246389B12D8}"/>
              </a:ext>
            </a:extLst>
          </p:cNvPr>
          <p:cNvSpPr txBox="1">
            <a:spLocks noChangeArrowheads="1"/>
          </p:cNvSpPr>
          <p:nvPr/>
        </p:nvSpPr>
        <p:spPr bwMode="auto">
          <a:xfrm>
            <a:off x="4787578" y="5228680"/>
            <a:ext cx="4176712" cy="104644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3800" dirty="0">
                <a:solidFill>
                  <a:srgbClr val="333333"/>
                </a:solidFill>
                <a:latin typeface="Calibri" panose="020F0502020204030204" pitchFamily="34" charset="0"/>
              </a:rPr>
              <a:t>China</a:t>
            </a:r>
          </a:p>
          <a:p>
            <a:pPr algn="ctr" eaLnBrk="1" hangingPunct="1">
              <a:spcBef>
                <a:spcPts val="0"/>
              </a:spcBef>
            </a:pPr>
            <a:r>
              <a:rPr lang="de-DE" altLang="de-DE" sz="2400" dirty="0">
                <a:solidFill>
                  <a:srgbClr val="333333"/>
                </a:solidFill>
                <a:latin typeface="Calibri" panose="020F0502020204030204" pitchFamily="34" charset="0"/>
              </a:rPr>
              <a:t>Han-Dynastie</a:t>
            </a:r>
          </a:p>
        </p:txBody>
      </p:sp>
      <p:cxnSp>
        <p:nvCxnSpPr>
          <p:cNvPr id="5" name="Gerade Verbindung 14">
            <a:extLst>
              <a:ext uri="{FF2B5EF4-FFF2-40B4-BE49-F238E27FC236}">
                <a16:creationId xmlns:a16="http://schemas.microsoft.com/office/drawing/2014/main" id="{B4CB4644-E8FD-8C46-1BF0-BAC9F3FB21F5}"/>
              </a:ext>
            </a:extLst>
          </p:cNvPr>
          <p:cNvCxnSpPr>
            <a:cxnSpLocks noChangeShapeType="1"/>
          </p:cNvCxnSpPr>
          <p:nvPr/>
        </p:nvCxnSpPr>
        <p:spPr bwMode="auto">
          <a:xfrm>
            <a:off x="3805894" y="2603232"/>
            <a:ext cx="1989746" cy="2593698"/>
          </a:xfrm>
          <a:prstGeom prst="line">
            <a:avLst/>
          </a:prstGeom>
          <a:noFill/>
          <a:ln w="9525" algn="ctr">
            <a:solidFill>
              <a:schemeClr val="tx1"/>
            </a:solidFill>
            <a:prstDash val="dash"/>
            <a:round/>
            <a:headEnd/>
            <a:tailEnd/>
          </a:ln>
          <a:extLst>
            <a:ext uri="{909E8E84-426E-40DD-AFC4-6F175D3DCCD1}">
              <a14:hiddenFill xmlns:a14="http://schemas.microsoft.com/office/drawing/2010/main">
                <a:noFill/>
              </a14:hiddenFill>
            </a:ext>
          </a:extLst>
        </p:spPr>
      </p:cxnSp>
      <p:sp>
        <p:nvSpPr>
          <p:cNvPr id="6" name="Text Box 10">
            <a:extLst>
              <a:ext uri="{FF2B5EF4-FFF2-40B4-BE49-F238E27FC236}">
                <a16:creationId xmlns:a16="http://schemas.microsoft.com/office/drawing/2014/main" id="{B1B86E33-D804-8529-0C55-0C59AC9D0521}"/>
              </a:ext>
            </a:extLst>
          </p:cNvPr>
          <p:cNvSpPr txBox="1">
            <a:spLocks noChangeArrowheads="1"/>
          </p:cNvSpPr>
          <p:nvPr/>
        </p:nvSpPr>
        <p:spPr bwMode="auto">
          <a:xfrm rot="3044365">
            <a:off x="3681614" y="3676982"/>
            <a:ext cx="173089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000" dirty="0">
                <a:solidFill>
                  <a:srgbClr val="333333"/>
                </a:solidFill>
                <a:latin typeface="Calibri" panose="020F0502020204030204" pitchFamily="34" charset="0"/>
              </a:rPr>
              <a:t>Seidenstraßen</a:t>
            </a:r>
          </a:p>
        </p:txBody>
      </p:sp>
      <p:sp>
        <p:nvSpPr>
          <p:cNvPr id="7" name="Text Box 10">
            <a:extLst>
              <a:ext uri="{FF2B5EF4-FFF2-40B4-BE49-F238E27FC236}">
                <a16:creationId xmlns:a16="http://schemas.microsoft.com/office/drawing/2014/main" id="{F2AC86CE-1A5E-9F22-8F1A-275784289D2D}"/>
              </a:ext>
            </a:extLst>
          </p:cNvPr>
          <p:cNvSpPr txBox="1">
            <a:spLocks noChangeArrowheads="1"/>
          </p:cNvSpPr>
          <p:nvPr/>
        </p:nvSpPr>
        <p:spPr bwMode="auto">
          <a:xfrm>
            <a:off x="5795640" y="4215331"/>
            <a:ext cx="3095625" cy="830997"/>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Luxuswaren</a:t>
            </a:r>
          </a:p>
          <a:p>
            <a:pPr algn="ctr" eaLnBrk="1" hangingPunct="1">
              <a:spcBef>
                <a:spcPts val="0"/>
              </a:spcBef>
            </a:pPr>
            <a:r>
              <a:rPr lang="de-DE" altLang="de-DE" sz="2400" dirty="0">
                <a:solidFill>
                  <a:srgbClr val="333333"/>
                </a:solidFill>
                <a:latin typeface="Calibri" panose="020F0502020204030204" pitchFamily="34" charset="0"/>
              </a:rPr>
              <a:t>(Seide, Gewürze)</a:t>
            </a:r>
          </a:p>
        </p:txBody>
      </p:sp>
      <p:sp>
        <p:nvSpPr>
          <p:cNvPr id="8" name="Pfeil nach unten 15">
            <a:extLst>
              <a:ext uri="{FF2B5EF4-FFF2-40B4-BE49-F238E27FC236}">
                <a16:creationId xmlns:a16="http://schemas.microsoft.com/office/drawing/2014/main" id="{045D9289-AEF4-2788-1475-DD9F1CF8F30E}"/>
              </a:ext>
            </a:extLst>
          </p:cNvPr>
          <p:cNvSpPr>
            <a:spLocks noChangeArrowheads="1"/>
          </p:cNvSpPr>
          <p:nvPr/>
        </p:nvSpPr>
        <p:spPr bwMode="auto">
          <a:xfrm rot="5400000">
            <a:off x="4053638" y="4999666"/>
            <a:ext cx="288925" cy="1152525"/>
          </a:xfrm>
          <a:prstGeom prst="downArrow">
            <a:avLst>
              <a:gd name="adj1" fmla="val 50000"/>
              <a:gd name="adj2" fmla="val 4982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9" name="Text Box 10">
            <a:extLst>
              <a:ext uri="{FF2B5EF4-FFF2-40B4-BE49-F238E27FC236}">
                <a16:creationId xmlns:a16="http://schemas.microsoft.com/office/drawing/2014/main" id="{3AE97DFF-94B4-1FD6-973D-74ECABF03F48}"/>
              </a:ext>
            </a:extLst>
          </p:cNvPr>
          <p:cNvSpPr txBox="1">
            <a:spLocks noChangeArrowheads="1"/>
          </p:cNvSpPr>
          <p:nvPr/>
        </p:nvSpPr>
        <p:spPr bwMode="auto">
          <a:xfrm>
            <a:off x="710269" y="4346405"/>
            <a:ext cx="2876788" cy="1938992"/>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Eisenverarbeitung</a:t>
            </a:r>
          </a:p>
          <a:p>
            <a:pPr algn="ctr" eaLnBrk="1" hangingPunct="1">
              <a:spcBef>
                <a:spcPts val="0"/>
              </a:spcBef>
            </a:pPr>
            <a:r>
              <a:rPr lang="de-DE" altLang="de-DE" sz="2400" dirty="0">
                <a:solidFill>
                  <a:srgbClr val="333333"/>
                </a:solidFill>
                <a:latin typeface="Calibri" panose="020F0502020204030204" pitchFamily="34" charset="0"/>
              </a:rPr>
              <a:t>Kanäle</a:t>
            </a:r>
          </a:p>
          <a:p>
            <a:pPr algn="ctr" eaLnBrk="1" hangingPunct="1">
              <a:spcBef>
                <a:spcPts val="0"/>
              </a:spcBef>
            </a:pPr>
            <a:r>
              <a:rPr lang="de-DE" altLang="de-DE" sz="2400" dirty="0">
                <a:solidFill>
                  <a:srgbClr val="333333"/>
                </a:solidFill>
                <a:latin typeface="Calibri" panose="020F0502020204030204" pitchFamily="34" charset="0"/>
              </a:rPr>
              <a:t>Pferdezucht</a:t>
            </a:r>
          </a:p>
          <a:p>
            <a:pPr algn="ctr" eaLnBrk="1" hangingPunct="1">
              <a:spcBef>
                <a:spcPts val="0"/>
              </a:spcBef>
            </a:pPr>
            <a:r>
              <a:rPr lang="de-DE" altLang="de-DE" sz="2400" dirty="0">
                <a:solidFill>
                  <a:srgbClr val="333333"/>
                </a:solidFill>
                <a:latin typeface="Calibri" panose="020F0502020204030204" pitchFamily="34" charset="0"/>
              </a:rPr>
              <a:t>Beamte</a:t>
            </a:r>
          </a:p>
          <a:p>
            <a:pPr algn="ctr" eaLnBrk="1" hangingPunct="1">
              <a:spcBef>
                <a:spcPts val="0"/>
              </a:spcBef>
            </a:pPr>
            <a:r>
              <a:rPr lang="de-DE" altLang="de-DE" sz="2400" dirty="0">
                <a:solidFill>
                  <a:srgbClr val="333333"/>
                </a:solidFill>
                <a:latin typeface="Calibri" panose="020F0502020204030204" pitchFamily="34" charset="0"/>
              </a:rPr>
              <a:t>Schrift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right)">
                                      <p:cBhvr>
                                        <p:cTn id="15" dur="10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0" presetClass="path" presetSubtype="0" accel="50000" decel="50000" fill="hold" grpId="1" nodeType="clickEffect">
                                  <p:stCondLst>
                                    <p:cond delay="0"/>
                                  </p:stCondLst>
                                  <p:childTnLst>
                                    <p:animMotion origin="layout" path="M 2.5E-6 2.59259E-6 L -0.20087 -0.35 " pathEditMode="relative" rAng="0" ptsTypes="AA">
                                      <p:cBhvr>
                                        <p:cTn id="33" dur="2000" fill="hold"/>
                                        <p:tgtEl>
                                          <p:spTgt spid="7"/>
                                        </p:tgtEl>
                                        <p:attrNameLst>
                                          <p:attrName>ppt_x</p:attrName>
                                          <p:attrName>ppt_y</p:attrName>
                                        </p:attrNameLst>
                                      </p:cBhvr>
                                      <p:rCtr x="-10052" y="-175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p:bldP spid="7" grpId="0" animBg="1"/>
      <p:bldP spid="7" grpId="1"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„Das Han-Reich“ auf den Seiten 46 bis 47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194</Words>
  <Application>Microsoft Office PowerPoint</Application>
  <PresentationFormat>Bildschirmpräsentation (4:3)</PresentationFormat>
  <Paragraphs>33</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73</cp:revision>
  <dcterms:created xsi:type="dcterms:W3CDTF">2011-07-14T19:54:09Z</dcterms:created>
  <dcterms:modified xsi:type="dcterms:W3CDTF">2022-11-07T07:39:59Z</dcterms:modified>
</cp:coreProperties>
</file>