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17.01.2024</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17.01.2024</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17.01.2024</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17.01.2024</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17.01.2024</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17.01.2024</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17.01.2024</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17.01.2024</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17.01.2024</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17.01.2024</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17.01.2024</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17.01.2024</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17.01.2024</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E8E03B-A5BF-EC2C-D2BA-E90E35938F2D}"/>
              </a:ext>
            </a:extLst>
          </p:cNvPr>
          <p:cNvSpPr>
            <a:spLocks noGrp="1"/>
          </p:cNvSpPr>
          <p:nvPr>
            <p:ph type="title"/>
          </p:nvPr>
        </p:nvSpPr>
        <p:spPr>
          <a:xfrm>
            <a:off x="395288" y="2924175"/>
            <a:ext cx="8229600" cy="677863"/>
          </a:xfrm>
        </p:spPr>
        <p:txBody>
          <a:bodyPr/>
          <a:lstStyle/>
          <a:p>
            <a:r>
              <a:rPr lang="de-DE" altLang="de-DE"/>
              <a:t>Banken und Geld</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17800F-18ED-D0C4-D4EE-2E2F48CAE332}"/>
              </a:ext>
            </a:extLst>
          </p:cNvPr>
          <p:cNvSpPr>
            <a:spLocks noGrp="1"/>
          </p:cNvSpPr>
          <p:nvPr>
            <p:ph type="title"/>
          </p:nvPr>
        </p:nvSpPr>
        <p:spPr>
          <a:xfrm>
            <a:off x="468313" y="836613"/>
            <a:ext cx="8229600" cy="584200"/>
          </a:xfrm>
        </p:spPr>
        <p:txBody>
          <a:bodyPr/>
          <a:lstStyle/>
          <a:p>
            <a:r>
              <a:rPr lang="de-DE" altLang="de-DE" sz="3200" dirty="0"/>
              <a:t>Das ist Geld</a:t>
            </a:r>
            <a:endParaRPr lang="de-AT" altLang="de-DE" sz="3200" dirty="0"/>
          </a:p>
        </p:txBody>
      </p:sp>
      <p:sp>
        <p:nvSpPr>
          <p:cNvPr id="3" name="Textfeld 3">
            <a:extLst>
              <a:ext uri="{FF2B5EF4-FFF2-40B4-BE49-F238E27FC236}">
                <a16:creationId xmlns:a16="http://schemas.microsoft.com/office/drawing/2014/main" id="{B67EA85C-3FFD-3FF6-5335-6602830E786C}"/>
              </a:ext>
            </a:extLst>
          </p:cNvPr>
          <p:cNvSpPr txBox="1">
            <a:spLocks noChangeArrowheads="1"/>
          </p:cNvSpPr>
          <p:nvPr/>
        </p:nvSpPr>
        <p:spPr bwMode="auto">
          <a:xfrm>
            <a:off x="687388" y="2163763"/>
            <a:ext cx="1860550" cy="369887"/>
          </a:xfrm>
          <a:prstGeom prst="rect">
            <a:avLst/>
          </a:prstGeom>
          <a:solidFill>
            <a:srgbClr val="FFC000"/>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1800" b="0" dirty="0">
                <a:solidFill>
                  <a:schemeClr val="tx1"/>
                </a:solidFill>
                <a:latin typeface="Calibri" panose="020F0502020204030204" pitchFamily="34" charset="0"/>
              </a:rPr>
              <a:t>Zahlungsmittel</a:t>
            </a:r>
            <a:endParaRPr lang="de-AT" altLang="de-DE" sz="1800" b="0" dirty="0">
              <a:solidFill>
                <a:schemeClr val="tx1"/>
              </a:solidFill>
              <a:latin typeface="Calibri" panose="020F0502020204030204" pitchFamily="34" charset="0"/>
            </a:endParaRPr>
          </a:p>
        </p:txBody>
      </p:sp>
      <p:sp>
        <p:nvSpPr>
          <p:cNvPr id="4" name="Textfeld 4">
            <a:extLst>
              <a:ext uri="{FF2B5EF4-FFF2-40B4-BE49-F238E27FC236}">
                <a16:creationId xmlns:a16="http://schemas.microsoft.com/office/drawing/2014/main" id="{88F0AAAA-BB4B-1D35-FB48-F89D0260017A}"/>
              </a:ext>
            </a:extLst>
          </p:cNvPr>
          <p:cNvSpPr txBox="1">
            <a:spLocks noChangeArrowheads="1"/>
          </p:cNvSpPr>
          <p:nvPr/>
        </p:nvSpPr>
        <p:spPr bwMode="auto">
          <a:xfrm>
            <a:off x="687388" y="3038475"/>
            <a:ext cx="1617663" cy="369888"/>
          </a:xfrm>
          <a:prstGeom prst="rect">
            <a:avLst/>
          </a:prstGeom>
          <a:solidFill>
            <a:srgbClr val="FFC000"/>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1800" b="0">
                <a:solidFill>
                  <a:schemeClr val="tx1"/>
                </a:solidFill>
                <a:latin typeface="Calibri" panose="020F0502020204030204" pitchFamily="34" charset="0"/>
              </a:rPr>
              <a:t>Wertmesser</a:t>
            </a:r>
          </a:p>
        </p:txBody>
      </p:sp>
      <p:sp>
        <p:nvSpPr>
          <p:cNvPr id="5" name="Textfeld 5">
            <a:extLst>
              <a:ext uri="{FF2B5EF4-FFF2-40B4-BE49-F238E27FC236}">
                <a16:creationId xmlns:a16="http://schemas.microsoft.com/office/drawing/2014/main" id="{D33B3F25-78B9-6404-C382-1C3C3225D3DE}"/>
              </a:ext>
            </a:extLst>
          </p:cNvPr>
          <p:cNvSpPr txBox="1">
            <a:spLocks noChangeArrowheads="1"/>
          </p:cNvSpPr>
          <p:nvPr/>
        </p:nvSpPr>
        <p:spPr bwMode="auto">
          <a:xfrm>
            <a:off x="687388" y="3913188"/>
            <a:ext cx="2506662" cy="368300"/>
          </a:xfrm>
          <a:prstGeom prst="rect">
            <a:avLst/>
          </a:prstGeom>
          <a:solidFill>
            <a:srgbClr val="FFC000"/>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1800" b="0">
                <a:solidFill>
                  <a:schemeClr val="tx1"/>
                </a:solidFill>
                <a:latin typeface="Calibri" panose="020F0502020204030204" pitchFamily="34" charset="0"/>
              </a:rPr>
              <a:t>Aufbewahrungsmittel</a:t>
            </a:r>
          </a:p>
        </p:txBody>
      </p:sp>
      <p:sp>
        <p:nvSpPr>
          <p:cNvPr id="6" name="Textfeld 6">
            <a:extLst>
              <a:ext uri="{FF2B5EF4-FFF2-40B4-BE49-F238E27FC236}">
                <a16:creationId xmlns:a16="http://schemas.microsoft.com/office/drawing/2014/main" id="{9CEAEEE4-8165-500B-650B-AC7A23CA499B}"/>
              </a:ext>
            </a:extLst>
          </p:cNvPr>
          <p:cNvSpPr txBox="1">
            <a:spLocks noChangeArrowheads="1"/>
          </p:cNvSpPr>
          <p:nvPr/>
        </p:nvSpPr>
        <p:spPr bwMode="auto">
          <a:xfrm>
            <a:off x="687388" y="4786313"/>
            <a:ext cx="2217737" cy="369888"/>
          </a:xfrm>
          <a:prstGeom prst="rect">
            <a:avLst/>
          </a:prstGeom>
          <a:solidFill>
            <a:srgbClr val="FFC000"/>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1800" b="0" dirty="0">
                <a:solidFill>
                  <a:schemeClr val="tx1"/>
                </a:solidFill>
                <a:latin typeface="Calibri" panose="020F0502020204030204" pitchFamily="34" charset="0"/>
              </a:rPr>
              <a:t>Spekulationsmittel</a:t>
            </a:r>
            <a:endParaRPr lang="de-AT" altLang="de-DE" sz="1800" b="0" dirty="0">
              <a:solidFill>
                <a:schemeClr val="tx1"/>
              </a:solidFill>
              <a:latin typeface="Calibri" panose="020F0502020204030204" pitchFamily="34" charset="0"/>
            </a:endParaRPr>
          </a:p>
        </p:txBody>
      </p:sp>
      <p:sp>
        <p:nvSpPr>
          <p:cNvPr id="7" name="Textfeld 7">
            <a:extLst>
              <a:ext uri="{FF2B5EF4-FFF2-40B4-BE49-F238E27FC236}">
                <a16:creationId xmlns:a16="http://schemas.microsoft.com/office/drawing/2014/main" id="{CFB454B0-8F45-834A-C39D-AC952EC2F463}"/>
              </a:ext>
            </a:extLst>
          </p:cNvPr>
          <p:cNvSpPr txBox="1">
            <a:spLocks noChangeArrowheads="1"/>
          </p:cNvSpPr>
          <p:nvPr/>
        </p:nvSpPr>
        <p:spPr bwMode="auto">
          <a:xfrm>
            <a:off x="687388" y="5661025"/>
            <a:ext cx="1628775" cy="369888"/>
          </a:xfrm>
          <a:prstGeom prst="rect">
            <a:avLst/>
          </a:prstGeom>
          <a:solidFill>
            <a:srgbClr val="FFC000"/>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de-DE" altLang="de-DE" sz="1800" b="0">
                <a:solidFill>
                  <a:schemeClr val="tx1"/>
                </a:solidFill>
                <a:latin typeface="Calibri" panose="020F0502020204030204" pitchFamily="34" charset="0"/>
              </a:rPr>
              <a:t>Machtmittel</a:t>
            </a:r>
            <a:endParaRPr lang="de-AT" altLang="de-DE" sz="1800" b="0">
              <a:solidFill>
                <a:schemeClr val="tx1"/>
              </a:solidFill>
              <a:latin typeface="Calibri" panose="020F0502020204030204" pitchFamily="34" charset="0"/>
            </a:endParaRPr>
          </a:p>
        </p:txBody>
      </p:sp>
      <p:sp>
        <p:nvSpPr>
          <p:cNvPr id="8" name="Textfeld 7">
            <a:extLst>
              <a:ext uri="{FF2B5EF4-FFF2-40B4-BE49-F238E27FC236}">
                <a16:creationId xmlns:a16="http://schemas.microsoft.com/office/drawing/2014/main" id="{E02ED9BA-E6DA-4F09-0FF5-28128CC2A35A}"/>
              </a:ext>
            </a:extLst>
          </p:cNvPr>
          <p:cNvSpPr txBox="1">
            <a:spLocks noChangeArrowheads="1"/>
          </p:cNvSpPr>
          <p:nvPr/>
        </p:nvSpPr>
        <p:spPr bwMode="auto">
          <a:xfrm>
            <a:off x="5890815" y="2163763"/>
            <a:ext cx="3068638" cy="369887"/>
          </a:xfrm>
          <a:prstGeom prst="rect">
            <a:avLst/>
          </a:prstGeom>
          <a:solidFill>
            <a:schemeClr val="accent2">
              <a:lumMod val="40000"/>
              <a:lumOff val="60000"/>
            </a:schemeClr>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Wert von Gütern und Diensten</a:t>
            </a:r>
            <a:endParaRPr lang="de-AT" altLang="de-DE" sz="1800" b="0" dirty="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323B10A1-6949-657B-7358-5A66276B6A76}"/>
              </a:ext>
            </a:extLst>
          </p:cNvPr>
          <p:cNvSpPr txBox="1">
            <a:spLocks noChangeArrowheads="1"/>
          </p:cNvSpPr>
          <p:nvPr/>
        </p:nvSpPr>
        <p:spPr bwMode="auto">
          <a:xfrm>
            <a:off x="6051153" y="3038475"/>
            <a:ext cx="2908300" cy="369888"/>
          </a:xfrm>
          <a:prstGeom prst="rect">
            <a:avLst/>
          </a:prstGeom>
          <a:solidFill>
            <a:schemeClr val="accent2">
              <a:lumMod val="40000"/>
              <a:lumOff val="60000"/>
            </a:schemeClr>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Gewinne aus Geldgeschäften</a:t>
            </a:r>
            <a:endParaRPr lang="de-AT" altLang="de-DE" sz="1800" b="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1EABE9D1-0BB3-1F66-7E19-F92F0697A654}"/>
              </a:ext>
            </a:extLst>
          </p:cNvPr>
          <p:cNvSpPr txBox="1">
            <a:spLocks noChangeArrowheads="1"/>
          </p:cNvSpPr>
          <p:nvPr/>
        </p:nvSpPr>
        <p:spPr bwMode="auto">
          <a:xfrm>
            <a:off x="7849791" y="3913188"/>
            <a:ext cx="1109662" cy="368300"/>
          </a:xfrm>
          <a:prstGeom prst="rect">
            <a:avLst/>
          </a:prstGeom>
          <a:solidFill>
            <a:schemeClr val="accent2">
              <a:lumMod val="40000"/>
              <a:lumOff val="60000"/>
            </a:schemeClr>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einkaufen</a:t>
            </a:r>
            <a:endParaRPr lang="de-AT" altLang="de-DE" sz="1800" b="0" dirty="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E3C7C683-FE31-C017-37A6-F9AF67A3E8BD}"/>
              </a:ext>
            </a:extLst>
          </p:cNvPr>
          <p:cNvSpPr txBox="1">
            <a:spLocks noChangeArrowheads="1"/>
          </p:cNvSpPr>
          <p:nvPr/>
        </p:nvSpPr>
        <p:spPr bwMode="auto">
          <a:xfrm>
            <a:off x="6189266" y="4786313"/>
            <a:ext cx="2770187" cy="369888"/>
          </a:xfrm>
          <a:prstGeom prst="rect">
            <a:avLst/>
          </a:prstGeom>
          <a:solidFill>
            <a:schemeClr val="accent2">
              <a:lumMod val="40000"/>
              <a:lumOff val="60000"/>
            </a:schemeClr>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sparen für spätere Einkäufe</a:t>
            </a:r>
            <a:endParaRPr lang="de-AT" altLang="de-DE" sz="1800" b="0" dirty="0">
              <a:solidFill>
                <a:schemeClr val="tx1"/>
              </a:solidFill>
              <a:latin typeface="Calibri" panose="020F0502020204030204" pitchFamily="34" charset="0"/>
            </a:endParaRPr>
          </a:p>
        </p:txBody>
      </p:sp>
      <p:sp>
        <p:nvSpPr>
          <p:cNvPr id="12" name="Textfeld 11">
            <a:extLst>
              <a:ext uri="{FF2B5EF4-FFF2-40B4-BE49-F238E27FC236}">
                <a16:creationId xmlns:a16="http://schemas.microsoft.com/office/drawing/2014/main" id="{C24ACFC3-B519-8CEF-EFD0-F0CD1C7411B3}"/>
              </a:ext>
            </a:extLst>
          </p:cNvPr>
          <p:cNvSpPr txBox="1">
            <a:spLocks noChangeArrowheads="1"/>
          </p:cNvSpPr>
          <p:nvPr/>
        </p:nvSpPr>
        <p:spPr bwMode="auto">
          <a:xfrm>
            <a:off x="5724128" y="5661025"/>
            <a:ext cx="3235325" cy="369888"/>
          </a:xfrm>
          <a:prstGeom prst="rect">
            <a:avLst/>
          </a:prstGeom>
          <a:solidFill>
            <a:schemeClr val="accent2">
              <a:lumMod val="40000"/>
              <a:lumOff val="60000"/>
            </a:schemeClr>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um Einfluss auf andere zu haben</a:t>
            </a:r>
            <a:endParaRPr lang="de-AT" altLang="de-DE" sz="18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791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746 -0.01111 L -0.56337 -0.25486 " pathEditMode="relative" rAng="0" ptsTypes="AA">
                                      <p:cBhvr>
                                        <p:cTn id="6" dur="2000" fill="hold"/>
                                        <p:tgtEl>
                                          <p:spTgt spid="10"/>
                                        </p:tgtEl>
                                        <p:attrNameLst>
                                          <p:attrName>ppt_x</p:attrName>
                                          <p:attrName>ppt_y</p:attrName>
                                        </p:attrNameLst>
                                      </p:cBhvr>
                                      <p:rCtr x="-28542" y="-1219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8.33333E-7 -1.11111E-6 L -0.38021 0.12616 " pathEditMode="relative" rAng="0" ptsTypes="AA">
                                      <p:cBhvr>
                                        <p:cTn id="10" dur="2000" fill="hold"/>
                                        <p:tgtEl>
                                          <p:spTgt spid="8"/>
                                        </p:tgtEl>
                                        <p:attrNameLst>
                                          <p:attrName>ppt_x</p:attrName>
                                          <p:attrName>ppt_y</p:attrName>
                                        </p:attrNameLst>
                                      </p:cBhvr>
                                      <p:rCtr x="-19010" y="629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1.38889E-6 0.00625 L -0.31806 -0.12778 " pathEditMode="relative" rAng="0" ptsTypes="AA">
                                      <p:cBhvr>
                                        <p:cTn id="14" dur="2000" fill="hold"/>
                                        <p:tgtEl>
                                          <p:spTgt spid="11"/>
                                        </p:tgtEl>
                                        <p:attrNameLst>
                                          <p:attrName>ppt_x</p:attrName>
                                          <p:attrName>ppt_y</p:attrName>
                                        </p:attrNameLst>
                                      </p:cBhvr>
                                      <p:rCtr x="-15903" y="-6713"/>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2.77778E-6 2.59259E-6 L -0.33837 0.25486 " pathEditMode="relative" rAng="0" ptsTypes="AA">
                                      <p:cBhvr>
                                        <p:cTn id="18" dur="2000" fill="hold"/>
                                        <p:tgtEl>
                                          <p:spTgt spid="9"/>
                                        </p:tgtEl>
                                        <p:attrNameLst>
                                          <p:attrName>ppt_x</p:attrName>
                                          <p:attrName>ppt_y</p:attrName>
                                        </p:attrNameLst>
                                      </p:cBhvr>
                                      <p:rCtr x="-16927" y="12731"/>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1.38889E-6 -4.81481E-6 L -0.36319 0.00024 " pathEditMode="relative" rAng="0" ptsTypes="AA">
                                      <p:cBhvr>
                                        <p:cTn id="22" dur="2000" fill="hold"/>
                                        <p:tgtEl>
                                          <p:spTgt spid="12"/>
                                        </p:tgtEl>
                                        <p:attrNameLst>
                                          <p:attrName>ppt_x</p:attrName>
                                          <p:attrName>ppt_y</p:attrName>
                                        </p:attrNameLst>
                                      </p:cBhvr>
                                      <p:rCtr x="-1816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08812E-186B-3384-2EEA-9F156359FFA0}"/>
              </a:ext>
            </a:extLst>
          </p:cNvPr>
          <p:cNvSpPr>
            <a:spLocks noGrp="1"/>
          </p:cNvSpPr>
          <p:nvPr>
            <p:ph type="title"/>
          </p:nvPr>
        </p:nvSpPr>
        <p:spPr>
          <a:xfrm>
            <a:off x="468313" y="845056"/>
            <a:ext cx="8229600" cy="584775"/>
          </a:xfrm>
        </p:spPr>
        <p:txBody>
          <a:bodyPr/>
          <a:lstStyle/>
          <a:p>
            <a:r>
              <a:rPr lang="de-DE" altLang="de-DE" sz="3200" dirty="0"/>
              <a:t>Formen des Geldes - Zahlungsmöglichkeiten</a:t>
            </a:r>
            <a:endParaRPr lang="de-AT" altLang="de-DE" sz="3200" dirty="0"/>
          </a:p>
        </p:txBody>
      </p:sp>
      <p:sp>
        <p:nvSpPr>
          <p:cNvPr id="3" name="Textfeld 2">
            <a:extLst>
              <a:ext uri="{FF2B5EF4-FFF2-40B4-BE49-F238E27FC236}">
                <a16:creationId xmlns:a16="http://schemas.microsoft.com/office/drawing/2014/main" id="{4EE19D82-22DA-BF47-A4B1-52D19867A487}"/>
              </a:ext>
            </a:extLst>
          </p:cNvPr>
          <p:cNvSpPr txBox="1">
            <a:spLocks noChangeArrowheads="1"/>
          </p:cNvSpPr>
          <p:nvPr/>
        </p:nvSpPr>
        <p:spPr bwMode="auto">
          <a:xfrm>
            <a:off x="5867400" y="1916113"/>
            <a:ext cx="1514475" cy="369887"/>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dirty="0">
                <a:solidFill>
                  <a:schemeClr val="tx1"/>
                </a:solidFill>
                <a:latin typeface="Calibri" panose="020F0502020204030204" pitchFamily="34" charset="0"/>
              </a:rPr>
              <a:t>Barzahlung</a:t>
            </a:r>
            <a:endParaRPr lang="de-AT" altLang="de-DE" sz="1800" b="0" dirty="0">
              <a:solidFill>
                <a:schemeClr val="tx1"/>
              </a:solidFill>
              <a:latin typeface="Calibri" panose="020F0502020204030204" pitchFamily="34" charset="0"/>
            </a:endParaRPr>
          </a:p>
        </p:txBody>
      </p:sp>
      <p:sp>
        <p:nvSpPr>
          <p:cNvPr id="4" name="Textfeld 3">
            <a:extLst>
              <a:ext uri="{FF2B5EF4-FFF2-40B4-BE49-F238E27FC236}">
                <a16:creationId xmlns:a16="http://schemas.microsoft.com/office/drawing/2014/main" id="{91B29BA3-4E1E-5A6F-C680-BEBCEC97EE53}"/>
              </a:ext>
            </a:extLst>
          </p:cNvPr>
          <p:cNvSpPr txBox="1">
            <a:spLocks noChangeArrowheads="1"/>
          </p:cNvSpPr>
          <p:nvPr/>
        </p:nvSpPr>
        <p:spPr bwMode="auto">
          <a:xfrm>
            <a:off x="5867400" y="2550589"/>
            <a:ext cx="1899559" cy="369332"/>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dirty="0">
                <a:solidFill>
                  <a:schemeClr val="tx1"/>
                </a:solidFill>
                <a:latin typeface="Calibri" panose="020F0502020204030204" pitchFamily="34" charset="0"/>
              </a:rPr>
              <a:t>Bankomatkarte</a:t>
            </a:r>
            <a:endParaRPr lang="de-AT" altLang="de-DE" sz="1800" b="0" dirty="0">
              <a:solidFill>
                <a:schemeClr val="tx1"/>
              </a:solidFill>
              <a:latin typeface="Calibri" panose="020F0502020204030204" pitchFamily="34" charset="0"/>
            </a:endParaRPr>
          </a:p>
        </p:txBody>
      </p:sp>
      <p:sp>
        <p:nvSpPr>
          <p:cNvPr id="5" name="Textfeld 4">
            <a:extLst>
              <a:ext uri="{FF2B5EF4-FFF2-40B4-BE49-F238E27FC236}">
                <a16:creationId xmlns:a16="http://schemas.microsoft.com/office/drawing/2014/main" id="{29F6D3C0-CA85-BA3C-8D7C-833C27846112}"/>
              </a:ext>
            </a:extLst>
          </p:cNvPr>
          <p:cNvSpPr txBox="1">
            <a:spLocks noChangeArrowheads="1"/>
          </p:cNvSpPr>
          <p:nvPr/>
        </p:nvSpPr>
        <p:spPr bwMode="auto">
          <a:xfrm>
            <a:off x="5867400" y="3183478"/>
            <a:ext cx="1514475" cy="368300"/>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a:solidFill>
                  <a:schemeClr val="tx1"/>
                </a:solidFill>
                <a:latin typeface="Calibri" panose="020F0502020204030204" pitchFamily="34" charset="0"/>
              </a:rPr>
              <a:t>Kreditkarte</a:t>
            </a:r>
            <a:endParaRPr lang="de-AT" altLang="de-DE" sz="1800" b="0">
              <a:solidFill>
                <a:schemeClr val="tx1"/>
              </a:solidFill>
              <a:latin typeface="Calibri" panose="020F0502020204030204" pitchFamily="34" charset="0"/>
            </a:endParaRPr>
          </a:p>
        </p:txBody>
      </p:sp>
      <p:sp>
        <p:nvSpPr>
          <p:cNvPr id="6" name="Textfeld 5">
            <a:extLst>
              <a:ext uri="{FF2B5EF4-FFF2-40B4-BE49-F238E27FC236}">
                <a16:creationId xmlns:a16="http://schemas.microsoft.com/office/drawing/2014/main" id="{20A52733-68F7-8820-AA94-555D346DBA4B}"/>
              </a:ext>
            </a:extLst>
          </p:cNvPr>
          <p:cNvSpPr txBox="1">
            <a:spLocks noChangeArrowheads="1"/>
          </p:cNvSpPr>
          <p:nvPr/>
        </p:nvSpPr>
        <p:spPr bwMode="auto">
          <a:xfrm>
            <a:off x="5867400" y="3816367"/>
            <a:ext cx="1906291" cy="369332"/>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dirty="0">
                <a:solidFill>
                  <a:schemeClr val="tx1"/>
                </a:solidFill>
                <a:latin typeface="Calibri" panose="020F0502020204030204" pitchFamily="34" charset="0"/>
              </a:rPr>
              <a:t>Online-Banking</a:t>
            </a:r>
            <a:endParaRPr lang="de-AT" altLang="de-DE" sz="1800" b="0" dirty="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C92042EE-E380-06F0-C340-FB4A11BE46A3}"/>
              </a:ext>
            </a:extLst>
          </p:cNvPr>
          <p:cNvSpPr txBox="1">
            <a:spLocks noChangeArrowheads="1"/>
          </p:cNvSpPr>
          <p:nvPr/>
        </p:nvSpPr>
        <p:spPr bwMode="auto">
          <a:xfrm>
            <a:off x="5867400" y="4450288"/>
            <a:ext cx="2259013" cy="369888"/>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a:solidFill>
                  <a:schemeClr val="tx1"/>
                </a:solidFill>
                <a:latin typeface="Calibri" panose="020F0502020204030204" pitchFamily="34" charset="0"/>
              </a:rPr>
              <a:t>Einziehungsauftrag</a:t>
            </a:r>
            <a:endParaRPr lang="de-AT" altLang="de-DE" sz="1800" b="0">
              <a:solidFill>
                <a:schemeClr val="tx1"/>
              </a:solidFill>
              <a:latin typeface="Calibri" panose="020F0502020204030204" pitchFamily="34" charset="0"/>
            </a:endParaRPr>
          </a:p>
        </p:txBody>
      </p:sp>
      <p:sp>
        <p:nvSpPr>
          <p:cNvPr id="8" name="Textfeld 7">
            <a:extLst>
              <a:ext uri="{FF2B5EF4-FFF2-40B4-BE49-F238E27FC236}">
                <a16:creationId xmlns:a16="http://schemas.microsoft.com/office/drawing/2014/main" id="{84983327-C1D3-5537-98E7-2049066AC740}"/>
              </a:ext>
            </a:extLst>
          </p:cNvPr>
          <p:cNvSpPr txBox="1">
            <a:spLocks noChangeArrowheads="1"/>
          </p:cNvSpPr>
          <p:nvPr/>
        </p:nvSpPr>
        <p:spPr bwMode="auto">
          <a:xfrm>
            <a:off x="5867400" y="5084763"/>
            <a:ext cx="1714500" cy="369887"/>
          </a:xfrm>
          <a:prstGeom prst="rect">
            <a:avLst/>
          </a:prstGeom>
          <a:solidFill>
            <a:schemeClr val="accent3">
              <a:lumMod val="60000"/>
              <a:lumOff val="40000"/>
            </a:schemeClr>
          </a:solidFill>
          <a:ln w="9525">
            <a:solidFill>
              <a:schemeClr val="tx1"/>
            </a:solidFill>
            <a:miter lim="800000"/>
            <a:headEnd/>
            <a:tailEnd/>
          </a:ln>
        </p:spPr>
        <p:txBody>
          <a:bodyPr wrap="none">
            <a:spAutoFit/>
          </a:bodyPr>
          <a:lstStyle>
            <a:lvl1pPr marL="285750" indent="-285750"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Ø"/>
            </a:pPr>
            <a:r>
              <a:rPr lang="de-DE" altLang="de-DE" sz="1800" b="0">
                <a:solidFill>
                  <a:schemeClr val="tx1"/>
                </a:solidFill>
                <a:latin typeface="Calibri" panose="020F0502020204030204" pitchFamily="34" charset="0"/>
              </a:rPr>
              <a:t>Dauerauftrag</a:t>
            </a:r>
            <a:endParaRPr lang="de-AT" altLang="de-DE" sz="1800" b="0">
              <a:solidFill>
                <a:schemeClr val="tx1"/>
              </a:solidFill>
              <a:latin typeface="Calibri" panose="020F0502020204030204" pitchFamily="34" charset="0"/>
            </a:endParaRPr>
          </a:p>
        </p:txBody>
      </p:sp>
      <p:pic>
        <p:nvPicPr>
          <p:cNvPr id="9" name="Picture 2">
            <a:extLst>
              <a:ext uri="{FF2B5EF4-FFF2-40B4-BE49-F238E27FC236}">
                <a16:creationId xmlns:a16="http://schemas.microsoft.com/office/drawing/2014/main" id="{4CEDE63C-DCBA-97C5-ECCC-6D891BD649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286000"/>
            <a:ext cx="3838575"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a:extLst>
              <a:ext uri="{FF2B5EF4-FFF2-40B4-BE49-F238E27FC236}">
                <a16:creationId xmlns:a16="http://schemas.microsoft.com/office/drawing/2014/main" id="{332B55DF-1EE5-B899-9959-1A7CF1A9A1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2276475"/>
            <a:ext cx="3862388" cy="2371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4">
            <a:extLst>
              <a:ext uri="{FF2B5EF4-FFF2-40B4-BE49-F238E27FC236}">
                <a16:creationId xmlns:a16="http://schemas.microsoft.com/office/drawing/2014/main" id="{24EE3F4A-E3A0-6FD8-9F65-40DD19C6B8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2034" y="2267635"/>
            <a:ext cx="3305175" cy="241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feld 11">
            <a:extLst>
              <a:ext uri="{FF2B5EF4-FFF2-40B4-BE49-F238E27FC236}">
                <a16:creationId xmlns:a16="http://schemas.microsoft.com/office/drawing/2014/main" id="{7F63A090-4188-7EBE-84CA-B882C2565675}"/>
              </a:ext>
            </a:extLst>
          </p:cNvPr>
          <p:cNvSpPr txBox="1">
            <a:spLocks noChangeArrowheads="1"/>
          </p:cNvSpPr>
          <p:nvPr/>
        </p:nvSpPr>
        <p:spPr bwMode="auto">
          <a:xfrm>
            <a:off x="470164" y="2967035"/>
            <a:ext cx="535530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None/>
            </a:pPr>
            <a:r>
              <a:rPr lang="de-DE" sz="1800" b="0" dirty="0">
                <a:solidFill>
                  <a:schemeClr val="tx1"/>
                </a:solidFill>
                <a:latin typeface="+mj-lt"/>
              </a:rPr>
              <a:t>Beim Online-Banking wird mit dem Handy oder dem PC </a:t>
            </a:r>
            <a:br>
              <a:rPr lang="de-DE" sz="1800" b="0" dirty="0">
                <a:solidFill>
                  <a:schemeClr val="tx1"/>
                </a:solidFill>
                <a:latin typeface="+mj-lt"/>
              </a:rPr>
            </a:br>
            <a:r>
              <a:rPr lang="de-DE" sz="1800" b="0" dirty="0">
                <a:solidFill>
                  <a:schemeClr val="tx1"/>
                </a:solidFill>
                <a:latin typeface="+mj-lt"/>
              </a:rPr>
              <a:t>ein bestimmter Betrag auf ein fremdes oder eigenes</a:t>
            </a:r>
            <a:br>
              <a:rPr lang="de-DE" sz="1800" b="0" dirty="0">
                <a:solidFill>
                  <a:schemeClr val="tx1"/>
                </a:solidFill>
                <a:latin typeface="+mj-lt"/>
              </a:rPr>
            </a:br>
            <a:r>
              <a:rPr lang="de-DE" sz="1800" b="0" dirty="0">
                <a:solidFill>
                  <a:schemeClr val="tx1"/>
                </a:solidFill>
                <a:latin typeface="+mj-lt"/>
              </a:rPr>
              <a:t>Bankkonto überwiesen. Auf einem Formular werden</a:t>
            </a:r>
            <a:br>
              <a:rPr lang="de-DE" sz="1800" b="0" dirty="0">
                <a:solidFill>
                  <a:schemeClr val="tx1"/>
                </a:solidFill>
                <a:latin typeface="+mj-lt"/>
              </a:rPr>
            </a:br>
            <a:r>
              <a:rPr lang="de-DE" sz="1800" b="0" dirty="0">
                <a:solidFill>
                  <a:schemeClr val="tx1"/>
                </a:solidFill>
                <a:latin typeface="+mj-lt"/>
              </a:rPr>
              <a:t>alle wichtigen Daten für die Überweisung vermerkt. </a:t>
            </a:r>
            <a:endParaRPr lang="de-AT" sz="1800" b="0" dirty="0">
              <a:solidFill>
                <a:schemeClr val="tx1"/>
              </a:solidFill>
              <a:latin typeface="+mj-lt"/>
            </a:endParaRPr>
          </a:p>
        </p:txBody>
      </p:sp>
      <p:sp>
        <p:nvSpPr>
          <p:cNvPr id="13" name="Textfeld 12">
            <a:extLst>
              <a:ext uri="{FF2B5EF4-FFF2-40B4-BE49-F238E27FC236}">
                <a16:creationId xmlns:a16="http://schemas.microsoft.com/office/drawing/2014/main" id="{7A01D1C6-A123-CE78-B9F7-E4F09C8012C0}"/>
              </a:ext>
            </a:extLst>
          </p:cNvPr>
          <p:cNvSpPr txBox="1">
            <a:spLocks noChangeArrowheads="1"/>
          </p:cNvSpPr>
          <p:nvPr/>
        </p:nvSpPr>
        <p:spPr bwMode="auto">
          <a:xfrm>
            <a:off x="490679" y="2967037"/>
            <a:ext cx="43497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Ein Einziehungsauftrag erlaubt einem, einen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verschieden hohen Geldbetrag jedes Monat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abzubuchen.</a:t>
            </a:r>
            <a:endParaRPr lang="de-AT" altLang="de-DE" sz="1800" b="0" dirty="0">
              <a:solidFill>
                <a:schemeClr val="tx1"/>
              </a:solidFill>
              <a:latin typeface="Calibri" panose="020F0502020204030204" pitchFamily="34" charset="0"/>
            </a:endParaRPr>
          </a:p>
        </p:txBody>
      </p:sp>
      <p:sp>
        <p:nvSpPr>
          <p:cNvPr id="14" name="Textfeld 13">
            <a:extLst>
              <a:ext uri="{FF2B5EF4-FFF2-40B4-BE49-F238E27FC236}">
                <a16:creationId xmlns:a16="http://schemas.microsoft.com/office/drawing/2014/main" id="{6E2F1920-2ECF-5F0C-16D1-0E9376C933A4}"/>
              </a:ext>
            </a:extLst>
          </p:cNvPr>
          <p:cNvSpPr txBox="1">
            <a:spLocks noChangeArrowheads="1"/>
          </p:cNvSpPr>
          <p:nvPr/>
        </p:nvSpPr>
        <p:spPr bwMode="auto">
          <a:xfrm>
            <a:off x="475209" y="2967036"/>
            <a:ext cx="45386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Ein Dauerauftrag überweist die immer gleiche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Summe zum selben Zeitpunkt an ein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bestimmtes Bankkonto.</a:t>
            </a:r>
            <a:endParaRPr lang="de-AT" altLang="de-DE" sz="18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769863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10"/>
                                        </p:tgtEl>
                                      </p:cBhvr>
                                    </p:animEffect>
                                    <p:set>
                                      <p:cBhvr>
                                        <p:cTn id="28" dur="1" fill="hold">
                                          <p:stCondLst>
                                            <p:cond delay="499"/>
                                          </p:stCondLst>
                                        </p:cTn>
                                        <p:tgtEl>
                                          <p:spTgt spid="1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11"/>
                                        </p:tgtEl>
                                      </p:cBhvr>
                                    </p:animEffect>
                                    <p:set>
                                      <p:cBhvr>
                                        <p:cTn id="41" dur="1" fill="hold">
                                          <p:stCondLst>
                                            <p:cond delay="499"/>
                                          </p:stCondLst>
                                        </p:cTn>
                                        <p:tgtEl>
                                          <p:spTgt spid="11"/>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12"/>
                                        </p:tgtEl>
                                      </p:cBhvr>
                                    </p:animEffect>
                                    <p:set>
                                      <p:cBhvr>
                                        <p:cTn id="54" dur="1" fill="hold">
                                          <p:stCondLst>
                                            <p:cond delay="499"/>
                                          </p:stCondLst>
                                        </p:cTn>
                                        <p:tgtEl>
                                          <p:spTgt spid="12"/>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3"/>
                                        </p:tgtEl>
                                      </p:cBhvr>
                                    </p:animEffect>
                                    <p:set>
                                      <p:cBhvr>
                                        <p:cTn id="67" dur="1" fill="hold">
                                          <p:stCondLst>
                                            <p:cond delay="499"/>
                                          </p:stCondLst>
                                        </p:cTn>
                                        <p:tgtEl>
                                          <p:spTgt spid="1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14"/>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4"/>
                                        </p:tgtEl>
                                      </p:cBhvr>
                                    </p:animEffect>
                                    <p:set>
                                      <p:cBhvr>
                                        <p:cTn id="80"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2" grpId="0"/>
      <p:bldP spid="12" grpId="1"/>
      <p:bldP spid="13" grpId="0"/>
      <p:bldP spid="13" grpId="1"/>
      <p:bldP spid="14" grpId="0"/>
      <p:bldP spid="14"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„Banken und Geld“ auf den Seiten 72 und 73 im </a:t>
            </a:r>
            <a:r>
              <a:rPr lang="de-DE" altLang="de-DE" sz="1200" kern="0" dirty="0">
                <a:solidFill>
                  <a:srgbClr val="000000"/>
                </a:solidFill>
                <a:latin typeface="Arial" pitchFamily="34" charset="0"/>
              </a:rPr>
              <a:t>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Fotos: MEV-Verlag, Germany; Kiyoshi </a:t>
            </a:r>
            <a:r>
              <a:rPr lang="de-DE" altLang="de-DE" sz="1200" kern="0" dirty="0" err="1"/>
              <a:t>Takahase</a:t>
            </a:r>
            <a:r>
              <a:rPr lang="de-DE" altLang="de-DE" sz="1200" kern="0" dirty="0"/>
              <a:t> Segundo – </a:t>
            </a:r>
            <a:r>
              <a:rPr lang="de-DE" altLang="de-DE" sz="1200" kern="0" dirty="0" err="1"/>
              <a:t>Thinkstock</a:t>
            </a:r>
            <a:r>
              <a:rPr lang="de-DE" altLang="de-DE" sz="1200" kern="0" dirty="0"/>
              <a:t> </a:t>
            </a:r>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307</Words>
  <Application>Microsoft Office PowerPoint</Application>
  <PresentationFormat>Bildschirmpräsentation (4:3)</PresentationFormat>
  <Paragraphs>42</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PoloBasisTB</vt:lpstr>
      <vt:lpstr>Syntax LT Std</vt:lpstr>
      <vt:lpstr>Wingdings</vt:lpstr>
      <vt:lpstr>Larissa</vt:lpstr>
      <vt:lpstr>Banken und Geld</vt:lpstr>
      <vt:lpstr>Das ist Geld</vt:lpstr>
      <vt:lpstr>Formen des Geldes - Zahlungsmöglichkeiten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205</cp:revision>
  <dcterms:created xsi:type="dcterms:W3CDTF">2013-10-08T07:58:50Z</dcterms:created>
  <dcterms:modified xsi:type="dcterms:W3CDTF">2024-01-17T10:23:20Z</dcterms:modified>
</cp:coreProperties>
</file>