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97" r:id="rId3"/>
    <p:sldId id="298" r:id="rId4"/>
    <p:sldId id="299" r:id="rId5"/>
    <p:sldId id="300" r:id="rId6"/>
    <p:sldId id="301" r:id="rId7"/>
    <p:sldId id="302" r:id="rId8"/>
    <p:sldId id="303" r:id="rId9"/>
    <p:sldId id="304" r:id="rId10"/>
    <p:sldId id="309" r:id="rId11"/>
    <p:sldId id="305" r:id="rId12"/>
    <p:sldId id="306" r:id="rId13"/>
    <p:sldId id="308" r:id="rId14"/>
    <p:sldId id="279" r:id="rId15"/>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fuchsberger" userId="0ba282cb-98b6-40ad-aa6c-709cf3572a59" providerId="ADAL" clId="{8F1F16C4-6E03-4AFF-BC1B-A5C55A989940}"/>
    <pc:docChg chg="modSld">
      <pc:chgData name="johannes.fuchsberger" userId="0ba282cb-98b6-40ad-aa6c-709cf3572a59" providerId="ADAL" clId="{8F1F16C4-6E03-4AFF-BC1B-A5C55A989940}" dt="2023-09-01T07:39:11.481" v="59" actId="20577"/>
      <pc:docMkLst>
        <pc:docMk/>
      </pc:docMkLst>
      <pc:sldChg chg="modSp mod">
        <pc:chgData name="johannes.fuchsberger" userId="0ba282cb-98b6-40ad-aa6c-709cf3572a59" providerId="ADAL" clId="{8F1F16C4-6E03-4AFF-BC1B-A5C55A989940}" dt="2023-09-01T07:37:08.217" v="6" actId="20577"/>
        <pc:sldMkLst>
          <pc:docMk/>
          <pc:sldMk cId="1045666288" sldId="297"/>
        </pc:sldMkLst>
        <pc:spChg chg="mod">
          <ac:chgData name="johannes.fuchsberger" userId="0ba282cb-98b6-40ad-aa6c-709cf3572a59" providerId="ADAL" clId="{8F1F16C4-6E03-4AFF-BC1B-A5C55A989940}" dt="2023-09-01T07:37:08.217" v="6" actId="20577"/>
          <ac:spMkLst>
            <pc:docMk/>
            <pc:sldMk cId="1045666288" sldId="297"/>
            <ac:spMk id="4" creationId="{1FF8F18E-591E-DC36-885F-19F2F8FE9665}"/>
          </ac:spMkLst>
        </pc:spChg>
      </pc:sldChg>
      <pc:sldChg chg="modSp mod">
        <pc:chgData name="johannes.fuchsberger" userId="0ba282cb-98b6-40ad-aa6c-709cf3572a59" providerId="ADAL" clId="{8F1F16C4-6E03-4AFF-BC1B-A5C55A989940}" dt="2023-09-01T07:37:51.641" v="44" actId="6549"/>
        <pc:sldMkLst>
          <pc:docMk/>
          <pc:sldMk cId="1787610384" sldId="298"/>
        </pc:sldMkLst>
        <pc:spChg chg="mod">
          <ac:chgData name="johannes.fuchsberger" userId="0ba282cb-98b6-40ad-aa6c-709cf3572a59" providerId="ADAL" clId="{8F1F16C4-6E03-4AFF-BC1B-A5C55A989940}" dt="2023-09-01T07:37:51.641" v="44" actId="6549"/>
          <ac:spMkLst>
            <pc:docMk/>
            <pc:sldMk cId="1787610384" sldId="298"/>
            <ac:spMk id="4" creationId="{1FF8F18E-591E-DC36-885F-19F2F8FE9665}"/>
          </ac:spMkLst>
        </pc:spChg>
      </pc:sldChg>
      <pc:sldChg chg="modSp mod">
        <pc:chgData name="johannes.fuchsberger" userId="0ba282cb-98b6-40ad-aa6c-709cf3572a59" providerId="ADAL" clId="{8F1F16C4-6E03-4AFF-BC1B-A5C55A989940}" dt="2023-09-01T07:39:11.481" v="59" actId="20577"/>
        <pc:sldMkLst>
          <pc:docMk/>
          <pc:sldMk cId="2808872539" sldId="306"/>
        </pc:sldMkLst>
        <pc:spChg chg="mod">
          <ac:chgData name="johannes.fuchsberger" userId="0ba282cb-98b6-40ad-aa6c-709cf3572a59" providerId="ADAL" clId="{8F1F16C4-6E03-4AFF-BC1B-A5C55A989940}" dt="2023-09-01T07:39:11.481" v="59" actId="20577"/>
          <ac:spMkLst>
            <pc:docMk/>
            <pc:sldMk cId="2808872539" sldId="306"/>
            <ac:spMk id="4" creationId="{1FF8F18E-591E-DC36-885F-19F2F8FE96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24.04.2024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14</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9557A852-22FA-1318-FAB0-F3F4FCE3FD3E}"/>
              </a:ext>
            </a:extLst>
          </p:cNvPr>
          <p:cNvSpPr txBox="1">
            <a:spLocks noChangeArrowheads="1"/>
          </p:cNvSpPr>
          <p:nvPr/>
        </p:nvSpPr>
        <p:spPr bwMode="auto">
          <a:xfrm>
            <a:off x="1763688" y="2459504"/>
            <a:ext cx="56523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Indigene Völker Nordamerikas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Mohawk wohnten in Langhäusern. Sie waren in Clans organisiert, deren Vorsitz die älteste Frau, die Clanmutter, hatte. Männer zogen bei der Heirat ins Haus ihrer Frau.</a:t>
            </a:r>
          </a:p>
        </p:txBody>
      </p:sp>
      <p:pic>
        <p:nvPicPr>
          <p:cNvPr id="5" name="Grafik 4">
            <a:extLst>
              <a:ext uri="{FF2B5EF4-FFF2-40B4-BE49-F238E27FC236}">
                <a16:creationId xmlns:a16="http://schemas.microsoft.com/office/drawing/2014/main" id="{91D653FA-3D60-0494-EC60-ADDF38085880}"/>
              </a:ext>
            </a:extLst>
          </p:cNvPr>
          <p:cNvPicPr>
            <a:picLocks noChangeAspect="1"/>
          </p:cNvPicPr>
          <p:nvPr/>
        </p:nvPicPr>
        <p:blipFill>
          <a:blip r:embed="rId2"/>
          <a:stretch>
            <a:fillRect/>
          </a:stretch>
        </p:blipFill>
        <p:spPr>
          <a:xfrm>
            <a:off x="391997" y="625219"/>
            <a:ext cx="8235627" cy="5277198"/>
          </a:xfrm>
          <a:prstGeom prst="rect">
            <a:avLst/>
          </a:prstGeom>
        </p:spPr>
      </p:pic>
    </p:spTree>
    <p:extLst>
      <p:ext uri="{BB962C8B-B14F-4D97-AF65-F5344CB8AC3E}">
        <p14:creationId xmlns:p14="http://schemas.microsoft.com/office/powerpoint/2010/main" val="340624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der Mitte des Kontinents liegen die Prärien der Great Plains. Das sind große Graslandschaften. Sie waren unter anderem die Heimat der Sioux. Deren Lebensweise wird heute in Filmen oder Büchern meist als „typisch“ für die indigenen Völker Nordamerikas dargestellt.</a:t>
            </a:r>
          </a:p>
        </p:txBody>
      </p:sp>
      <p:sp>
        <p:nvSpPr>
          <p:cNvPr id="3" name="Ellipse 2">
            <a:extLst>
              <a:ext uri="{FF2B5EF4-FFF2-40B4-BE49-F238E27FC236}">
                <a16:creationId xmlns:a16="http://schemas.microsoft.com/office/drawing/2014/main" id="{217C826B-863A-706C-2D78-A96DD96E6E04}"/>
              </a:ext>
            </a:extLst>
          </p:cNvPr>
          <p:cNvSpPr/>
          <p:nvPr/>
        </p:nvSpPr>
        <p:spPr bwMode="auto">
          <a:xfrm>
            <a:off x="4139952" y="2420888"/>
            <a:ext cx="1152128" cy="185786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pic>
        <p:nvPicPr>
          <p:cNvPr id="6" name="Grafik 5">
            <a:extLst>
              <a:ext uri="{FF2B5EF4-FFF2-40B4-BE49-F238E27FC236}">
                <a16:creationId xmlns:a16="http://schemas.microsoft.com/office/drawing/2014/main" id="{EF99D875-CFFE-653A-A3AC-CA5CAC226B24}"/>
              </a:ext>
            </a:extLst>
          </p:cNvPr>
          <p:cNvPicPr>
            <a:picLocks noChangeAspect="1"/>
          </p:cNvPicPr>
          <p:nvPr/>
        </p:nvPicPr>
        <p:blipFill>
          <a:blip r:embed="rId2"/>
          <a:stretch>
            <a:fillRect/>
          </a:stretch>
        </p:blipFill>
        <p:spPr>
          <a:xfrm>
            <a:off x="251520" y="605432"/>
            <a:ext cx="8240787" cy="5278007"/>
          </a:xfrm>
          <a:prstGeom prst="rect">
            <a:avLst/>
          </a:prstGeom>
        </p:spPr>
      </p:pic>
    </p:spTree>
    <p:extLst>
      <p:ext uri="{BB962C8B-B14F-4D97-AF65-F5344CB8AC3E}">
        <p14:creationId xmlns:p14="http://schemas.microsoft.com/office/powerpoint/2010/main" val="29783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Sioux waren Nomadinnen und Nomaden. Sie wohnten in Zelten, die Tipis genannt werden und die man leicht aufbauen, abbauen und transportieren konnte. Erst als die Europäer in Nordamerika ankamen, lernten sie Pferde kennen.</a:t>
            </a:r>
          </a:p>
        </p:txBody>
      </p:sp>
      <p:pic>
        <p:nvPicPr>
          <p:cNvPr id="5" name="Grafik 4">
            <a:extLst>
              <a:ext uri="{FF2B5EF4-FFF2-40B4-BE49-F238E27FC236}">
                <a16:creationId xmlns:a16="http://schemas.microsoft.com/office/drawing/2014/main" id="{D6368F67-92A0-3AE7-A44D-C5727F569332}"/>
              </a:ext>
            </a:extLst>
          </p:cNvPr>
          <p:cNvPicPr>
            <a:picLocks noChangeAspect="1"/>
          </p:cNvPicPr>
          <p:nvPr/>
        </p:nvPicPr>
        <p:blipFill>
          <a:blip r:embed="rId2"/>
          <a:stretch>
            <a:fillRect/>
          </a:stretch>
        </p:blipFill>
        <p:spPr>
          <a:xfrm>
            <a:off x="504547" y="675494"/>
            <a:ext cx="8111248" cy="5201779"/>
          </a:xfrm>
          <a:prstGeom prst="rect">
            <a:avLst/>
          </a:prstGeom>
        </p:spPr>
      </p:pic>
    </p:spTree>
    <p:extLst>
      <p:ext uri="{BB962C8B-B14F-4D97-AF65-F5344CB8AC3E}">
        <p14:creationId xmlns:p14="http://schemas.microsoft.com/office/powerpoint/2010/main" val="280887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Ihre Hauptnahrungsquelle war das Fleisch der Bisons, die sie jagten.</a:t>
            </a:r>
          </a:p>
        </p:txBody>
      </p:sp>
      <p:pic>
        <p:nvPicPr>
          <p:cNvPr id="5" name="Grafik 4">
            <a:extLst>
              <a:ext uri="{FF2B5EF4-FFF2-40B4-BE49-F238E27FC236}">
                <a16:creationId xmlns:a16="http://schemas.microsoft.com/office/drawing/2014/main" id="{CBF6900C-3DCA-D6A0-8FF0-F0685C8A1D87}"/>
              </a:ext>
            </a:extLst>
          </p:cNvPr>
          <p:cNvPicPr>
            <a:picLocks noChangeAspect="1"/>
          </p:cNvPicPr>
          <p:nvPr/>
        </p:nvPicPr>
        <p:blipFill>
          <a:blip r:embed="rId2"/>
          <a:stretch>
            <a:fillRect/>
          </a:stretch>
        </p:blipFill>
        <p:spPr>
          <a:xfrm>
            <a:off x="426146" y="692696"/>
            <a:ext cx="7870839" cy="5042123"/>
          </a:xfrm>
          <a:prstGeom prst="rect">
            <a:avLst/>
          </a:prstGeom>
        </p:spPr>
      </p:pic>
    </p:spTree>
    <p:extLst>
      <p:ext uri="{BB962C8B-B14F-4D97-AF65-F5344CB8AC3E}">
        <p14:creationId xmlns:p14="http://schemas.microsoft.com/office/powerpoint/2010/main" val="1483965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„Indigene Völker Nordamerikas“ bietet sich als anschaulicher Einstieg zu Schulbuch Seite 86/87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2025</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2,5,8,11: </a:t>
            </a:r>
            <a:r>
              <a:rPr lang="de-AT" sz="1200" b="0" dirty="0" err="1">
                <a:solidFill>
                  <a:schemeClr val="tx1"/>
                </a:solidFill>
              </a:rPr>
              <a:t>titoOnz</a:t>
            </a:r>
            <a:r>
              <a:rPr lang="de-DE" altLang="de-DE" sz="1200" b="0" dirty="0">
                <a:solidFill>
                  <a:schemeClr val="tx1"/>
                </a:solidFill>
              </a:rPr>
              <a:t>/ iStockphoto.com; Folie 3: </a:t>
            </a:r>
            <a:r>
              <a:rPr lang="de-AT" sz="1200" b="0" dirty="0" err="1">
                <a:solidFill>
                  <a:schemeClr val="tx1"/>
                </a:solidFill>
              </a:rPr>
              <a:t>clu</a:t>
            </a:r>
            <a:r>
              <a:rPr lang="de-AT" sz="1200" b="0" dirty="0">
                <a:solidFill>
                  <a:schemeClr val="tx1"/>
                </a:solidFill>
              </a:rPr>
              <a:t> </a:t>
            </a:r>
            <a:r>
              <a:rPr lang="de-DE" altLang="de-DE" sz="1200" b="0" dirty="0">
                <a:solidFill>
                  <a:schemeClr val="tx1"/>
                </a:solidFill>
              </a:rPr>
              <a:t>/ iStockphoto.com; Folie 4: </a:t>
            </a:r>
            <a:r>
              <a:rPr lang="de-AT" sz="1200" b="0" dirty="0" err="1">
                <a:solidFill>
                  <a:schemeClr val="tx1"/>
                </a:solidFill>
              </a:rPr>
              <a:t>lillisphotography</a:t>
            </a:r>
            <a:r>
              <a:rPr lang="de-AT" sz="1200" b="0" dirty="0">
                <a:solidFill>
                  <a:schemeClr val="tx1"/>
                </a:solidFill>
              </a:rPr>
              <a:t> </a:t>
            </a:r>
            <a:r>
              <a:rPr lang="de-DE" altLang="de-DE" sz="1200" b="0" dirty="0">
                <a:solidFill>
                  <a:schemeClr val="tx1"/>
                </a:solidFill>
              </a:rPr>
              <a:t>/ iStockphoto.com; Folie </a:t>
            </a:r>
            <a:r>
              <a:rPr lang="de-DE" altLang="de-DE" sz="1200" b="0" dirty="0" err="1">
                <a:solidFill>
                  <a:schemeClr val="tx1"/>
                </a:solidFill>
              </a:rPr>
              <a:t>Folie</a:t>
            </a:r>
            <a:r>
              <a:rPr lang="de-DE" altLang="de-DE" sz="1200" b="0" dirty="0">
                <a:solidFill>
                  <a:schemeClr val="tx1"/>
                </a:solidFill>
              </a:rPr>
              <a:t> 6,7: </a:t>
            </a:r>
            <a:r>
              <a:rPr lang="de-AT" sz="1200" b="0" dirty="0" err="1">
                <a:solidFill>
                  <a:schemeClr val="tx1"/>
                </a:solidFill>
              </a:rPr>
              <a:t>ilbusca</a:t>
            </a:r>
            <a:r>
              <a:rPr lang="de-AT" sz="1200" b="0" dirty="0">
                <a:solidFill>
                  <a:schemeClr val="tx1"/>
                </a:solidFill>
              </a:rPr>
              <a:t> </a:t>
            </a:r>
            <a:r>
              <a:rPr lang="de-DE" altLang="de-DE" sz="1200" b="0" dirty="0">
                <a:solidFill>
                  <a:schemeClr val="tx1"/>
                </a:solidFill>
              </a:rPr>
              <a:t>/ iStockphoto.com; Folie 9: </a:t>
            </a:r>
            <a:r>
              <a:rPr lang="de-AT" sz="1200" b="0" dirty="0">
                <a:solidFill>
                  <a:schemeClr val="tx1"/>
                </a:solidFill>
              </a:rPr>
              <a:t>duncan1890 </a:t>
            </a:r>
            <a:r>
              <a:rPr lang="de-DE" altLang="de-DE" sz="1200" b="0" dirty="0">
                <a:solidFill>
                  <a:schemeClr val="tx1"/>
                </a:solidFill>
              </a:rPr>
              <a:t>/ iStockphoto.com; Folie 10: </a:t>
            </a:r>
            <a:r>
              <a:rPr lang="de-AT" sz="1200" b="0" dirty="0" err="1">
                <a:solidFill>
                  <a:schemeClr val="tx1"/>
                </a:solidFill>
              </a:rPr>
              <a:t>SkyF</a:t>
            </a:r>
            <a:r>
              <a:rPr lang="de-AT" sz="1200" b="0" dirty="0">
                <a:solidFill>
                  <a:schemeClr val="tx1"/>
                </a:solidFill>
              </a:rPr>
              <a:t> </a:t>
            </a:r>
            <a:r>
              <a:rPr lang="de-DE" altLang="de-DE" sz="1200" b="0" dirty="0">
                <a:solidFill>
                  <a:schemeClr val="tx1"/>
                </a:solidFill>
              </a:rPr>
              <a:t>/ iStockphoto.com; Folie 12: </a:t>
            </a:r>
            <a:r>
              <a:rPr lang="de-AT" sz="1200" b="0" dirty="0">
                <a:solidFill>
                  <a:schemeClr val="tx1"/>
                </a:solidFill>
              </a:rPr>
              <a:t>ZU_09</a:t>
            </a:r>
            <a:r>
              <a:rPr lang="de-DE" altLang="de-DE" sz="1200" b="0" dirty="0">
                <a:solidFill>
                  <a:schemeClr val="tx1"/>
                </a:solidFill>
              </a:rPr>
              <a:t> / iStockphoto.com; Folie 13: </a:t>
            </a:r>
            <a:r>
              <a:rPr lang="de-AT" sz="1200" b="0" dirty="0">
                <a:solidFill>
                  <a:schemeClr val="tx1"/>
                </a:solidFill>
              </a:rPr>
              <a:t>jpa1999 </a:t>
            </a:r>
            <a:r>
              <a:rPr lang="de-DE" altLang="de-DE" sz="1200" b="0" dirty="0">
                <a:solidFill>
                  <a:schemeClr val="tx1"/>
                </a:solidFill>
              </a:rPr>
              <a:t>/ iStockphoto.com; </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2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Man geht davon aus, dass Amerika seit der Eiszeit besiedelt ist. Die Menschen passten sich an die unterschiedlichen Lebensräume an. Im Nordwesten gab es große Wälder. Das Meer, Flüsse und Seen boten viel Nahrung.</a:t>
            </a:r>
          </a:p>
        </p:txBody>
      </p:sp>
      <p:sp>
        <p:nvSpPr>
          <p:cNvPr id="3" name="Ellipse 2">
            <a:extLst>
              <a:ext uri="{FF2B5EF4-FFF2-40B4-BE49-F238E27FC236}">
                <a16:creationId xmlns:a16="http://schemas.microsoft.com/office/drawing/2014/main" id="{C8B860E8-D2D4-081F-2037-3E141D9828DA}"/>
              </a:ext>
            </a:extLst>
          </p:cNvPr>
          <p:cNvSpPr/>
          <p:nvPr/>
        </p:nvSpPr>
        <p:spPr bwMode="auto">
          <a:xfrm>
            <a:off x="2771800" y="2060848"/>
            <a:ext cx="956070" cy="86409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pic>
        <p:nvPicPr>
          <p:cNvPr id="5" name="Grafik 4">
            <a:extLst>
              <a:ext uri="{FF2B5EF4-FFF2-40B4-BE49-F238E27FC236}">
                <a16:creationId xmlns:a16="http://schemas.microsoft.com/office/drawing/2014/main" id="{963608B9-BA2E-B2E3-AA3B-190A6C7F56CC}"/>
              </a:ext>
            </a:extLst>
          </p:cNvPr>
          <p:cNvPicPr>
            <a:picLocks noChangeAspect="1"/>
          </p:cNvPicPr>
          <p:nvPr/>
        </p:nvPicPr>
        <p:blipFill>
          <a:blip r:embed="rId2"/>
          <a:stretch>
            <a:fillRect/>
          </a:stretch>
        </p:blipFill>
        <p:spPr>
          <a:xfrm>
            <a:off x="540060" y="587758"/>
            <a:ext cx="8236024" cy="5289515"/>
          </a:xfrm>
          <a:prstGeom prst="rect">
            <a:avLst/>
          </a:prstGeom>
        </p:spPr>
      </p:pic>
    </p:spTree>
    <p:extLst>
      <p:ext uri="{BB962C8B-B14F-4D97-AF65-F5344CB8AC3E}">
        <p14:creationId xmlns:p14="http://schemas.microsoft.com/office/powerpoint/2010/main" val="1045666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Menschen aus dem Volk der Küsten-</a:t>
            </a:r>
            <a:r>
              <a:rPr lang="de-DE" altLang="de-DE" sz="1400" dirty="0" err="1">
                <a:solidFill>
                  <a:srgbClr val="333333"/>
                </a:solidFill>
              </a:rPr>
              <a:t>Salish</a:t>
            </a:r>
            <a:r>
              <a:rPr lang="de-DE" altLang="de-DE" sz="1400" dirty="0">
                <a:solidFill>
                  <a:srgbClr val="333333"/>
                </a:solidFill>
              </a:rPr>
              <a:t> konnten gut Boote bauen. Sie gingen fischen, jagten und lebten in Holzhäusern. </a:t>
            </a:r>
          </a:p>
        </p:txBody>
      </p:sp>
      <p:pic>
        <p:nvPicPr>
          <p:cNvPr id="5" name="Grafik 4">
            <a:extLst>
              <a:ext uri="{FF2B5EF4-FFF2-40B4-BE49-F238E27FC236}">
                <a16:creationId xmlns:a16="http://schemas.microsoft.com/office/drawing/2014/main" id="{6B5E74A4-89A2-9CE1-AA62-365EB0B35EC9}"/>
              </a:ext>
            </a:extLst>
          </p:cNvPr>
          <p:cNvPicPr>
            <a:picLocks noChangeAspect="1"/>
          </p:cNvPicPr>
          <p:nvPr/>
        </p:nvPicPr>
        <p:blipFill>
          <a:blip r:embed="rId2"/>
          <a:stretch>
            <a:fillRect/>
          </a:stretch>
        </p:blipFill>
        <p:spPr>
          <a:xfrm>
            <a:off x="507507" y="701320"/>
            <a:ext cx="8041833" cy="5175953"/>
          </a:xfrm>
          <a:prstGeom prst="rect">
            <a:avLst/>
          </a:prstGeom>
        </p:spPr>
      </p:pic>
    </p:spTree>
    <p:extLst>
      <p:ext uri="{BB962C8B-B14F-4D97-AF65-F5344CB8AC3E}">
        <p14:creationId xmlns:p14="http://schemas.microsoft.com/office/powerpoint/2010/main" val="178761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Mit Totempfählen erzählten die Familien ihre Geschichte und ehrten ihre Vorfahren.</a:t>
            </a:r>
          </a:p>
        </p:txBody>
      </p:sp>
      <p:pic>
        <p:nvPicPr>
          <p:cNvPr id="5" name="Grafik 4">
            <a:extLst>
              <a:ext uri="{FF2B5EF4-FFF2-40B4-BE49-F238E27FC236}">
                <a16:creationId xmlns:a16="http://schemas.microsoft.com/office/drawing/2014/main" id="{AFA58110-8F3B-83B4-90E5-E5ACFEFD4365}"/>
              </a:ext>
            </a:extLst>
          </p:cNvPr>
          <p:cNvPicPr>
            <a:picLocks noChangeAspect="1"/>
          </p:cNvPicPr>
          <p:nvPr/>
        </p:nvPicPr>
        <p:blipFill>
          <a:blip r:embed="rId2"/>
          <a:stretch>
            <a:fillRect/>
          </a:stretch>
        </p:blipFill>
        <p:spPr>
          <a:xfrm>
            <a:off x="374658" y="593283"/>
            <a:ext cx="8230284" cy="5301011"/>
          </a:xfrm>
          <a:prstGeom prst="rect">
            <a:avLst/>
          </a:prstGeom>
        </p:spPr>
      </p:pic>
    </p:spTree>
    <p:extLst>
      <p:ext uri="{BB962C8B-B14F-4D97-AF65-F5344CB8AC3E}">
        <p14:creationId xmlns:p14="http://schemas.microsoft.com/office/powerpoint/2010/main" val="317796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heiße Südwesten Nordamerikas ist von Bergen, Steppen und Wüsten geprägt.</a:t>
            </a:r>
          </a:p>
        </p:txBody>
      </p:sp>
      <p:sp>
        <p:nvSpPr>
          <p:cNvPr id="3" name="Ellipse 2">
            <a:extLst>
              <a:ext uri="{FF2B5EF4-FFF2-40B4-BE49-F238E27FC236}">
                <a16:creationId xmlns:a16="http://schemas.microsoft.com/office/drawing/2014/main" id="{691C527A-851F-1B61-8A0D-1C88E7215F63}"/>
              </a:ext>
            </a:extLst>
          </p:cNvPr>
          <p:cNvSpPr/>
          <p:nvPr/>
        </p:nvSpPr>
        <p:spPr bwMode="auto">
          <a:xfrm>
            <a:off x="3059832" y="2888940"/>
            <a:ext cx="1368152" cy="108012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pic>
        <p:nvPicPr>
          <p:cNvPr id="6" name="Grafik 5">
            <a:extLst>
              <a:ext uri="{FF2B5EF4-FFF2-40B4-BE49-F238E27FC236}">
                <a16:creationId xmlns:a16="http://schemas.microsoft.com/office/drawing/2014/main" id="{4EA7A714-15DD-39CE-7370-709D2F19DB19}"/>
              </a:ext>
            </a:extLst>
          </p:cNvPr>
          <p:cNvPicPr>
            <a:picLocks noChangeAspect="1"/>
          </p:cNvPicPr>
          <p:nvPr/>
        </p:nvPicPr>
        <p:blipFill>
          <a:blip r:embed="rId2"/>
          <a:stretch>
            <a:fillRect/>
          </a:stretch>
        </p:blipFill>
        <p:spPr>
          <a:xfrm>
            <a:off x="463147" y="756676"/>
            <a:ext cx="7929674" cy="5095201"/>
          </a:xfrm>
          <a:prstGeom prst="rect">
            <a:avLst/>
          </a:prstGeom>
        </p:spPr>
      </p:pic>
    </p:spTree>
    <p:extLst>
      <p:ext uri="{BB962C8B-B14F-4D97-AF65-F5344CB8AC3E}">
        <p14:creationId xmlns:p14="http://schemas.microsoft.com/office/powerpoint/2010/main" val="1040972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Völker wie die Hopi lebten hier von der Viehzucht sowie der Landwirtschaft. Man baute vor allem Bohnen, Mais, Obst und Tabak an.</a:t>
            </a:r>
          </a:p>
        </p:txBody>
      </p:sp>
      <p:pic>
        <p:nvPicPr>
          <p:cNvPr id="5" name="Grafik 4">
            <a:extLst>
              <a:ext uri="{FF2B5EF4-FFF2-40B4-BE49-F238E27FC236}">
                <a16:creationId xmlns:a16="http://schemas.microsoft.com/office/drawing/2014/main" id="{E6CC9B2C-297E-7AF5-8354-01224E3B2023}"/>
              </a:ext>
            </a:extLst>
          </p:cNvPr>
          <p:cNvPicPr>
            <a:picLocks noChangeAspect="1"/>
          </p:cNvPicPr>
          <p:nvPr/>
        </p:nvPicPr>
        <p:blipFill>
          <a:blip r:embed="rId2"/>
          <a:stretch>
            <a:fillRect/>
          </a:stretch>
        </p:blipFill>
        <p:spPr>
          <a:xfrm>
            <a:off x="395536" y="677305"/>
            <a:ext cx="8111248" cy="5199968"/>
          </a:xfrm>
          <a:prstGeom prst="rect">
            <a:avLst/>
          </a:prstGeom>
        </p:spPr>
      </p:pic>
    </p:spTree>
    <p:extLst>
      <p:ext uri="{BB962C8B-B14F-4D97-AF65-F5344CB8AC3E}">
        <p14:creationId xmlns:p14="http://schemas.microsoft.com/office/powerpoint/2010/main" val="157730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Menschen lebten in festen Häusern aus Lehmziegeln, die mehrere Stockwerke hoch waren und Pueblos genannt werden. Oft baute man diese an Felswände oder auf steile Felsen.</a:t>
            </a:r>
          </a:p>
        </p:txBody>
      </p:sp>
      <p:pic>
        <p:nvPicPr>
          <p:cNvPr id="5" name="Grafik 4">
            <a:extLst>
              <a:ext uri="{FF2B5EF4-FFF2-40B4-BE49-F238E27FC236}">
                <a16:creationId xmlns:a16="http://schemas.microsoft.com/office/drawing/2014/main" id="{F0728F55-D733-5FA0-89DF-E3D1413FF251}"/>
              </a:ext>
            </a:extLst>
          </p:cNvPr>
          <p:cNvPicPr>
            <a:picLocks noChangeAspect="1"/>
          </p:cNvPicPr>
          <p:nvPr/>
        </p:nvPicPr>
        <p:blipFill>
          <a:blip r:embed="rId2"/>
          <a:stretch>
            <a:fillRect/>
          </a:stretch>
        </p:blipFill>
        <p:spPr>
          <a:xfrm>
            <a:off x="395536" y="674826"/>
            <a:ext cx="8111248" cy="5202447"/>
          </a:xfrm>
          <a:prstGeom prst="rect">
            <a:avLst/>
          </a:prstGeom>
        </p:spPr>
      </p:pic>
    </p:spTree>
    <p:extLst>
      <p:ext uri="{BB962C8B-B14F-4D97-AF65-F5344CB8AC3E}">
        <p14:creationId xmlns:p14="http://schemas.microsoft.com/office/powerpoint/2010/main" val="1208633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Nordosten Amerikas gibt es viele Flüsse, Seen und Wälder.</a:t>
            </a:r>
          </a:p>
        </p:txBody>
      </p:sp>
      <p:sp>
        <p:nvSpPr>
          <p:cNvPr id="3" name="Ellipse 2">
            <a:extLst>
              <a:ext uri="{FF2B5EF4-FFF2-40B4-BE49-F238E27FC236}">
                <a16:creationId xmlns:a16="http://schemas.microsoft.com/office/drawing/2014/main" id="{662AAF03-1F6B-EF4A-7DC7-98B9E82F648D}"/>
              </a:ext>
            </a:extLst>
          </p:cNvPr>
          <p:cNvSpPr/>
          <p:nvPr/>
        </p:nvSpPr>
        <p:spPr bwMode="auto">
          <a:xfrm>
            <a:off x="5076056" y="2356246"/>
            <a:ext cx="1244102" cy="86409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AT" sz="4400" b="1" i="0" u="none" strike="noStrike" cap="none" normalizeH="0" baseline="0">
              <a:ln>
                <a:noFill/>
              </a:ln>
              <a:solidFill>
                <a:schemeClr val="bg1"/>
              </a:solidFill>
              <a:effectLst/>
              <a:latin typeface="Syntax LT Std" pitchFamily="34" charset="0"/>
            </a:endParaRPr>
          </a:p>
        </p:txBody>
      </p:sp>
      <p:pic>
        <p:nvPicPr>
          <p:cNvPr id="6" name="Grafik 5">
            <a:extLst>
              <a:ext uri="{FF2B5EF4-FFF2-40B4-BE49-F238E27FC236}">
                <a16:creationId xmlns:a16="http://schemas.microsoft.com/office/drawing/2014/main" id="{5C307B02-FE02-E52C-1AE9-6BCA552BED03}"/>
              </a:ext>
            </a:extLst>
          </p:cNvPr>
          <p:cNvPicPr>
            <a:picLocks noChangeAspect="1"/>
          </p:cNvPicPr>
          <p:nvPr/>
        </p:nvPicPr>
        <p:blipFill>
          <a:blip r:embed="rId2"/>
          <a:stretch>
            <a:fillRect/>
          </a:stretch>
        </p:blipFill>
        <p:spPr>
          <a:xfrm>
            <a:off x="395536" y="672335"/>
            <a:ext cx="8111248" cy="5204938"/>
          </a:xfrm>
          <a:prstGeom prst="rect">
            <a:avLst/>
          </a:prstGeom>
        </p:spPr>
      </p:pic>
    </p:spTree>
    <p:extLst>
      <p:ext uri="{BB962C8B-B14F-4D97-AF65-F5344CB8AC3E}">
        <p14:creationId xmlns:p14="http://schemas.microsoft.com/office/powerpoint/2010/main" val="14954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Volk der Mohawk bzw. Irokesen jagte Wildtiere und fing Fische. Es betrieb Ackerbau und baute Mais, Bohnen und Kürbisse an.</a:t>
            </a:r>
          </a:p>
        </p:txBody>
      </p:sp>
      <p:pic>
        <p:nvPicPr>
          <p:cNvPr id="5" name="Grafik 4">
            <a:extLst>
              <a:ext uri="{FF2B5EF4-FFF2-40B4-BE49-F238E27FC236}">
                <a16:creationId xmlns:a16="http://schemas.microsoft.com/office/drawing/2014/main" id="{64796018-99BC-1473-B74E-38EBC2D54AA9}"/>
              </a:ext>
            </a:extLst>
          </p:cNvPr>
          <p:cNvPicPr>
            <a:picLocks noChangeAspect="1"/>
          </p:cNvPicPr>
          <p:nvPr/>
        </p:nvPicPr>
        <p:blipFill>
          <a:blip r:embed="rId2"/>
          <a:stretch>
            <a:fillRect/>
          </a:stretch>
        </p:blipFill>
        <p:spPr>
          <a:xfrm>
            <a:off x="395536" y="748854"/>
            <a:ext cx="8008290" cy="5128419"/>
          </a:xfrm>
          <a:prstGeom prst="rect">
            <a:avLst/>
          </a:prstGeom>
        </p:spPr>
      </p:pic>
    </p:spTree>
    <p:extLst>
      <p:ext uri="{BB962C8B-B14F-4D97-AF65-F5344CB8AC3E}">
        <p14:creationId xmlns:p14="http://schemas.microsoft.com/office/powerpoint/2010/main" val="3596426195"/>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562</Words>
  <Application>Microsoft Office PowerPoint</Application>
  <PresentationFormat>Bildschirmpräsentation (4:3)</PresentationFormat>
  <Paragraphs>32</Paragraphs>
  <Slides>14</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102</cp:revision>
  <dcterms:created xsi:type="dcterms:W3CDTF">2011-07-14T19:54:09Z</dcterms:created>
  <dcterms:modified xsi:type="dcterms:W3CDTF">2024-04-24T13:17:28Z</dcterms:modified>
</cp:coreProperties>
</file>