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 id="2147483677" r:id="rId2"/>
  </p:sldMasterIdLst>
  <p:notesMasterIdLst>
    <p:notesMasterId r:id="rId10"/>
  </p:notesMasterIdLst>
  <p:sldIdLst>
    <p:sldId id="260" r:id="rId3"/>
    <p:sldId id="305" r:id="rId4"/>
    <p:sldId id="312" r:id="rId5"/>
    <p:sldId id="311" r:id="rId6"/>
    <p:sldId id="313" r:id="rId7"/>
    <p:sldId id="314" r:id="rId8"/>
    <p:sldId id="309" r:id="rId9"/>
  </p:sldIdLst>
  <p:sldSz cx="9144000" cy="6858000" type="screen4x3"/>
  <p:notesSz cx="6810375" cy="9942513"/>
  <p:defaultTextStyle>
    <a:defPPr>
      <a:defRPr lang="de-DE"/>
    </a:defPPr>
    <a:lvl1pPr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1pPr>
    <a:lvl2pPr marL="4572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2pPr>
    <a:lvl3pPr marL="9144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3pPr>
    <a:lvl4pPr marL="13716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4pPr>
    <a:lvl5pPr marL="18288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5pPr>
    <a:lvl6pPr marL="2286000" algn="l" defTabSz="914400" rtl="0" eaLnBrk="1" latinLnBrk="0" hangingPunct="1">
      <a:defRPr sz="4200" kern="1200">
        <a:solidFill>
          <a:srgbClr val="000000"/>
        </a:solidFill>
        <a:latin typeface="Arial" panose="020B0604020202020204" pitchFamily="34" charset="0"/>
        <a:ea typeface="+mn-ea"/>
        <a:cs typeface="+mn-cs"/>
      </a:defRPr>
    </a:lvl6pPr>
    <a:lvl7pPr marL="2743200" algn="l" defTabSz="914400" rtl="0" eaLnBrk="1" latinLnBrk="0" hangingPunct="1">
      <a:defRPr sz="4200" kern="1200">
        <a:solidFill>
          <a:srgbClr val="000000"/>
        </a:solidFill>
        <a:latin typeface="Arial" panose="020B0604020202020204" pitchFamily="34" charset="0"/>
        <a:ea typeface="+mn-ea"/>
        <a:cs typeface="+mn-cs"/>
      </a:defRPr>
    </a:lvl7pPr>
    <a:lvl8pPr marL="3200400" algn="l" defTabSz="914400" rtl="0" eaLnBrk="1" latinLnBrk="0" hangingPunct="1">
      <a:defRPr sz="4200" kern="1200">
        <a:solidFill>
          <a:srgbClr val="000000"/>
        </a:solidFill>
        <a:latin typeface="Arial" panose="020B0604020202020204" pitchFamily="34" charset="0"/>
        <a:ea typeface="+mn-ea"/>
        <a:cs typeface="+mn-cs"/>
      </a:defRPr>
    </a:lvl8pPr>
    <a:lvl9pPr marL="3657600" algn="l" defTabSz="914400" rtl="0" eaLnBrk="1" latinLnBrk="0" hangingPunct="1">
      <a:defRPr sz="4200" kern="1200">
        <a:solidFill>
          <a:srgbClr val="000000"/>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521">
          <p15:clr>
            <a:srgbClr val="A4A3A4"/>
          </p15:clr>
        </p15:guide>
        <p15:guide id="2" pos="4422">
          <p15:clr>
            <a:srgbClr val="A4A3A4"/>
          </p15:clr>
        </p15:guide>
      </p15:sldGuideLst>
    </p:ext>
    <p:ext uri="{2D200454-40CA-4A62-9FC3-DE9A4176ACB9}">
      <p15:notesGuideLst xmlns:p15="http://schemas.microsoft.com/office/powerpoint/2012/main">
        <p15:guide id="1" orient="horz" pos="3132">
          <p15:clr>
            <a:srgbClr val="A4A3A4"/>
          </p15:clr>
        </p15:guide>
        <p15:guide id="2" pos="214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E36C0A"/>
    <a:srgbClr val="A8CCD9"/>
    <a:srgbClr val="549BB5"/>
    <a:srgbClr val="FFFFFF"/>
    <a:srgbClr val="FEFBB8"/>
    <a:srgbClr val="FFF1B3"/>
    <a:srgbClr val="FFD72F"/>
    <a:srgbClr val="FFDD4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85" autoAdjust="0"/>
  </p:normalViewPr>
  <p:slideViewPr>
    <p:cSldViewPr>
      <p:cViewPr varScale="1">
        <p:scale>
          <a:sx n="82" d="100"/>
          <a:sy n="82" d="100"/>
        </p:scale>
        <p:origin x="1474" y="58"/>
      </p:cViewPr>
      <p:guideLst>
        <p:guide orient="horz" pos="3521"/>
        <p:guide pos="44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914" y="-90"/>
      </p:cViewPr>
      <p:guideLst>
        <p:guide orient="horz" pos="3132"/>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F33C262A-C073-42E1-93D1-D178A0E0B6FE}"/>
              </a:ext>
            </a:extLst>
          </p:cNvPr>
          <p:cNvSpPr>
            <a:spLocks noGrp="1" noChangeArrowheads="1"/>
          </p:cNvSpPr>
          <p:nvPr>
            <p:ph type="hdr" sz="quarter"/>
          </p:nvPr>
        </p:nvSpPr>
        <p:spPr bwMode="auto">
          <a:xfrm>
            <a:off x="0"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spcBef>
                <a:spcPct val="0"/>
              </a:spcBef>
              <a:buClrTx/>
              <a:buFontTx/>
              <a:buNone/>
              <a:defRPr sz="1200">
                <a:solidFill>
                  <a:schemeClr val="tx1"/>
                </a:solidFill>
                <a:latin typeface="Arial" charset="0"/>
              </a:defRPr>
            </a:lvl1pPr>
          </a:lstStyle>
          <a:p>
            <a:pPr>
              <a:defRPr/>
            </a:pPr>
            <a:endParaRPr lang="de-DE"/>
          </a:p>
        </p:txBody>
      </p:sp>
      <p:sp>
        <p:nvSpPr>
          <p:cNvPr id="3075" name="Rectangle 3">
            <a:extLst>
              <a:ext uri="{FF2B5EF4-FFF2-40B4-BE49-F238E27FC236}">
                <a16:creationId xmlns:a16="http://schemas.microsoft.com/office/drawing/2014/main" id="{9967E0B7-085E-4AF1-0F18-4A1E92F30630}"/>
              </a:ext>
            </a:extLst>
          </p:cNvPr>
          <p:cNvSpPr>
            <a:spLocks noGrp="1" noChangeArrowheads="1"/>
          </p:cNvSpPr>
          <p:nvPr>
            <p:ph type="dt" idx="1"/>
          </p:nvPr>
        </p:nvSpPr>
        <p:spPr bwMode="auto">
          <a:xfrm>
            <a:off x="3857625"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buClrTx/>
              <a:buFontTx/>
              <a:buNone/>
              <a:defRPr sz="1200">
                <a:solidFill>
                  <a:schemeClr val="tx1"/>
                </a:solidFill>
                <a:latin typeface="Arial" charset="0"/>
              </a:defRPr>
            </a:lvl1pPr>
          </a:lstStyle>
          <a:p>
            <a:pPr>
              <a:defRPr/>
            </a:pPr>
            <a:endParaRPr lang="de-DE"/>
          </a:p>
        </p:txBody>
      </p:sp>
      <p:sp>
        <p:nvSpPr>
          <p:cNvPr id="4100" name="Rectangle 4">
            <a:extLst>
              <a:ext uri="{FF2B5EF4-FFF2-40B4-BE49-F238E27FC236}">
                <a16:creationId xmlns:a16="http://schemas.microsoft.com/office/drawing/2014/main" id="{D01C5BC6-C770-5F41-1E8C-6FA083615D4B}"/>
              </a:ext>
            </a:extLst>
          </p:cNvPr>
          <p:cNvSpPr>
            <a:spLocks noGrp="1" noRot="1" noChangeArrowheads="1" noTextEdit="1"/>
          </p:cNvSpPr>
          <p:nvPr>
            <p:ph type="sldImg" idx="2"/>
          </p:nvPr>
        </p:nvSpPr>
        <p:spPr bwMode="auto">
          <a:xfrm>
            <a:off x="920750" y="746125"/>
            <a:ext cx="4970463" cy="3727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492B85A3-1C57-902E-E18E-81A6EF9B187A}"/>
              </a:ext>
            </a:extLst>
          </p:cNvPr>
          <p:cNvSpPr>
            <a:spLocks noGrp="1" noChangeArrowheads="1"/>
          </p:cNvSpPr>
          <p:nvPr>
            <p:ph type="body" sz="quarter" idx="3"/>
          </p:nvPr>
        </p:nvSpPr>
        <p:spPr bwMode="auto">
          <a:xfrm>
            <a:off x="681038" y="4722813"/>
            <a:ext cx="5448300" cy="44735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3078" name="Rectangle 6">
            <a:extLst>
              <a:ext uri="{FF2B5EF4-FFF2-40B4-BE49-F238E27FC236}">
                <a16:creationId xmlns:a16="http://schemas.microsoft.com/office/drawing/2014/main" id="{50A0C4CB-494B-3C7C-E162-C1E7B637113C}"/>
              </a:ext>
            </a:extLst>
          </p:cNvPr>
          <p:cNvSpPr>
            <a:spLocks noGrp="1" noChangeArrowheads="1"/>
          </p:cNvSpPr>
          <p:nvPr>
            <p:ph type="ftr" sz="quarter" idx="4"/>
          </p:nvPr>
        </p:nvSpPr>
        <p:spPr bwMode="auto">
          <a:xfrm>
            <a:off x="0"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spcBef>
                <a:spcPct val="0"/>
              </a:spcBef>
              <a:buClrTx/>
              <a:buFontTx/>
              <a:buNone/>
              <a:defRPr sz="1200">
                <a:solidFill>
                  <a:schemeClr val="tx1"/>
                </a:solidFill>
                <a:latin typeface="Arial" charset="0"/>
              </a:defRPr>
            </a:lvl1pPr>
          </a:lstStyle>
          <a:p>
            <a:pPr>
              <a:defRPr/>
            </a:pPr>
            <a:endParaRPr lang="de-DE"/>
          </a:p>
        </p:txBody>
      </p:sp>
      <p:sp>
        <p:nvSpPr>
          <p:cNvPr id="3079" name="Rectangle 7">
            <a:extLst>
              <a:ext uri="{FF2B5EF4-FFF2-40B4-BE49-F238E27FC236}">
                <a16:creationId xmlns:a16="http://schemas.microsoft.com/office/drawing/2014/main" id="{26B729F7-7564-7693-618F-6A5DAB9209A3}"/>
              </a:ext>
            </a:extLst>
          </p:cNvPr>
          <p:cNvSpPr>
            <a:spLocks noGrp="1" noChangeArrowheads="1"/>
          </p:cNvSpPr>
          <p:nvPr>
            <p:ph type="sldNum" sz="quarter" idx="5"/>
          </p:nvPr>
        </p:nvSpPr>
        <p:spPr bwMode="auto">
          <a:xfrm>
            <a:off x="3857625"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solidFill>
                  <a:schemeClr val="tx1"/>
                </a:solidFill>
              </a:defRPr>
            </a:lvl1pPr>
          </a:lstStyle>
          <a:p>
            <a:pPr>
              <a:defRPr/>
            </a:pPr>
            <a:fld id="{F322BC97-2857-4D6C-BEFF-30D97FC84FE5}" type="slidenum">
              <a:rPr lang="de-DE" altLang="de-DE"/>
              <a:pPr>
                <a:defRPr/>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53D71E26-D132-E69F-CCFD-D5973530851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DE92245-8454-4476-AFF8-91D09C7CF894}" type="slidenum">
              <a:rPr lang="de-DE" altLang="de-DE"/>
              <a:pPr>
                <a:spcBef>
                  <a:spcPct val="0"/>
                </a:spcBef>
              </a:pPr>
              <a:t>1</a:t>
            </a:fld>
            <a:endParaRPr lang="de-DE" altLang="de-DE"/>
          </a:p>
        </p:txBody>
      </p:sp>
      <p:sp>
        <p:nvSpPr>
          <p:cNvPr id="6147" name="Rectangle 2">
            <a:extLst>
              <a:ext uri="{FF2B5EF4-FFF2-40B4-BE49-F238E27FC236}">
                <a16:creationId xmlns:a16="http://schemas.microsoft.com/office/drawing/2014/main" id="{3C3C8C3B-C947-C29F-0240-79F748696418}"/>
              </a:ext>
            </a:extLst>
          </p:cNvPr>
          <p:cNvSpPr>
            <a:spLocks noGrp="1" noRot="1" noChangeArrowheads="1" noTextEdit="1"/>
          </p:cNvSpPr>
          <p:nvPr>
            <p:ph type="sldImg"/>
          </p:nvPr>
        </p:nvSpPr>
        <p:spPr>
          <a:ln/>
        </p:spPr>
      </p:sp>
      <p:sp>
        <p:nvSpPr>
          <p:cNvPr id="6148" name="Rectangle 3">
            <a:extLst>
              <a:ext uri="{FF2B5EF4-FFF2-40B4-BE49-F238E27FC236}">
                <a16:creationId xmlns:a16="http://schemas.microsoft.com/office/drawing/2014/main" id="{4CCBF1CC-557C-1CB4-2E55-516DE83E711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F2251962-5BE1-3239-96A6-B4EBA4EC21D3}"/>
              </a:ext>
            </a:extLst>
          </p:cNvPr>
          <p:cNvSpPr>
            <a:spLocks noChangeArrowheads="1"/>
          </p:cNvSpPr>
          <p:nvPr userDrawn="1"/>
        </p:nvSpPr>
        <p:spPr bwMode="auto">
          <a:xfrm>
            <a:off x="0" y="1412875"/>
            <a:ext cx="9144000" cy="5445125"/>
          </a:xfrm>
          <a:prstGeom prst="rect">
            <a:avLst/>
          </a:prstGeom>
          <a:no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defRPr/>
            </a:pPr>
            <a:endParaRPr lang="de-DE" altLang="de-DE" sz="3800"/>
          </a:p>
        </p:txBody>
      </p:sp>
      <p:sp>
        <p:nvSpPr>
          <p:cNvPr id="3" name="Rectangle 5">
            <a:extLst>
              <a:ext uri="{FF2B5EF4-FFF2-40B4-BE49-F238E27FC236}">
                <a16:creationId xmlns:a16="http://schemas.microsoft.com/office/drawing/2014/main" id="{18F77710-EDF7-528A-7617-9F4F0A1C11A3}"/>
              </a:ext>
            </a:extLst>
          </p:cNvPr>
          <p:cNvSpPr>
            <a:spLocks noChangeArrowheads="1"/>
          </p:cNvSpPr>
          <p:nvPr userDrawn="1"/>
        </p:nvSpPr>
        <p:spPr bwMode="auto">
          <a:xfrm>
            <a:off x="0" y="0"/>
            <a:ext cx="9144000" cy="2060575"/>
          </a:xfrm>
          <a:prstGeom prst="rect">
            <a:avLst/>
          </a:prstGeom>
          <a:solidFill>
            <a:srgbClr val="E36C0A"/>
          </a:solid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defRPr/>
            </a:pPr>
            <a:endParaRPr lang="de-DE" altLang="de-DE" sz="3800"/>
          </a:p>
        </p:txBody>
      </p:sp>
      <p:sp>
        <p:nvSpPr>
          <p:cNvPr id="4" name="Text Box 10">
            <a:extLst>
              <a:ext uri="{FF2B5EF4-FFF2-40B4-BE49-F238E27FC236}">
                <a16:creationId xmlns:a16="http://schemas.microsoft.com/office/drawing/2014/main" id="{E4B3C720-39C8-7A45-118A-EEB18DBAF21E}"/>
              </a:ext>
            </a:extLst>
          </p:cNvPr>
          <p:cNvSpPr txBox="1">
            <a:spLocks noChangeArrowheads="1"/>
          </p:cNvSpPr>
          <p:nvPr userDrawn="1"/>
        </p:nvSpPr>
        <p:spPr bwMode="auto">
          <a:xfrm>
            <a:off x="6156325" y="115888"/>
            <a:ext cx="2592388" cy="731837"/>
          </a:xfrm>
          <a:prstGeom prst="rect">
            <a:avLst/>
          </a:prstGeom>
          <a:noFill/>
          <a:ln>
            <a:noFill/>
          </a:ln>
          <a:effec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defRPr/>
            </a:pPr>
            <a:r>
              <a:rPr lang="de-DE" altLang="de-DE">
                <a:solidFill>
                  <a:srgbClr val="FFFFFF"/>
                </a:solidFill>
              </a:rPr>
              <a:t>BioTOP 2</a:t>
            </a:r>
          </a:p>
        </p:txBody>
      </p:sp>
      <p:pic>
        <p:nvPicPr>
          <p:cNvPr id="5" name="Picture 2">
            <a:extLst>
              <a:ext uri="{FF2B5EF4-FFF2-40B4-BE49-F238E27FC236}">
                <a16:creationId xmlns:a16="http://schemas.microsoft.com/office/drawing/2014/main" id="{269047E6-9E13-93EB-28A2-1C3CC25585D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956550" y="57324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6802" name="Rectangle 2"/>
          <p:cNvSpPr>
            <a:spLocks noGrp="1" noChangeArrowheads="1"/>
          </p:cNvSpPr>
          <p:nvPr>
            <p:ph type="ctrTitle" sz="quarter"/>
          </p:nvPr>
        </p:nvSpPr>
        <p:spPr>
          <a:xfrm>
            <a:off x="685800" y="2130425"/>
            <a:ext cx="7772400" cy="1470025"/>
          </a:xfrm>
        </p:spPr>
        <p:txBody>
          <a:bodyPr anchor="ctr"/>
          <a:lstStyle>
            <a:lvl1pPr>
              <a:defRPr sz="3000"/>
            </a:lvl1pPr>
          </a:lstStyle>
          <a:p>
            <a:r>
              <a:rPr lang="de-DE"/>
              <a:t>Klett Präsentation Titel</a:t>
            </a:r>
          </a:p>
        </p:txBody>
      </p:sp>
    </p:spTree>
    <p:extLst>
      <p:ext uri="{BB962C8B-B14F-4D97-AF65-F5344CB8AC3E}">
        <p14:creationId xmlns:p14="http://schemas.microsoft.com/office/powerpoint/2010/main" val="131489420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164378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44450"/>
            <a:ext cx="2057400" cy="591978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44450"/>
            <a:ext cx="6019800" cy="5919788"/>
          </a:xfr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2637928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el und Diagramm">
    <p:spTree>
      <p:nvGrpSpPr>
        <p:cNvPr id="1" name=""/>
        <p:cNvGrpSpPr/>
        <p:nvPr/>
      </p:nvGrpSpPr>
      <p:grpSpPr>
        <a:xfrm>
          <a:off x="0" y="0"/>
          <a:ext cx="0" cy="0"/>
          <a:chOff x="0" y="0"/>
          <a:chExt cx="0" cy="0"/>
        </a:xfrm>
      </p:grpSpPr>
      <p:sp>
        <p:nvSpPr>
          <p:cNvPr id="2" name="Titel 1"/>
          <p:cNvSpPr>
            <a:spLocks noGrp="1"/>
          </p:cNvSpPr>
          <p:nvPr>
            <p:ph type="title"/>
          </p:nvPr>
        </p:nvSpPr>
        <p:spPr>
          <a:xfrm>
            <a:off x="457200" y="44450"/>
            <a:ext cx="8229600" cy="527050"/>
          </a:xfrm>
        </p:spPr>
        <p:txBody>
          <a:bodyPr/>
          <a:lstStyle/>
          <a:p>
            <a:r>
              <a:rPr lang="en-US"/>
              <a:t>Titelmasterformat durch Klicken bearbeiten</a:t>
            </a:r>
            <a:endParaRPr lang="de-DE"/>
          </a:p>
        </p:txBody>
      </p:sp>
      <p:sp>
        <p:nvSpPr>
          <p:cNvPr id="3" name="Diagrammplatzhalter 2"/>
          <p:cNvSpPr>
            <a:spLocks noGrp="1"/>
          </p:cNvSpPr>
          <p:nvPr>
            <p:ph type="chart" idx="1"/>
          </p:nvPr>
        </p:nvSpPr>
        <p:spPr>
          <a:xfrm>
            <a:off x="457200" y="1438275"/>
            <a:ext cx="8229600" cy="4525963"/>
          </a:xfrm>
        </p:spPr>
        <p:txBody>
          <a:bodyPr/>
          <a:lstStyle/>
          <a:p>
            <a:pPr lvl="0"/>
            <a:endParaRPr lang="de-DE" noProof="0"/>
          </a:p>
        </p:txBody>
      </p:sp>
    </p:spTree>
    <p:extLst>
      <p:ext uri="{BB962C8B-B14F-4D97-AF65-F5344CB8AC3E}">
        <p14:creationId xmlns:p14="http://schemas.microsoft.com/office/powerpoint/2010/main" val="2925024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en-US"/>
              <a:t>Titelmasterformat durch Klicken bearbeiten</a:t>
            </a:r>
            <a:endParaRPr lang="de-DE"/>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Formatvorlage des Untertitelmasters durch Klicken bearbeiten</a:t>
            </a:r>
            <a:endParaRPr lang="de-DE"/>
          </a:p>
        </p:txBody>
      </p:sp>
    </p:spTree>
    <p:extLst>
      <p:ext uri="{BB962C8B-B14F-4D97-AF65-F5344CB8AC3E}">
        <p14:creationId xmlns:p14="http://schemas.microsoft.com/office/powerpoint/2010/main" val="32475347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2658805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35522561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1578098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1721980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192571137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749403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75096248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16727472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8811218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10005405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61925"/>
            <a:ext cx="2057400" cy="596423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1925"/>
            <a:ext cx="6019800" cy="5964238"/>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0243679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7528363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997803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2476523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8266886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6453386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2102017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15913356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603F7684-40AB-5187-BA6F-A2122506617A}"/>
              </a:ext>
            </a:extLst>
          </p:cNvPr>
          <p:cNvSpPr>
            <a:spLocks noChangeArrowheads="1"/>
          </p:cNvSpPr>
          <p:nvPr userDrawn="1"/>
        </p:nvSpPr>
        <p:spPr bwMode="auto">
          <a:xfrm>
            <a:off x="0" y="0"/>
            <a:ext cx="9144000" cy="476250"/>
          </a:xfrm>
          <a:prstGeom prst="rect">
            <a:avLst/>
          </a:prstGeom>
          <a:solidFill>
            <a:srgbClr val="E36C0A"/>
          </a:solid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defRPr/>
            </a:pPr>
            <a:endParaRPr lang="de-DE" altLang="de-DE" sz="3800"/>
          </a:p>
        </p:txBody>
      </p:sp>
      <p:sp>
        <p:nvSpPr>
          <p:cNvPr id="1027" name="Rectangle 3">
            <a:extLst>
              <a:ext uri="{FF2B5EF4-FFF2-40B4-BE49-F238E27FC236}">
                <a16:creationId xmlns:a16="http://schemas.microsoft.com/office/drawing/2014/main" id="{96A5CE85-A468-2BB0-26F5-1B40AF68A483}"/>
              </a:ext>
            </a:extLst>
          </p:cNvPr>
          <p:cNvSpPr>
            <a:spLocks noGrp="1" noChangeArrowheads="1"/>
          </p:cNvSpPr>
          <p:nvPr>
            <p:ph type="title"/>
          </p:nvPr>
        </p:nvSpPr>
        <p:spPr bwMode="auto">
          <a:xfrm>
            <a:off x="457200" y="44450"/>
            <a:ext cx="6275388"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Titel des Tafelbildes</a:t>
            </a:r>
          </a:p>
        </p:txBody>
      </p:sp>
      <p:sp>
        <p:nvSpPr>
          <p:cNvPr id="1028" name="Rectangle 4">
            <a:extLst>
              <a:ext uri="{FF2B5EF4-FFF2-40B4-BE49-F238E27FC236}">
                <a16:creationId xmlns:a16="http://schemas.microsoft.com/office/drawing/2014/main" id="{69D825D2-C174-11DE-BA7C-A1324FC8A73D}"/>
              </a:ext>
            </a:extLst>
          </p:cNvPr>
          <p:cNvSpPr>
            <a:spLocks noGrp="1" noChangeArrowheads="1"/>
          </p:cNvSpPr>
          <p:nvPr>
            <p:ph type="body" idx="1"/>
          </p:nvPr>
        </p:nvSpPr>
        <p:spPr bwMode="auto">
          <a:xfrm>
            <a:off x="457200" y="143827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75785" name="Rectangle 9">
            <a:extLst>
              <a:ext uri="{FF2B5EF4-FFF2-40B4-BE49-F238E27FC236}">
                <a16:creationId xmlns:a16="http://schemas.microsoft.com/office/drawing/2014/main" id="{CCD659AA-BFC3-526D-2EF9-C720AEDE6D6D}"/>
              </a:ext>
            </a:extLst>
          </p:cNvPr>
          <p:cNvSpPr>
            <a:spLocks noChangeArrowheads="1"/>
          </p:cNvSpPr>
          <p:nvPr userDrawn="1"/>
        </p:nvSpPr>
        <p:spPr bwMode="auto">
          <a:xfrm>
            <a:off x="1187450" y="6640513"/>
            <a:ext cx="7488238" cy="214312"/>
          </a:xfrm>
          <a:prstGeom prst="rect">
            <a:avLst/>
          </a:prstGeom>
          <a:noFill/>
          <a:ln w="9525">
            <a:noFill/>
            <a:miter lim="800000"/>
            <a:headEnd/>
            <a:tailEnd/>
          </a:ln>
          <a:effectLst/>
        </p:spPr>
        <p:txBody>
          <a:bodyPr>
            <a:spAutoFit/>
          </a:bodyPr>
          <a:lstStyle>
            <a:lvl1pPr>
              <a:defRPr sz="4200">
                <a:solidFill>
                  <a:srgbClr val="000000"/>
                </a:solidFill>
                <a:latin typeface="Arial" charset="0"/>
              </a:defRPr>
            </a:lvl1pPr>
            <a:lvl2pPr marL="742950" indent="-285750">
              <a:defRPr sz="4200">
                <a:solidFill>
                  <a:srgbClr val="000000"/>
                </a:solidFill>
                <a:latin typeface="Arial" charset="0"/>
              </a:defRPr>
            </a:lvl2pPr>
            <a:lvl3pPr marL="1143000" indent="-228600">
              <a:defRPr sz="4200">
                <a:solidFill>
                  <a:srgbClr val="000000"/>
                </a:solidFill>
                <a:latin typeface="Arial" charset="0"/>
              </a:defRPr>
            </a:lvl3pPr>
            <a:lvl4pPr marL="1600200" indent="-228600">
              <a:defRPr sz="4200">
                <a:solidFill>
                  <a:srgbClr val="000000"/>
                </a:solidFill>
                <a:latin typeface="Arial" charset="0"/>
              </a:defRPr>
            </a:lvl4pPr>
            <a:lvl5pPr marL="2057400" indent="-228600">
              <a:defRPr sz="4200">
                <a:solidFill>
                  <a:srgbClr val="000000"/>
                </a:solidFill>
                <a:latin typeface="Arial" charset="0"/>
              </a:defRPr>
            </a:lvl5pPr>
            <a:lvl6pPr marL="2514600" indent="-228600" fontAlgn="base">
              <a:spcBef>
                <a:spcPct val="0"/>
              </a:spcBef>
              <a:spcAft>
                <a:spcPct val="0"/>
              </a:spcAft>
              <a:defRPr sz="4200">
                <a:solidFill>
                  <a:srgbClr val="000000"/>
                </a:solidFill>
                <a:latin typeface="Arial" charset="0"/>
              </a:defRPr>
            </a:lvl6pPr>
            <a:lvl7pPr marL="2971800" indent="-228600" fontAlgn="base">
              <a:spcBef>
                <a:spcPct val="0"/>
              </a:spcBef>
              <a:spcAft>
                <a:spcPct val="0"/>
              </a:spcAft>
              <a:defRPr sz="4200">
                <a:solidFill>
                  <a:srgbClr val="000000"/>
                </a:solidFill>
                <a:latin typeface="Arial" charset="0"/>
              </a:defRPr>
            </a:lvl7pPr>
            <a:lvl8pPr marL="3429000" indent="-228600" fontAlgn="base">
              <a:spcBef>
                <a:spcPct val="0"/>
              </a:spcBef>
              <a:spcAft>
                <a:spcPct val="0"/>
              </a:spcAft>
              <a:defRPr sz="4200">
                <a:solidFill>
                  <a:srgbClr val="000000"/>
                </a:solidFill>
                <a:latin typeface="Arial" charset="0"/>
              </a:defRPr>
            </a:lvl8pPr>
            <a:lvl9pPr marL="3886200" indent="-228600" fontAlgn="base">
              <a:spcBef>
                <a:spcPct val="0"/>
              </a:spcBef>
              <a:spcAft>
                <a:spcPct val="0"/>
              </a:spcAft>
              <a:defRPr sz="4200">
                <a:solidFill>
                  <a:srgbClr val="000000"/>
                </a:solidFill>
                <a:latin typeface="Arial" charset="0"/>
              </a:defRPr>
            </a:lvl9pPr>
          </a:lstStyle>
          <a:p>
            <a:pPr eaLnBrk="1" hangingPunct="1">
              <a:defRPr/>
            </a:pPr>
            <a:r>
              <a:rPr lang="de-DE" altLang="de-DE" sz="800"/>
              <a:t>© Österreichischer Bundesverlag Schulbuch GmbH &amp; Co KG | www.oebv.at </a:t>
            </a:r>
          </a:p>
        </p:txBody>
      </p:sp>
      <p:sp>
        <p:nvSpPr>
          <p:cNvPr id="1030" name="AutoShape 7">
            <a:hlinkClick r:id="" action="ppaction://hlinkshowjump?jump=lastslide" highlightClick="1"/>
            <a:extLst>
              <a:ext uri="{FF2B5EF4-FFF2-40B4-BE49-F238E27FC236}">
                <a16:creationId xmlns:a16="http://schemas.microsoft.com/office/drawing/2014/main" id="{F751C673-9618-C81F-BAC4-052A929EE8F9}"/>
              </a:ext>
            </a:extLst>
          </p:cNvPr>
          <p:cNvSpPr>
            <a:spLocks noChangeArrowheads="1"/>
          </p:cNvSpPr>
          <p:nvPr userDrawn="1"/>
        </p:nvSpPr>
        <p:spPr bwMode="auto">
          <a:xfrm>
            <a:off x="8388350" y="6237288"/>
            <a:ext cx="287338" cy="287337"/>
          </a:xfrm>
          <a:prstGeom prst="actionButtonInformation">
            <a:avLst/>
          </a:prstGeom>
          <a:solidFill>
            <a:srgbClr val="E36C0A"/>
          </a:solid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defRPr/>
            </a:pPr>
            <a:endParaRPr lang="de-AT" altLang="de-DE"/>
          </a:p>
        </p:txBody>
      </p:sp>
      <p:sp>
        <p:nvSpPr>
          <p:cNvPr id="1031" name="AutoShape 10">
            <a:hlinkClick r:id="" action="ppaction://hlinkshowjump?jump=firstslide" highlightClick="1"/>
            <a:extLst>
              <a:ext uri="{FF2B5EF4-FFF2-40B4-BE49-F238E27FC236}">
                <a16:creationId xmlns:a16="http://schemas.microsoft.com/office/drawing/2014/main" id="{01511970-3A7E-2C72-633A-58266D7F23C8}"/>
              </a:ext>
            </a:extLst>
          </p:cNvPr>
          <p:cNvSpPr>
            <a:spLocks noChangeArrowheads="1"/>
          </p:cNvSpPr>
          <p:nvPr userDrawn="1"/>
        </p:nvSpPr>
        <p:spPr bwMode="auto">
          <a:xfrm>
            <a:off x="7956550" y="6237288"/>
            <a:ext cx="287338" cy="287337"/>
          </a:xfrm>
          <a:prstGeom prst="actionButtonBeginning">
            <a:avLst/>
          </a:prstGeom>
          <a:solidFill>
            <a:srgbClr val="E36C0A"/>
          </a:solid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defRPr/>
            </a:pPr>
            <a:endParaRPr lang="de-AT" altLang="de-DE"/>
          </a:p>
        </p:txBody>
      </p:sp>
      <p:sp>
        <p:nvSpPr>
          <p:cNvPr id="1032" name="Text Box 14">
            <a:extLst>
              <a:ext uri="{FF2B5EF4-FFF2-40B4-BE49-F238E27FC236}">
                <a16:creationId xmlns:a16="http://schemas.microsoft.com/office/drawing/2014/main" id="{E3D7EAD7-21BD-C7B4-B67F-69837E7B24B9}"/>
              </a:ext>
            </a:extLst>
          </p:cNvPr>
          <p:cNvSpPr txBox="1">
            <a:spLocks noChangeArrowheads="1"/>
          </p:cNvSpPr>
          <p:nvPr userDrawn="1"/>
        </p:nvSpPr>
        <p:spPr bwMode="auto">
          <a:xfrm>
            <a:off x="7235825" y="0"/>
            <a:ext cx="1584325" cy="457200"/>
          </a:xfrm>
          <a:prstGeom prst="rect">
            <a:avLst/>
          </a:prstGeom>
          <a:noFill/>
          <a:ln>
            <a:noFill/>
          </a:ln>
          <a:effec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defRPr/>
            </a:pPr>
            <a:r>
              <a:rPr lang="de-DE" altLang="de-DE" sz="2400">
                <a:solidFill>
                  <a:srgbClr val="FFFFFF"/>
                </a:solidFill>
              </a:rPr>
              <a:t>BioTOP 2</a:t>
            </a:r>
          </a:p>
        </p:txBody>
      </p:sp>
    </p:spTree>
  </p:cSld>
  <p:clrMap bg1="lt1" tx1="dk1" bg2="lt2" tx2="dk2" accent1="accent1" accent2="accent2" accent3="accent3" accent4="accent4" accent5="accent5" accent6="accent6" hlink="hlink" folHlink="folHlink"/>
  <p:sldLayoutIdLst>
    <p:sldLayoutId id="2147483749"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Lst>
  <p:txStyles>
    <p:titleStyle>
      <a:lvl1pPr algn="l" rtl="0" eaLnBrk="0" fontAlgn="base" hangingPunct="0">
        <a:spcBef>
          <a:spcPct val="0"/>
        </a:spcBef>
        <a:spcAft>
          <a:spcPct val="0"/>
        </a:spcAft>
        <a:defRPr sz="2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defRPr sz="3000">
          <a:solidFill>
            <a:srgbClr val="000000"/>
          </a:solidFill>
          <a:latin typeface="+mn-lt"/>
          <a:ea typeface="+mn-ea"/>
          <a:cs typeface="+mn-cs"/>
        </a:defRPr>
      </a:lvl1pPr>
      <a:lvl2pPr marL="742950" indent="-285750" algn="l" rtl="0" eaLnBrk="0" fontAlgn="base" hangingPunct="0">
        <a:spcBef>
          <a:spcPct val="20000"/>
        </a:spcBef>
        <a:spcAft>
          <a:spcPct val="0"/>
        </a:spcAft>
        <a:defRPr sz="2800">
          <a:solidFill>
            <a:srgbClr val="000000"/>
          </a:solidFill>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defRPr sz="2400">
          <a:solidFill>
            <a:srgbClr val="000000"/>
          </a:solidFill>
          <a:latin typeface="+mn-lt"/>
        </a:defRPr>
      </a:lvl3pPr>
      <a:lvl4pPr marL="1600200" indent="-228600" algn="l" rtl="0" eaLnBrk="0" fontAlgn="base" hangingPunct="0">
        <a:spcBef>
          <a:spcPct val="20000"/>
        </a:spcBef>
        <a:spcAft>
          <a:spcPct val="0"/>
        </a:spcAft>
        <a:defRPr sz="2000">
          <a:solidFill>
            <a:srgbClr val="000000"/>
          </a:solidFill>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mn-lt"/>
        </a:defRPr>
      </a:lvl5pPr>
      <a:lvl6pPr marL="2514600" indent="-228600" algn="l" rtl="0" fontAlgn="base">
        <a:spcBef>
          <a:spcPct val="20000"/>
        </a:spcBef>
        <a:spcAft>
          <a:spcPct val="0"/>
        </a:spcAft>
        <a:buClr>
          <a:schemeClr val="hlink"/>
        </a:buClr>
        <a:buFont typeface="Wingdings" pitchFamily="2" charset="2"/>
        <a:defRPr sz="2000">
          <a:solidFill>
            <a:srgbClr val="000000"/>
          </a:solidFill>
          <a:latin typeface="+mn-lt"/>
        </a:defRPr>
      </a:lvl6pPr>
      <a:lvl7pPr marL="2971800" indent="-228600" algn="l" rtl="0" fontAlgn="base">
        <a:spcBef>
          <a:spcPct val="20000"/>
        </a:spcBef>
        <a:spcAft>
          <a:spcPct val="0"/>
        </a:spcAft>
        <a:buClr>
          <a:schemeClr val="hlink"/>
        </a:buClr>
        <a:buFont typeface="Wingdings" pitchFamily="2" charset="2"/>
        <a:defRPr sz="2000">
          <a:solidFill>
            <a:srgbClr val="000000"/>
          </a:solidFill>
          <a:latin typeface="+mn-lt"/>
        </a:defRPr>
      </a:lvl7pPr>
      <a:lvl8pPr marL="3429000" indent="-228600" algn="l" rtl="0" fontAlgn="base">
        <a:spcBef>
          <a:spcPct val="20000"/>
        </a:spcBef>
        <a:spcAft>
          <a:spcPct val="0"/>
        </a:spcAft>
        <a:buClr>
          <a:schemeClr val="hlink"/>
        </a:buClr>
        <a:buFont typeface="Wingdings" pitchFamily="2" charset="2"/>
        <a:defRPr sz="2000">
          <a:solidFill>
            <a:srgbClr val="000000"/>
          </a:solidFill>
          <a:latin typeface="+mn-lt"/>
        </a:defRPr>
      </a:lvl8pPr>
      <a:lvl9pPr marL="3886200" indent="-228600" algn="l" rtl="0" fontAlgn="base">
        <a:spcBef>
          <a:spcPct val="20000"/>
        </a:spcBef>
        <a:spcAft>
          <a:spcPct val="0"/>
        </a:spcAft>
        <a:buClr>
          <a:schemeClr val="hlink"/>
        </a:buClr>
        <a:buFont typeface="Wingdings" pitchFamily="2" charset="2"/>
        <a:defRPr sz="2000">
          <a:solidFill>
            <a:srgbClr val="000000"/>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6EFF9E13-D5EB-E0BA-419E-FC4A5D5FA04C}"/>
              </a:ext>
            </a:extLst>
          </p:cNvPr>
          <p:cNvSpPr>
            <a:spLocks noGrp="1" noChangeArrowheads="1"/>
          </p:cNvSpPr>
          <p:nvPr>
            <p:ph type="title"/>
          </p:nvPr>
        </p:nvSpPr>
        <p:spPr bwMode="auto">
          <a:xfrm>
            <a:off x="457200" y="16192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Mögliche Ausprägung des Covers zur Buchreihe:</a:t>
            </a:r>
            <a:br>
              <a:rPr lang="de-DE" altLang="de-DE"/>
            </a:br>
            <a:r>
              <a:rPr lang="de-DE" altLang="de-DE"/>
              <a:t>Einblicke</a:t>
            </a:r>
          </a:p>
        </p:txBody>
      </p:sp>
    </p:spTree>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Lst>
  <p:txStyles>
    <p:titleStyle>
      <a:lvl1pPr algn="l" rtl="0" eaLnBrk="0" fontAlgn="base" hangingPunct="0">
        <a:spcBef>
          <a:spcPct val="0"/>
        </a:spcBef>
        <a:spcAft>
          <a:spcPct val="0"/>
        </a:spcAft>
        <a:defRPr sz="3000" b="1">
          <a:solidFill>
            <a:schemeClr val="tx1"/>
          </a:solidFill>
          <a:latin typeface="+mj-lt"/>
          <a:ea typeface="+mj-ea"/>
          <a:cs typeface="+mj-cs"/>
        </a:defRPr>
      </a:lvl1pPr>
      <a:lvl2pPr algn="l" rtl="0" eaLnBrk="0" fontAlgn="base" hangingPunct="0">
        <a:spcBef>
          <a:spcPct val="0"/>
        </a:spcBef>
        <a:spcAft>
          <a:spcPct val="0"/>
        </a:spcAft>
        <a:defRPr sz="3000" b="1">
          <a:solidFill>
            <a:schemeClr val="tx1"/>
          </a:solidFill>
          <a:latin typeface="PoloST11KLeicht" pitchFamily="2" charset="0"/>
        </a:defRPr>
      </a:lvl2pPr>
      <a:lvl3pPr algn="l" rtl="0" eaLnBrk="0" fontAlgn="base" hangingPunct="0">
        <a:spcBef>
          <a:spcPct val="0"/>
        </a:spcBef>
        <a:spcAft>
          <a:spcPct val="0"/>
        </a:spcAft>
        <a:defRPr sz="3000" b="1">
          <a:solidFill>
            <a:schemeClr val="tx1"/>
          </a:solidFill>
          <a:latin typeface="PoloST11KLeicht" pitchFamily="2" charset="0"/>
        </a:defRPr>
      </a:lvl3pPr>
      <a:lvl4pPr algn="l" rtl="0" eaLnBrk="0" fontAlgn="base" hangingPunct="0">
        <a:spcBef>
          <a:spcPct val="0"/>
        </a:spcBef>
        <a:spcAft>
          <a:spcPct val="0"/>
        </a:spcAft>
        <a:defRPr sz="3000" b="1">
          <a:solidFill>
            <a:schemeClr val="tx1"/>
          </a:solidFill>
          <a:latin typeface="PoloST11KLeicht" pitchFamily="2" charset="0"/>
        </a:defRPr>
      </a:lvl4pPr>
      <a:lvl5pPr algn="l" rtl="0" eaLnBrk="0" fontAlgn="base" hangingPunct="0">
        <a:spcBef>
          <a:spcPct val="0"/>
        </a:spcBef>
        <a:spcAft>
          <a:spcPct val="0"/>
        </a:spcAft>
        <a:defRPr sz="3000" b="1">
          <a:solidFill>
            <a:schemeClr val="tx1"/>
          </a:solidFill>
          <a:latin typeface="PoloST11KLeicht" pitchFamily="2" charset="0"/>
        </a:defRPr>
      </a:lvl5pPr>
      <a:lvl6pPr marL="457200" algn="l" rtl="0" fontAlgn="base">
        <a:spcBef>
          <a:spcPct val="0"/>
        </a:spcBef>
        <a:spcAft>
          <a:spcPct val="0"/>
        </a:spcAft>
        <a:defRPr sz="3000" b="1">
          <a:solidFill>
            <a:schemeClr val="tx1"/>
          </a:solidFill>
          <a:latin typeface="PoloST11KLeicht" pitchFamily="2" charset="0"/>
        </a:defRPr>
      </a:lvl6pPr>
      <a:lvl7pPr marL="914400" algn="l" rtl="0" fontAlgn="base">
        <a:spcBef>
          <a:spcPct val="0"/>
        </a:spcBef>
        <a:spcAft>
          <a:spcPct val="0"/>
        </a:spcAft>
        <a:defRPr sz="3000" b="1">
          <a:solidFill>
            <a:schemeClr val="tx1"/>
          </a:solidFill>
          <a:latin typeface="PoloST11KLeicht" pitchFamily="2" charset="0"/>
        </a:defRPr>
      </a:lvl7pPr>
      <a:lvl8pPr marL="1371600" algn="l" rtl="0" fontAlgn="base">
        <a:spcBef>
          <a:spcPct val="0"/>
        </a:spcBef>
        <a:spcAft>
          <a:spcPct val="0"/>
        </a:spcAft>
        <a:defRPr sz="3000" b="1">
          <a:solidFill>
            <a:schemeClr val="tx1"/>
          </a:solidFill>
          <a:latin typeface="PoloST11KLeicht" pitchFamily="2" charset="0"/>
        </a:defRPr>
      </a:lvl8pPr>
      <a:lvl9pPr marL="1828800" algn="l" rtl="0" fontAlgn="base">
        <a:spcBef>
          <a:spcPct val="0"/>
        </a:spcBef>
        <a:spcAft>
          <a:spcPct val="0"/>
        </a:spcAft>
        <a:defRPr sz="3000" b="1">
          <a:solidFill>
            <a:schemeClr val="tx1"/>
          </a:solidFill>
          <a:latin typeface="PoloST11KLeicht" pitchFamily="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7" Type="http://schemas.openxmlformats.org/officeDocument/2006/relationships/slide" Target="slide6.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5.xml"/><Relationship Id="rId5" Type="http://schemas.openxmlformats.org/officeDocument/2006/relationships/slide" Target="slide4.xml"/><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a:extLst>
              <a:ext uri="{FF2B5EF4-FFF2-40B4-BE49-F238E27FC236}">
                <a16:creationId xmlns:a16="http://schemas.microsoft.com/office/drawing/2014/main" id="{3B3C6C83-42ED-C2E7-C237-E373F096825C}"/>
              </a:ext>
            </a:extLst>
          </p:cNvPr>
          <p:cNvSpPr>
            <a:spLocks noGrp="1" noChangeArrowheads="1"/>
          </p:cNvSpPr>
          <p:nvPr>
            <p:ph type="ctrTitle"/>
          </p:nvPr>
        </p:nvSpPr>
        <p:spPr>
          <a:xfrm>
            <a:off x="468313" y="836613"/>
            <a:ext cx="7772400" cy="792162"/>
          </a:xfrm>
        </p:spPr>
        <p:txBody>
          <a:bodyPr/>
          <a:lstStyle/>
          <a:p>
            <a:pPr eaLnBrk="1" hangingPunct="1"/>
            <a:r>
              <a:rPr lang="de-DE" altLang="de-DE" sz="2600"/>
              <a:t>Der Stoffkreislauf </a:t>
            </a:r>
            <a:br>
              <a:rPr lang="de-DE" altLang="de-DE" sz="2600"/>
            </a:br>
            <a:r>
              <a:rPr lang="de-DE" altLang="de-DE" sz="2600"/>
              <a:t>in einem Ökosystem</a:t>
            </a:r>
          </a:p>
        </p:txBody>
      </p:sp>
      <p:sp>
        <p:nvSpPr>
          <p:cNvPr id="5123" name="Text Box 17">
            <a:extLst>
              <a:ext uri="{FF2B5EF4-FFF2-40B4-BE49-F238E27FC236}">
                <a16:creationId xmlns:a16="http://schemas.microsoft.com/office/drawing/2014/main" id="{6C50B7CB-34C0-AB9C-DC7B-37DBDF1273B4}"/>
              </a:ext>
            </a:extLst>
          </p:cNvPr>
          <p:cNvSpPr txBox="1">
            <a:spLocks noChangeArrowheads="1"/>
          </p:cNvSpPr>
          <p:nvPr/>
        </p:nvSpPr>
        <p:spPr bwMode="auto">
          <a:xfrm>
            <a:off x="466725" y="2708275"/>
            <a:ext cx="5834063" cy="270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3" action="ppaction://hlinksldjump"/>
              </a:rPr>
              <a:t>schrittweiser Aufbau des Tafelbildes: Variante 1</a:t>
            </a:r>
            <a:endParaRPr lang="de-DE" altLang="de-DE" sz="200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4" action="ppaction://hlinksldjump"/>
              </a:rPr>
              <a:t>vollständige Ansicht: Variante 1</a:t>
            </a:r>
            <a:endParaRPr lang="de-DE" altLang="de-DE" sz="200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endParaRPr lang="de-DE" altLang="de-DE" sz="200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5" action="ppaction://hlinksldjump"/>
              </a:rPr>
              <a:t>schrittweiser Aufbau des Tafelbildes: Variante 2</a:t>
            </a:r>
            <a:endParaRPr lang="de-DE" altLang="de-DE" sz="200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6" action="ppaction://hlinksldjump"/>
              </a:rPr>
              <a:t>vollständige Ansicht: Variante 2</a:t>
            </a:r>
            <a:endParaRPr lang="de-DE" altLang="de-DE" sz="200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7" action="ppaction://hlinksldjump"/>
              </a:rPr>
              <a:t>zum Ausfüllen: Variante 2</a:t>
            </a:r>
            <a:endParaRPr lang="de-DE" altLang="de-DE" sz="2000">
              <a:solidFill>
                <a:schemeClr val="tx1"/>
              </a:solidFill>
              <a:latin typeface="Arial" panose="020B0604020202020204" pitchFamily="34"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B38F79A1-3C5B-EEAA-CAC1-0DE24247C298}"/>
              </a:ext>
            </a:extLst>
          </p:cNvPr>
          <p:cNvSpPr>
            <a:spLocks noGrp="1" noChangeArrowheads="1"/>
          </p:cNvSpPr>
          <p:nvPr>
            <p:ph type="title"/>
          </p:nvPr>
        </p:nvSpPr>
        <p:spPr/>
        <p:txBody>
          <a:bodyPr/>
          <a:lstStyle/>
          <a:p>
            <a:r>
              <a:rPr lang="de-DE" altLang="de-DE"/>
              <a:t>Der Stoffkreislauf in einem Ökosystem</a:t>
            </a:r>
          </a:p>
        </p:txBody>
      </p:sp>
      <p:sp>
        <p:nvSpPr>
          <p:cNvPr id="116867" name="Rectangle 131">
            <a:extLst>
              <a:ext uri="{FF2B5EF4-FFF2-40B4-BE49-F238E27FC236}">
                <a16:creationId xmlns:a16="http://schemas.microsoft.com/office/drawing/2014/main" id="{9BC2D694-1502-0E21-1229-3B490CD5D1BE}"/>
              </a:ext>
            </a:extLst>
          </p:cNvPr>
          <p:cNvSpPr>
            <a:spLocks noChangeArrowheads="1"/>
          </p:cNvSpPr>
          <p:nvPr/>
        </p:nvSpPr>
        <p:spPr bwMode="auto">
          <a:xfrm>
            <a:off x="468313" y="908050"/>
            <a:ext cx="2665412" cy="792163"/>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16868" name="Text Box 132">
            <a:extLst>
              <a:ext uri="{FF2B5EF4-FFF2-40B4-BE49-F238E27FC236}">
                <a16:creationId xmlns:a16="http://schemas.microsoft.com/office/drawing/2014/main" id="{AF664161-F0A9-92C4-385D-70BA6C5A7AB0}"/>
              </a:ext>
            </a:extLst>
          </p:cNvPr>
          <p:cNvSpPr txBox="1">
            <a:spLocks noChangeArrowheads="1"/>
          </p:cNvSpPr>
          <p:nvPr/>
        </p:nvSpPr>
        <p:spPr bwMode="auto">
          <a:xfrm>
            <a:off x="541338" y="908050"/>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Produzent</a:t>
            </a:r>
          </a:p>
        </p:txBody>
      </p:sp>
      <p:sp>
        <p:nvSpPr>
          <p:cNvPr id="116869" name="Text Box 133">
            <a:extLst>
              <a:ext uri="{FF2B5EF4-FFF2-40B4-BE49-F238E27FC236}">
                <a16:creationId xmlns:a16="http://schemas.microsoft.com/office/drawing/2014/main" id="{7CAE5472-E0E5-22F7-99FD-47166AF1E014}"/>
              </a:ext>
            </a:extLst>
          </p:cNvPr>
          <p:cNvSpPr txBox="1">
            <a:spLocks noChangeArrowheads="1"/>
          </p:cNvSpPr>
          <p:nvPr/>
        </p:nvSpPr>
        <p:spPr bwMode="auto">
          <a:xfrm>
            <a:off x="541338" y="1339850"/>
            <a:ext cx="26638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grüne Pflanze</a:t>
            </a:r>
          </a:p>
        </p:txBody>
      </p:sp>
      <p:sp>
        <p:nvSpPr>
          <p:cNvPr id="116870" name="Line 134">
            <a:extLst>
              <a:ext uri="{FF2B5EF4-FFF2-40B4-BE49-F238E27FC236}">
                <a16:creationId xmlns:a16="http://schemas.microsoft.com/office/drawing/2014/main" id="{32B09640-CBE7-4029-32DE-E3129F315F30}"/>
              </a:ext>
            </a:extLst>
          </p:cNvPr>
          <p:cNvSpPr>
            <a:spLocks noChangeShapeType="1"/>
          </p:cNvSpPr>
          <p:nvPr/>
        </p:nvSpPr>
        <p:spPr bwMode="auto">
          <a:xfrm>
            <a:off x="469900" y="1268413"/>
            <a:ext cx="2663825" cy="0"/>
          </a:xfrm>
          <a:prstGeom prst="line">
            <a:avLst/>
          </a:prstGeom>
          <a:noFill/>
          <a:ln w="19050">
            <a:solidFill>
              <a:srgbClr val="FF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16871" name="Rectangle 135">
            <a:extLst>
              <a:ext uri="{FF2B5EF4-FFF2-40B4-BE49-F238E27FC236}">
                <a16:creationId xmlns:a16="http://schemas.microsoft.com/office/drawing/2014/main" id="{B5B33BFE-EAC8-88C4-5DF8-2127A6B7C92A}"/>
              </a:ext>
            </a:extLst>
          </p:cNvPr>
          <p:cNvSpPr>
            <a:spLocks noChangeArrowheads="1"/>
          </p:cNvSpPr>
          <p:nvPr/>
        </p:nvSpPr>
        <p:spPr bwMode="auto">
          <a:xfrm>
            <a:off x="466725" y="2276475"/>
            <a:ext cx="2665413" cy="792163"/>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16872" name="Text Box 136">
            <a:extLst>
              <a:ext uri="{FF2B5EF4-FFF2-40B4-BE49-F238E27FC236}">
                <a16:creationId xmlns:a16="http://schemas.microsoft.com/office/drawing/2014/main" id="{4612676E-AE59-BA73-E3F1-D045E4C37A99}"/>
              </a:ext>
            </a:extLst>
          </p:cNvPr>
          <p:cNvSpPr txBox="1">
            <a:spLocks noChangeArrowheads="1"/>
          </p:cNvSpPr>
          <p:nvPr/>
        </p:nvSpPr>
        <p:spPr bwMode="auto">
          <a:xfrm>
            <a:off x="539750" y="2276475"/>
            <a:ext cx="25923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Konsument 1. Ordnung</a:t>
            </a:r>
          </a:p>
        </p:txBody>
      </p:sp>
      <p:sp>
        <p:nvSpPr>
          <p:cNvPr id="116873" name="Line 137">
            <a:extLst>
              <a:ext uri="{FF2B5EF4-FFF2-40B4-BE49-F238E27FC236}">
                <a16:creationId xmlns:a16="http://schemas.microsoft.com/office/drawing/2014/main" id="{434E710A-79AC-D11E-D5C9-D3B2C95E376A}"/>
              </a:ext>
            </a:extLst>
          </p:cNvPr>
          <p:cNvSpPr>
            <a:spLocks noChangeShapeType="1"/>
          </p:cNvSpPr>
          <p:nvPr/>
        </p:nvSpPr>
        <p:spPr bwMode="auto">
          <a:xfrm>
            <a:off x="468313" y="2636838"/>
            <a:ext cx="2663825" cy="0"/>
          </a:xfrm>
          <a:prstGeom prst="line">
            <a:avLst/>
          </a:prstGeom>
          <a:noFill/>
          <a:ln w="19050">
            <a:solidFill>
              <a:srgbClr val="FF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16874" name="Rectangle 138">
            <a:extLst>
              <a:ext uri="{FF2B5EF4-FFF2-40B4-BE49-F238E27FC236}">
                <a16:creationId xmlns:a16="http://schemas.microsoft.com/office/drawing/2014/main" id="{AA9AB49F-10C3-3AC7-1A6E-5B63D410E064}"/>
              </a:ext>
            </a:extLst>
          </p:cNvPr>
          <p:cNvSpPr>
            <a:spLocks noChangeArrowheads="1"/>
          </p:cNvSpPr>
          <p:nvPr/>
        </p:nvSpPr>
        <p:spPr bwMode="auto">
          <a:xfrm>
            <a:off x="466725" y="3644900"/>
            <a:ext cx="2665413" cy="792163"/>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16876" name="Line 140">
            <a:extLst>
              <a:ext uri="{FF2B5EF4-FFF2-40B4-BE49-F238E27FC236}">
                <a16:creationId xmlns:a16="http://schemas.microsoft.com/office/drawing/2014/main" id="{16881E7B-71FE-79AB-92C6-639EFDDD9A64}"/>
              </a:ext>
            </a:extLst>
          </p:cNvPr>
          <p:cNvSpPr>
            <a:spLocks noChangeShapeType="1"/>
          </p:cNvSpPr>
          <p:nvPr/>
        </p:nvSpPr>
        <p:spPr bwMode="auto">
          <a:xfrm>
            <a:off x="468313" y="4005263"/>
            <a:ext cx="2663825" cy="0"/>
          </a:xfrm>
          <a:prstGeom prst="line">
            <a:avLst/>
          </a:prstGeom>
          <a:noFill/>
          <a:ln w="19050">
            <a:solidFill>
              <a:srgbClr val="FF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16877" name="Rectangle 141">
            <a:extLst>
              <a:ext uri="{FF2B5EF4-FFF2-40B4-BE49-F238E27FC236}">
                <a16:creationId xmlns:a16="http://schemas.microsoft.com/office/drawing/2014/main" id="{3D3F192D-1DEC-7A16-54E7-B29D414A0051}"/>
              </a:ext>
            </a:extLst>
          </p:cNvPr>
          <p:cNvSpPr>
            <a:spLocks noChangeArrowheads="1"/>
          </p:cNvSpPr>
          <p:nvPr/>
        </p:nvSpPr>
        <p:spPr bwMode="auto">
          <a:xfrm>
            <a:off x="466725" y="5084763"/>
            <a:ext cx="2665413" cy="792162"/>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16878" name="Text Box 142">
            <a:extLst>
              <a:ext uri="{FF2B5EF4-FFF2-40B4-BE49-F238E27FC236}">
                <a16:creationId xmlns:a16="http://schemas.microsoft.com/office/drawing/2014/main" id="{91F603E1-28CF-776C-C466-225A0B8E2212}"/>
              </a:ext>
            </a:extLst>
          </p:cNvPr>
          <p:cNvSpPr txBox="1">
            <a:spLocks noChangeArrowheads="1"/>
          </p:cNvSpPr>
          <p:nvPr/>
        </p:nvSpPr>
        <p:spPr bwMode="auto">
          <a:xfrm>
            <a:off x="539750" y="5084763"/>
            <a:ext cx="19446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Destruenten</a:t>
            </a:r>
          </a:p>
        </p:txBody>
      </p:sp>
      <p:sp>
        <p:nvSpPr>
          <p:cNvPr id="116879" name="Line 143">
            <a:extLst>
              <a:ext uri="{FF2B5EF4-FFF2-40B4-BE49-F238E27FC236}">
                <a16:creationId xmlns:a16="http://schemas.microsoft.com/office/drawing/2014/main" id="{7ABEEA53-6AA7-1CD0-F15E-A110570B76B6}"/>
              </a:ext>
            </a:extLst>
          </p:cNvPr>
          <p:cNvSpPr>
            <a:spLocks noChangeShapeType="1"/>
          </p:cNvSpPr>
          <p:nvPr/>
        </p:nvSpPr>
        <p:spPr bwMode="auto">
          <a:xfrm>
            <a:off x="468313" y="5445125"/>
            <a:ext cx="2663825" cy="0"/>
          </a:xfrm>
          <a:prstGeom prst="line">
            <a:avLst/>
          </a:prstGeom>
          <a:noFill/>
          <a:ln w="19050">
            <a:solidFill>
              <a:srgbClr val="FF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16880" name="Text Box 144">
            <a:extLst>
              <a:ext uri="{FF2B5EF4-FFF2-40B4-BE49-F238E27FC236}">
                <a16:creationId xmlns:a16="http://schemas.microsoft.com/office/drawing/2014/main" id="{6379EEE5-3D0F-FF40-5FB6-406FC18A9D11}"/>
              </a:ext>
            </a:extLst>
          </p:cNvPr>
          <p:cNvSpPr txBox="1">
            <a:spLocks noChangeArrowheads="1"/>
          </p:cNvSpPr>
          <p:nvPr/>
        </p:nvSpPr>
        <p:spPr bwMode="auto">
          <a:xfrm>
            <a:off x="539750" y="2708275"/>
            <a:ext cx="26638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Pflanzenfresser: Raupe</a:t>
            </a:r>
          </a:p>
        </p:txBody>
      </p:sp>
      <p:sp>
        <p:nvSpPr>
          <p:cNvPr id="116881" name="Text Box 145">
            <a:extLst>
              <a:ext uri="{FF2B5EF4-FFF2-40B4-BE49-F238E27FC236}">
                <a16:creationId xmlns:a16="http://schemas.microsoft.com/office/drawing/2014/main" id="{F68003F2-359C-ECE2-67C3-20491575AD84}"/>
              </a:ext>
            </a:extLst>
          </p:cNvPr>
          <p:cNvSpPr txBox="1">
            <a:spLocks noChangeArrowheads="1"/>
          </p:cNvSpPr>
          <p:nvPr/>
        </p:nvSpPr>
        <p:spPr bwMode="auto">
          <a:xfrm>
            <a:off x="468313" y="3644900"/>
            <a:ext cx="25923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Konsument 2. Ordnung</a:t>
            </a:r>
          </a:p>
        </p:txBody>
      </p:sp>
      <p:sp>
        <p:nvSpPr>
          <p:cNvPr id="116882" name="Text Box 146">
            <a:extLst>
              <a:ext uri="{FF2B5EF4-FFF2-40B4-BE49-F238E27FC236}">
                <a16:creationId xmlns:a16="http://schemas.microsoft.com/office/drawing/2014/main" id="{6B12E916-77A4-2618-9074-04F5141AD259}"/>
              </a:ext>
            </a:extLst>
          </p:cNvPr>
          <p:cNvSpPr txBox="1">
            <a:spLocks noChangeArrowheads="1"/>
          </p:cNvSpPr>
          <p:nvPr/>
        </p:nvSpPr>
        <p:spPr bwMode="auto">
          <a:xfrm>
            <a:off x="468313" y="5516563"/>
            <a:ext cx="26638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Zersetzer: Bakterien, Pilze</a:t>
            </a:r>
          </a:p>
        </p:txBody>
      </p:sp>
      <p:sp>
        <p:nvSpPr>
          <p:cNvPr id="116883" name="Text Box 147">
            <a:extLst>
              <a:ext uri="{FF2B5EF4-FFF2-40B4-BE49-F238E27FC236}">
                <a16:creationId xmlns:a16="http://schemas.microsoft.com/office/drawing/2014/main" id="{4288EBA7-36CC-E245-467D-2DACEA8B3847}"/>
              </a:ext>
            </a:extLst>
          </p:cNvPr>
          <p:cNvSpPr txBox="1">
            <a:spLocks noChangeArrowheads="1"/>
          </p:cNvSpPr>
          <p:nvPr/>
        </p:nvSpPr>
        <p:spPr bwMode="auto">
          <a:xfrm>
            <a:off x="468313" y="4076700"/>
            <a:ext cx="26638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Insektenfresser: Vogel</a:t>
            </a:r>
          </a:p>
        </p:txBody>
      </p:sp>
      <p:sp>
        <p:nvSpPr>
          <p:cNvPr id="116884" name="Line 148">
            <a:extLst>
              <a:ext uri="{FF2B5EF4-FFF2-40B4-BE49-F238E27FC236}">
                <a16:creationId xmlns:a16="http://schemas.microsoft.com/office/drawing/2014/main" id="{F3092159-03DC-A3CE-1D7B-381BD3C3968E}"/>
              </a:ext>
            </a:extLst>
          </p:cNvPr>
          <p:cNvSpPr>
            <a:spLocks noChangeShapeType="1"/>
          </p:cNvSpPr>
          <p:nvPr/>
        </p:nvSpPr>
        <p:spPr bwMode="auto">
          <a:xfrm flipH="1">
            <a:off x="1835150" y="1773238"/>
            <a:ext cx="0" cy="430212"/>
          </a:xfrm>
          <a:prstGeom prst="line">
            <a:avLst/>
          </a:prstGeom>
          <a:noFill/>
          <a:ln w="25400">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16885" name="Line 149">
            <a:extLst>
              <a:ext uri="{FF2B5EF4-FFF2-40B4-BE49-F238E27FC236}">
                <a16:creationId xmlns:a16="http://schemas.microsoft.com/office/drawing/2014/main" id="{87F4DC84-7AFC-B1D2-5EC2-6BB469D80E38}"/>
              </a:ext>
            </a:extLst>
          </p:cNvPr>
          <p:cNvSpPr>
            <a:spLocks noChangeShapeType="1"/>
          </p:cNvSpPr>
          <p:nvPr/>
        </p:nvSpPr>
        <p:spPr bwMode="auto">
          <a:xfrm flipH="1">
            <a:off x="1835150" y="3141663"/>
            <a:ext cx="0" cy="430212"/>
          </a:xfrm>
          <a:prstGeom prst="line">
            <a:avLst/>
          </a:prstGeom>
          <a:noFill/>
          <a:ln w="25400">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16886" name="Line 150">
            <a:extLst>
              <a:ext uri="{FF2B5EF4-FFF2-40B4-BE49-F238E27FC236}">
                <a16:creationId xmlns:a16="http://schemas.microsoft.com/office/drawing/2014/main" id="{29AED6C0-8030-4370-D239-6E3281613BC2}"/>
              </a:ext>
            </a:extLst>
          </p:cNvPr>
          <p:cNvSpPr>
            <a:spLocks noChangeShapeType="1"/>
          </p:cNvSpPr>
          <p:nvPr/>
        </p:nvSpPr>
        <p:spPr bwMode="auto">
          <a:xfrm flipH="1">
            <a:off x="1835150" y="4581525"/>
            <a:ext cx="0" cy="430213"/>
          </a:xfrm>
          <a:prstGeom prst="line">
            <a:avLst/>
          </a:prstGeom>
          <a:noFill/>
          <a:ln w="25400">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16889" name="Line 153">
            <a:extLst>
              <a:ext uri="{FF2B5EF4-FFF2-40B4-BE49-F238E27FC236}">
                <a16:creationId xmlns:a16="http://schemas.microsoft.com/office/drawing/2014/main" id="{8733B6FD-BA82-2F0D-FD43-C11E821E667A}"/>
              </a:ext>
            </a:extLst>
          </p:cNvPr>
          <p:cNvSpPr>
            <a:spLocks noChangeShapeType="1"/>
          </p:cNvSpPr>
          <p:nvPr/>
        </p:nvSpPr>
        <p:spPr bwMode="auto">
          <a:xfrm flipV="1">
            <a:off x="250825" y="1268413"/>
            <a:ext cx="0" cy="4176712"/>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16890" name="Line 154">
            <a:extLst>
              <a:ext uri="{FF2B5EF4-FFF2-40B4-BE49-F238E27FC236}">
                <a16:creationId xmlns:a16="http://schemas.microsoft.com/office/drawing/2014/main" id="{E5F57B24-6093-02E0-F48E-6C8AA7588E2F}"/>
              </a:ext>
            </a:extLst>
          </p:cNvPr>
          <p:cNvSpPr>
            <a:spLocks noChangeShapeType="1"/>
          </p:cNvSpPr>
          <p:nvPr/>
        </p:nvSpPr>
        <p:spPr bwMode="auto">
          <a:xfrm>
            <a:off x="250825" y="1268413"/>
            <a:ext cx="215900" cy="0"/>
          </a:xfrm>
          <a:prstGeom prst="line">
            <a:avLst/>
          </a:prstGeom>
          <a:noFill/>
          <a:ln w="25400">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16891" name="Line 155">
            <a:extLst>
              <a:ext uri="{FF2B5EF4-FFF2-40B4-BE49-F238E27FC236}">
                <a16:creationId xmlns:a16="http://schemas.microsoft.com/office/drawing/2014/main" id="{1B6023AC-851E-85DD-80A2-67238A0ED9CB}"/>
              </a:ext>
            </a:extLst>
          </p:cNvPr>
          <p:cNvSpPr>
            <a:spLocks noChangeShapeType="1"/>
          </p:cNvSpPr>
          <p:nvPr/>
        </p:nvSpPr>
        <p:spPr bwMode="auto">
          <a:xfrm>
            <a:off x="250825" y="5445125"/>
            <a:ext cx="215900" cy="0"/>
          </a:xfrm>
          <a:prstGeom prst="line">
            <a:avLst/>
          </a:prstGeom>
          <a:noFill/>
          <a:ln w="254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pic>
        <p:nvPicPr>
          <p:cNvPr id="7193" name="Picture 157" descr="I:\500-vs_hs\520-hautpschule\Reich\biotop\2\Illus_ppt_stoffkreislauf.jpg">
            <a:extLst>
              <a:ext uri="{FF2B5EF4-FFF2-40B4-BE49-F238E27FC236}">
                <a16:creationId xmlns:a16="http://schemas.microsoft.com/office/drawing/2014/main" id="{1899C66B-0051-C2AB-E548-7B897B698FA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25875" y="908050"/>
            <a:ext cx="3122613" cy="4975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7" name="Rectangle 117">
            <a:extLst>
              <a:ext uri="{FF2B5EF4-FFF2-40B4-BE49-F238E27FC236}">
                <a16:creationId xmlns:a16="http://schemas.microsoft.com/office/drawing/2014/main" id="{BA6D86B2-91DA-F9DA-F955-D845C11CBDC5}"/>
              </a:ext>
            </a:extLst>
          </p:cNvPr>
          <p:cNvSpPr>
            <a:spLocks noChangeArrowheads="1"/>
          </p:cNvSpPr>
          <p:nvPr/>
        </p:nvSpPr>
        <p:spPr bwMode="auto">
          <a:xfrm>
            <a:off x="3563938" y="836613"/>
            <a:ext cx="1295400"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8" name="Rectangle 118">
            <a:extLst>
              <a:ext uri="{FF2B5EF4-FFF2-40B4-BE49-F238E27FC236}">
                <a16:creationId xmlns:a16="http://schemas.microsoft.com/office/drawing/2014/main" id="{C50ABB71-91FE-60E8-6EB4-04F3184F241F}"/>
              </a:ext>
            </a:extLst>
          </p:cNvPr>
          <p:cNvSpPr>
            <a:spLocks noChangeArrowheads="1"/>
          </p:cNvSpPr>
          <p:nvPr/>
        </p:nvSpPr>
        <p:spPr bwMode="auto">
          <a:xfrm>
            <a:off x="6370638" y="1557338"/>
            <a:ext cx="2376487"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9" name="Rectangle 119">
            <a:extLst>
              <a:ext uri="{FF2B5EF4-FFF2-40B4-BE49-F238E27FC236}">
                <a16:creationId xmlns:a16="http://schemas.microsoft.com/office/drawing/2014/main" id="{70204099-CC41-BA85-503D-7C7E6CF78D4A}"/>
              </a:ext>
            </a:extLst>
          </p:cNvPr>
          <p:cNvSpPr>
            <a:spLocks noChangeArrowheads="1"/>
          </p:cNvSpPr>
          <p:nvPr/>
        </p:nvSpPr>
        <p:spPr bwMode="auto">
          <a:xfrm>
            <a:off x="5897563" y="2203450"/>
            <a:ext cx="2449512"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0" name="Rectangle 120">
            <a:extLst>
              <a:ext uri="{FF2B5EF4-FFF2-40B4-BE49-F238E27FC236}">
                <a16:creationId xmlns:a16="http://schemas.microsoft.com/office/drawing/2014/main" id="{1F44F1D8-BDED-BD35-B205-74326D36A32D}"/>
              </a:ext>
            </a:extLst>
          </p:cNvPr>
          <p:cNvSpPr>
            <a:spLocks noChangeArrowheads="1"/>
          </p:cNvSpPr>
          <p:nvPr/>
        </p:nvSpPr>
        <p:spPr bwMode="auto">
          <a:xfrm>
            <a:off x="6329363" y="5445125"/>
            <a:ext cx="1584325"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1" name="Line 121">
            <a:extLst>
              <a:ext uri="{FF2B5EF4-FFF2-40B4-BE49-F238E27FC236}">
                <a16:creationId xmlns:a16="http://schemas.microsoft.com/office/drawing/2014/main" id="{6495F354-6313-0DD6-4526-9D7F69939008}"/>
              </a:ext>
            </a:extLst>
          </p:cNvPr>
          <p:cNvSpPr>
            <a:spLocks noChangeShapeType="1"/>
          </p:cNvSpPr>
          <p:nvPr/>
        </p:nvSpPr>
        <p:spPr bwMode="auto">
          <a:xfrm flipH="1">
            <a:off x="5580063" y="1989138"/>
            <a:ext cx="287337" cy="287337"/>
          </a:xfrm>
          <a:prstGeom prst="line">
            <a:avLst/>
          </a:prstGeom>
          <a:noFill/>
          <a:ln w="25400">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2" name="Line 122">
            <a:extLst>
              <a:ext uri="{FF2B5EF4-FFF2-40B4-BE49-F238E27FC236}">
                <a16:creationId xmlns:a16="http://schemas.microsoft.com/office/drawing/2014/main" id="{78242BF5-4737-B179-3B05-6C6BA3380A9F}"/>
              </a:ext>
            </a:extLst>
          </p:cNvPr>
          <p:cNvSpPr>
            <a:spLocks noChangeShapeType="1"/>
          </p:cNvSpPr>
          <p:nvPr/>
        </p:nvSpPr>
        <p:spPr bwMode="auto">
          <a:xfrm flipH="1">
            <a:off x="5387975" y="2892425"/>
            <a:ext cx="0" cy="1006475"/>
          </a:xfrm>
          <a:prstGeom prst="line">
            <a:avLst/>
          </a:prstGeom>
          <a:noFill/>
          <a:ln w="25400">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3" name="Line 123">
            <a:extLst>
              <a:ext uri="{FF2B5EF4-FFF2-40B4-BE49-F238E27FC236}">
                <a16:creationId xmlns:a16="http://schemas.microsoft.com/office/drawing/2014/main" id="{05D67A5E-44B8-F4BD-65A2-F56E1FA90AE8}"/>
              </a:ext>
            </a:extLst>
          </p:cNvPr>
          <p:cNvSpPr>
            <a:spLocks noChangeShapeType="1"/>
          </p:cNvSpPr>
          <p:nvPr/>
        </p:nvSpPr>
        <p:spPr bwMode="auto">
          <a:xfrm>
            <a:off x="4714875" y="1268413"/>
            <a:ext cx="865188" cy="288925"/>
          </a:xfrm>
          <a:prstGeom prst="line">
            <a:avLst/>
          </a:prstGeom>
          <a:noFill/>
          <a:ln w="25400">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4" name="Line 124">
            <a:extLst>
              <a:ext uri="{FF2B5EF4-FFF2-40B4-BE49-F238E27FC236}">
                <a16:creationId xmlns:a16="http://schemas.microsoft.com/office/drawing/2014/main" id="{E7A3466F-CDA7-077F-8C0B-8747788A4F76}"/>
              </a:ext>
            </a:extLst>
          </p:cNvPr>
          <p:cNvSpPr>
            <a:spLocks noChangeShapeType="1"/>
          </p:cNvSpPr>
          <p:nvPr/>
        </p:nvSpPr>
        <p:spPr bwMode="auto">
          <a:xfrm flipH="1" flipV="1">
            <a:off x="3635375" y="1341438"/>
            <a:ext cx="0" cy="4248150"/>
          </a:xfrm>
          <a:prstGeom prst="line">
            <a:avLst/>
          </a:prstGeom>
          <a:noFill/>
          <a:ln w="25400">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5" name="Line 125">
            <a:extLst>
              <a:ext uri="{FF2B5EF4-FFF2-40B4-BE49-F238E27FC236}">
                <a16:creationId xmlns:a16="http://schemas.microsoft.com/office/drawing/2014/main" id="{7949B5DC-0AF1-A4ED-A859-9A7080013E49}"/>
              </a:ext>
            </a:extLst>
          </p:cNvPr>
          <p:cNvSpPr>
            <a:spLocks noChangeShapeType="1"/>
          </p:cNvSpPr>
          <p:nvPr/>
        </p:nvSpPr>
        <p:spPr bwMode="auto">
          <a:xfrm>
            <a:off x="3635375" y="5589588"/>
            <a:ext cx="1944688"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7" name="Text Box 127">
            <a:extLst>
              <a:ext uri="{FF2B5EF4-FFF2-40B4-BE49-F238E27FC236}">
                <a16:creationId xmlns:a16="http://schemas.microsoft.com/office/drawing/2014/main" id="{A3C7AFC2-6BCF-B60D-50EB-463FAAA5CDBD}"/>
              </a:ext>
            </a:extLst>
          </p:cNvPr>
          <p:cNvSpPr txBox="1">
            <a:spLocks noChangeArrowheads="1"/>
          </p:cNvSpPr>
          <p:nvPr/>
        </p:nvSpPr>
        <p:spPr bwMode="auto">
          <a:xfrm>
            <a:off x="3600450" y="846138"/>
            <a:ext cx="1187450" cy="323850"/>
          </a:xfrm>
          <a:prstGeom prst="rect">
            <a:avLst/>
          </a:prstGeom>
          <a:solidFill>
            <a:srgbClr val="FFFFFF">
              <a:alpha val="85097"/>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Produzent</a:t>
            </a:r>
          </a:p>
        </p:txBody>
      </p:sp>
      <p:sp>
        <p:nvSpPr>
          <p:cNvPr id="68" name="Text Box 128">
            <a:extLst>
              <a:ext uri="{FF2B5EF4-FFF2-40B4-BE49-F238E27FC236}">
                <a16:creationId xmlns:a16="http://schemas.microsoft.com/office/drawing/2014/main" id="{A652B02C-9B54-C408-F2A8-89824D42768C}"/>
              </a:ext>
            </a:extLst>
          </p:cNvPr>
          <p:cNvSpPr txBox="1">
            <a:spLocks noChangeArrowheads="1"/>
          </p:cNvSpPr>
          <p:nvPr/>
        </p:nvSpPr>
        <p:spPr bwMode="auto">
          <a:xfrm>
            <a:off x="6370638" y="1557338"/>
            <a:ext cx="2376487" cy="336550"/>
          </a:xfrm>
          <a:prstGeom prst="rect">
            <a:avLst/>
          </a:prstGeom>
          <a:solidFill>
            <a:srgbClr val="FEFBB8">
              <a:alpha val="89018"/>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Konsument 1. Ordnung</a:t>
            </a:r>
          </a:p>
        </p:txBody>
      </p:sp>
      <p:sp>
        <p:nvSpPr>
          <p:cNvPr id="69" name="Text Box 129">
            <a:extLst>
              <a:ext uri="{FF2B5EF4-FFF2-40B4-BE49-F238E27FC236}">
                <a16:creationId xmlns:a16="http://schemas.microsoft.com/office/drawing/2014/main" id="{F1409E71-8619-0259-2375-7984A30A5D25}"/>
              </a:ext>
            </a:extLst>
          </p:cNvPr>
          <p:cNvSpPr txBox="1">
            <a:spLocks noChangeArrowheads="1"/>
          </p:cNvSpPr>
          <p:nvPr/>
        </p:nvSpPr>
        <p:spPr bwMode="auto">
          <a:xfrm>
            <a:off x="5897563" y="2203450"/>
            <a:ext cx="2447925" cy="336550"/>
          </a:xfrm>
          <a:prstGeom prst="rect">
            <a:avLst/>
          </a:prstGeom>
          <a:solidFill>
            <a:srgbClr val="FEFBB8">
              <a:alpha val="9215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Konsument 2. Ordnung</a:t>
            </a:r>
          </a:p>
        </p:txBody>
      </p:sp>
      <p:sp>
        <p:nvSpPr>
          <p:cNvPr id="70" name="Text Box 130">
            <a:extLst>
              <a:ext uri="{FF2B5EF4-FFF2-40B4-BE49-F238E27FC236}">
                <a16:creationId xmlns:a16="http://schemas.microsoft.com/office/drawing/2014/main" id="{17437819-70E2-472F-71F4-CDC9D97B08C1}"/>
              </a:ext>
            </a:extLst>
          </p:cNvPr>
          <p:cNvSpPr txBox="1">
            <a:spLocks noChangeArrowheads="1"/>
          </p:cNvSpPr>
          <p:nvPr/>
        </p:nvSpPr>
        <p:spPr bwMode="auto">
          <a:xfrm>
            <a:off x="6300788" y="5468938"/>
            <a:ext cx="1582737" cy="336550"/>
          </a:xfrm>
          <a:prstGeom prst="rect">
            <a:avLst/>
          </a:prstGeom>
          <a:solidFill>
            <a:srgbClr val="FFFFFF">
              <a:alpha val="34901"/>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Destruenten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686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686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1686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1688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6870"/>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11687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16871"/>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16880"/>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16885"/>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16873"/>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68"/>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61"/>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58"/>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nodeType="clickEffect">
                                  <p:stCondLst>
                                    <p:cond delay="0"/>
                                  </p:stCondLst>
                                  <p:childTnLst>
                                    <p:set>
                                      <p:cBhvr>
                                        <p:cTn id="42" dur="1" fill="hold">
                                          <p:stCondLst>
                                            <p:cond delay="0"/>
                                          </p:stCondLst>
                                        </p:cTn>
                                        <p:tgtEl>
                                          <p:spTgt spid="116881"/>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16874"/>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16883"/>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16886"/>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69"/>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59"/>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62"/>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116876"/>
                                        </p:tgtEl>
                                        <p:attrNameLst>
                                          <p:attrName>style.visibility</p:attrName>
                                        </p:attrNameLst>
                                      </p:cBhvr>
                                      <p:to>
                                        <p:strVal val="visible"/>
                                      </p:to>
                                    </p:set>
                                  </p:childTnLst>
                                </p:cTn>
                              </p:par>
                            </p:childTnLst>
                          </p:cTn>
                        </p:par>
                      </p:childTnLst>
                    </p:cTn>
                  </p:par>
                  <p:par>
                    <p:cTn id="57" fill="hold" nodeType="clickPar">
                      <p:stCondLst>
                        <p:cond delay="indefinite"/>
                      </p:stCondLst>
                      <p:childTnLst>
                        <p:par>
                          <p:cTn id="58" fill="hold" nodeType="withGroup">
                            <p:stCondLst>
                              <p:cond delay="0"/>
                            </p:stCondLst>
                            <p:childTnLst>
                              <p:par>
                                <p:cTn id="59" presetID="1" presetClass="entr" presetSubtype="0" fill="hold" nodeType="clickEffect">
                                  <p:stCondLst>
                                    <p:cond delay="0"/>
                                  </p:stCondLst>
                                  <p:childTnLst>
                                    <p:set>
                                      <p:cBhvr>
                                        <p:cTn id="60" dur="1" fill="hold">
                                          <p:stCondLst>
                                            <p:cond delay="0"/>
                                          </p:stCondLst>
                                        </p:cTn>
                                        <p:tgtEl>
                                          <p:spTgt spid="116878"/>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116879"/>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116877"/>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116882"/>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60"/>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70"/>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116891"/>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116889"/>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116890"/>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65"/>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867" grpId="0" animBg="1"/>
      <p:bldP spid="116868" grpId="0"/>
      <p:bldP spid="116869" grpId="0"/>
      <p:bldP spid="116871" grpId="0" animBg="1"/>
      <p:bldP spid="116872" grpId="0"/>
      <p:bldP spid="116874" grpId="0" animBg="1"/>
      <p:bldP spid="116877" grpId="0" animBg="1"/>
      <p:bldP spid="116878" grpId="0"/>
      <p:bldP spid="116880" grpId="0"/>
      <p:bldP spid="116881" grpId="0"/>
      <p:bldP spid="116882" grpId="0"/>
      <p:bldP spid="116883" grpId="0"/>
      <p:bldP spid="57" grpId="0" animBg="1"/>
      <p:bldP spid="58" grpId="0" animBg="1"/>
      <p:bldP spid="59" grpId="0" animBg="1"/>
      <p:bldP spid="60" grpId="0" animBg="1"/>
      <p:bldP spid="67" grpId="0" animBg="1"/>
      <p:bldP spid="68" grpId="0" animBg="1"/>
      <p:bldP spid="69" grpId="0" animBg="1"/>
      <p:bldP spid="70"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462AE003-489B-85F0-F6A4-2C5AC7EDCF5F}"/>
              </a:ext>
            </a:extLst>
          </p:cNvPr>
          <p:cNvSpPr>
            <a:spLocks noGrp="1" noChangeArrowheads="1"/>
          </p:cNvSpPr>
          <p:nvPr>
            <p:ph type="title"/>
          </p:nvPr>
        </p:nvSpPr>
        <p:spPr/>
        <p:txBody>
          <a:bodyPr/>
          <a:lstStyle/>
          <a:p>
            <a:r>
              <a:rPr lang="de-DE" altLang="de-DE"/>
              <a:t>Der Stoffkreislauf in einem Ökosystem</a:t>
            </a:r>
          </a:p>
        </p:txBody>
      </p:sp>
      <p:sp>
        <p:nvSpPr>
          <p:cNvPr id="8195" name="Rectangle 131">
            <a:extLst>
              <a:ext uri="{FF2B5EF4-FFF2-40B4-BE49-F238E27FC236}">
                <a16:creationId xmlns:a16="http://schemas.microsoft.com/office/drawing/2014/main" id="{6F223D73-8CDB-6766-ACDC-F1E2D5B6D1FF}"/>
              </a:ext>
            </a:extLst>
          </p:cNvPr>
          <p:cNvSpPr>
            <a:spLocks noChangeArrowheads="1"/>
          </p:cNvSpPr>
          <p:nvPr/>
        </p:nvSpPr>
        <p:spPr bwMode="auto">
          <a:xfrm>
            <a:off x="468313" y="908050"/>
            <a:ext cx="2665412" cy="792163"/>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196" name="Text Box 132">
            <a:extLst>
              <a:ext uri="{FF2B5EF4-FFF2-40B4-BE49-F238E27FC236}">
                <a16:creationId xmlns:a16="http://schemas.microsoft.com/office/drawing/2014/main" id="{A6284585-F7C6-994A-CC36-3E51424A436F}"/>
              </a:ext>
            </a:extLst>
          </p:cNvPr>
          <p:cNvSpPr txBox="1">
            <a:spLocks noChangeArrowheads="1"/>
          </p:cNvSpPr>
          <p:nvPr/>
        </p:nvSpPr>
        <p:spPr bwMode="auto">
          <a:xfrm>
            <a:off x="541338" y="908050"/>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Produzent</a:t>
            </a:r>
          </a:p>
        </p:txBody>
      </p:sp>
      <p:sp>
        <p:nvSpPr>
          <p:cNvPr id="8197" name="Text Box 133">
            <a:extLst>
              <a:ext uri="{FF2B5EF4-FFF2-40B4-BE49-F238E27FC236}">
                <a16:creationId xmlns:a16="http://schemas.microsoft.com/office/drawing/2014/main" id="{FF77AB9B-1387-9030-4CC9-C328CBFCAE8F}"/>
              </a:ext>
            </a:extLst>
          </p:cNvPr>
          <p:cNvSpPr txBox="1">
            <a:spLocks noChangeArrowheads="1"/>
          </p:cNvSpPr>
          <p:nvPr/>
        </p:nvSpPr>
        <p:spPr bwMode="auto">
          <a:xfrm>
            <a:off x="541338" y="1339850"/>
            <a:ext cx="26638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grüne Pflanze</a:t>
            </a:r>
          </a:p>
        </p:txBody>
      </p:sp>
      <p:sp>
        <p:nvSpPr>
          <p:cNvPr id="8198" name="Line 134">
            <a:extLst>
              <a:ext uri="{FF2B5EF4-FFF2-40B4-BE49-F238E27FC236}">
                <a16:creationId xmlns:a16="http://schemas.microsoft.com/office/drawing/2014/main" id="{ABCDABB6-55E4-83B7-18F0-0933808918ED}"/>
              </a:ext>
            </a:extLst>
          </p:cNvPr>
          <p:cNvSpPr>
            <a:spLocks noChangeShapeType="1"/>
          </p:cNvSpPr>
          <p:nvPr/>
        </p:nvSpPr>
        <p:spPr bwMode="auto">
          <a:xfrm>
            <a:off x="469900" y="1268413"/>
            <a:ext cx="2663825" cy="0"/>
          </a:xfrm>
          <a:prstGeom prst="line">
            <a:avLst/>
          </a:prstGeom>
          <a:noFill/>
          <a:ln w="19050">
            <a:solidFill>
              <a:srgbClr val="FF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199" name="Rectangle 135">
            <a:extLst>
              <a:ext uri="{FF2B5EF4-FFF2-40B4-BE49-F238E27FC236}">
                <a16:creationId xmlns:a16="http://schemas.microsoft.com/office/drawing/2014/main" id="{579FB2AF-FB79-478B-64B4-097CC1884248}"/>
              </a:ext>
            </a:extLst>
          </p:cNvPr>
          <p:cNvSpPr>
            <a:spLocks noChangeArrowheads="1"/>
          </p:cNvSpPr>
          <p:nvPr/>
        </p:nvSpPr>
        <p:spPr bwMode="auto">
          <a:xfrm>
            <a:off x="466725" y="2276475"/>
            <a:ext cx="2665413" cy="792163"/>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00" name="Text Box 136">
            <a:extLst>
              <a:ext uri="{FF2B5EF4-FFF2-40B4-BE49-F238E27FC236}">
                <a16:creationId xmlns:a16="http://schemas.microsoft.com/office/drawing/2014/main" id="{F8CD7B4A-C93A-E6F8-F872-4BD4568A469F}"/>
              </a:ext>
            </a:extLst>
          </p:cNvPr>
          <p:cNvSpPr txBox="1">
            <a:spLocks noChangeArrowheads="1"/>
          </p:cNvSpPr>
          <p:nvPr/>
        </p:nvSpPr>
        <p:spPr bwMode="auto">
          <a:xfrm>
            <a:off x="539750" y="2276475"/>
            <a:ext cx="25923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Konsument 1. Ordnung</a:t>
            </a:r>
          </a:p>
        </p:txBody>
      </p:sp>
      <p:sp>
        <p:nvSpPr>
          <p:cNvPr id="8201" name="Line 137">
            <a:extLst>
              <a:ext uri="{FF2B5EF4-FFF2-40B4-BE49-F238E27FC236}">
                <a16:creationId xmlns:a16="http://schemas.microsoft.com/office/drawing/2014/main" id="{B5B7F3F8-13DE-5935-1F87-4F6B7E29D4B0}"/>
              </a:ext>
            </a:extLst>
          </p:cNvPr>
          <p:cNvSpPr>
            <a:spLocks noChangeShapeType="1"/>
          </p:cNvSpPr>
          <p:nvPr/>
        </p:nvSpPr>
        <p:spPr bwMode="auto">
          <a:xfrm>
            <a:off x="468313" y="2636838"/>
            <a:ext cx="2663825" cy="0"/>
          </a:xfrm>
          <a:prstGeom prst="line">
            <a:avLst/>
          </a:prstGeom>
          <a:noFill/>
          <a:ln w="19050">
            <a:solidFill>
              <a:srgbClr val="FF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02" name="Rectangle 138">
            <a:extLst>
              <a:ext uri="{FF2B5EF4-FFF2-40B4-BE49-F238E27FC236}">
                <a16:creationId xmlns:a16="http://schemas.microsoft.com/office/drawing/2014/main" id="{230ACF1D-EDD7-5386-6FE0-C7F861C9F12B}"/>
              </a:ext>
            </a:extLst>
          </p:cNvPr>
          <p:cNvSpPr>
            <a:spLocks noChangeArrowheads="1"/>
          </p:cNvSpPr>
          <p:nvPr/>
        </p:nvSpPr>
        <p:spPr bwMode="auto">
          <a:xfrm>
            <a:off x="466725" y="3644900"/>
            <a:ext cx="2665413" cy="792163"/>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03" name="Line 140">
            <a:extLst>
              <a:ext uri="{FF2B5EF4-FFF2-40B4-BE49-F238E27FC236}">
                <a16:creationId xmlns:a16="http://schemas.microsoft.com/office/drawing/2014/main" id="{19A170B2-77AF-9556-1EBD-E857EB630E0D}"/>
              </a:ext>
            </a:extLst>
          </p:cNvPr>
          <p:cNvSpPr>
            <a:spLocks noChangeShapeType="1"/>
          </p:cNvSpPr>
          <p:nvPr/>
        </p:nvSpPr>
        <p:spPr bwMode="auto">
          <a:xfrm>
            <a:off x="468313" y="4005263"/>
            <a:ext cx="2663825" cy="0"/>
          </a:xfrm>
          <a:prstGeom prst="line">
            <a:avLst/>
          </a:prstGeom>
          <a:noFill/>
          <a:ln w="19050">
            <a:solidFill>
              <a:srgbClr val="FF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04" name="Rectangle 141">
            <a:extLst>
              <a:ext uri="{FF2B5EF4-FFF2-40B4-BE49-F238E27FC236}">
                <a16:creationId xmlns:a16="http://schemas.microsoft.com/office/drawing/2014/main" id="{4B170A44-EEC5-072F-2364-6714BF8E424C}"/>
              </a:ext>
            </a:extLst>
          </p:cNvPr>
          <p:cNvSpPr>
            <a:spLocks noChangeArrowheads="1"/>
          </p:cNvSpPr>
          <p:nvPr/>
        </p:nvSpPr>
        <p:spPr bwMode="auto">
          <a:xfrm>
            <a:off x="466725" y="5084763"/>
            <a:ext cx="2665413" cy="792162"/>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05" name="Text Box 142">
            <a:extLst>
              <a:ext uri="{FF2B5EF4-FFF2-40B4-BE49-F238E27FC236}">
                <a16:creationId xmlns:a16="http://schemas.microsoft.com/office/drawing/2014/main" id="{B8E25735-A0F5-E97B-D6BD-CFBADF6D0FC8}"/>
              </a:ext>
            </a:extLst>
          </p:cNvPr>
          <p:cNvSpPr txBox="1">
            <a:spLocks noChangeArrowheads="1"/>
          </p:cNvSpPr>
          <p:nvPr/>
        </p:nvSpPr>
        <p:spPr bwMode="auto">
          <a:xfrm>
            <a:off x="539750" y="5084763"/>
            <a:ext cx="19446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Destruenten</a:t>
            </a:r>
          </a:p>
        </p:txBody>
      </p:sp>
      <p:sp>
        <p:nvSpPr>
          <p:cNvPr id="8206" name="Line 143">
            <a:extLst>
              <a:ext uri="{FF2B5EF4-FFF2-40B4-BE49-F238E27FC236}">
                <a16:creationId xmlns:a16="http://schemas.microsoft.com/office/drawing/2014/main" id="{C3D013BA-4AC8-958D-8C95-9E7314AB2D4D}"/>
              </a:ext>
            </a:extLst>
          </p:cNvPr>
          <p:cNvSpPr>
            <a:spLocks noChangeShapeType="1"/>
          </p:cNvSpPr>
          <p:nvPr/>
        </p:nvSpPr>
        <p:spPr bwMode="auto">
          <a:xfrm>
            <a:off x="468313" y="5445125"/>
            <a:ext cx="2663825" cy="0"/>
          </a:xfrm>
          <a:prstGeom prst="line">
            <a:avLst/>
          </a:prstGeom>
          <a:noFill/>
          <a:ln w="19050">
            <a:solidFill>
              <a:srgbClr val="FF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07" name="Text Box 144">
            <a:extLst>
              <a:ext uri="{FF2B5EF4-FFF2-40B4-BE49-F238E27FC236}">
                <a16:creationId xmlns:a16="http://schemas.microsoft.com/office/drawing/2014/main" id="{2AF54225-658D-EB00-1856-390283D39FA1}"/>
              </a:ext>
            </a:extLst>
          </p:cNvPr>
          <p:cNvSpPr txBox="1">
            <a:spLocks noChangeArrowheads="1"/>
          </p:cNvSpPr>
          <p:nvPr/>
        </p:nvSpPr>
        <p:spPr bwMode="auto">
          <a:xfrm>
            <a:off x="539750" y="2708275"/>
            <a:ext cx="26638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Pflanzenfresser: Raupe</a:t>
            </a:r>
          </a:p>
        </p:txBody>
      </p:sp>
      <p:sp>
        <p:nvSpPr>
          <p:cNvPr id="8208" name="Text Box 145">
            <a:extLst>
              <a:ext uri="{FF2B5EF4-FFF2-40B4-BE49-F238E27FC236}">
                <a16:creationId xmlns:a16="http://schemas.microsoft.com/office/drawing/2014/main" id="{D3F4088D-3B33-B0A9-664A-51BBE5F0DDAD}"/>
              </a:ext>
            </a:extLst>
          </p:cNvPr>
          <p:cNvSpPr txBox="1">
            <a:spLocks noChangeArrowheads="1"/>
          </p:cNvSpPr>
          <p:nvPr/>
        </p:nvSpPr>
        <p:spPr bwMode="auto">
          <a:xfrm>
            <a:off x="468313" y="3644900"/>
            <a:ext cx="25923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Konsument 2. Ordnung</a:t>
            </a:r>
          </a:p>
        </p:txBody>
      </p:sp>
      <p:sp>
        <p:nvSpPr>
          <p:cNvPr id="8209" name="Text Box 146">
            <a:extLst>
              <a:ext uri="{FF2B5EF4-FFF2-40B4-BE49-F238E27FC236}">
                <a16:creationId xmlns:a16="http://schemas.microsoft.com/office/drawing/2014/main" id="{CBB734F0-B291-6903-4BF0-C7A96639FA82}"/>
              </a:ext>
            </a:extLst>
          </p:cNvPr>
          <p:cNvSpPr txBox="1">
            <a:spLocks noChangeArrowheads="1"/>
          </p:cNvSpPr>
          <p:nvPr/>
        </p:nvSpPr>
        <p:spPr bwMode="auto">
          <a:xfrm>
            <a:off x="468313" y="5516563"/>
            <a:ext cx="26638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Zersetzer: Bakterien, Pilze</a:t>
            </a:r>
          </a:p>
        </p:txBody>
      </p:sp>
      <p:sp>
        <p:nvSpPr>
          <p:cNvPr id="8210" name="Text Box 147">
            <a:extLst>
              <a:ext uri="{FF2B5EF4-FFF2-40B4-BE49-F238E27FC236}">
                <a16:creationId xmlns:a16="http://schemas.microsoft.com/office/drawing/2014/main" id="{0E69661D-75E3-D02B-E302-79228FE8C4C4}"/>
              </a:ext>
            </a:extLst>
          </p:cNvPr>
          <p:cNvSpPr txBox="1">
            <a:spLocks noChangeArrowheads="1"/>
          </p:cNvSpPr>
          <p:nvPr/>
        </p:nvSpPr>
        <p:spPr bwMode="auto">
          <a:xfrm>
            <a:off x="468313" y="4076700"/>
            <a:ext cx="26638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Insektenfresser: Vogel</a:t>
            </a:r>
          </a:p>
        </p:txBody>
      </p:sp>
      <p:sp>
        <p:nvSpPr>
          <p:cNvPr id="8211" name="Line 148">
            <a:extLst>
              <a:ext uri="{FF2B5EF4-FFF2-40B4-BE49-F238E27FC236}">
                <a16:creationId xmlns:a16="http://schemas.microsoft.com/office/drawing/2014/main" id="{61A224ED-D633-6AEE-06CB-EDCFD2671A54}"/>
              </a:ext>
            </a:extLst>
          </p:cNvPr>
          <p:cNvSpPr>
            <a:spLocks noChangeShapeType="1"/>
          </p:cNvSpPr>
          <p:nvPr/>
        </p:nvSpPr>
        <p:spPr bwMode="auto">
          <a:xfrm flipH="1">
            <a:off x="1835150" y="1773238"/>
            <a:ext cx="0" cy="430212"/>
          </a:xfrm>
          <a:prstGeom prst="line">
            <a:avLst/>
          </a:prstGeom>
          <a:noFill/>
          <a:ln w="25400">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12" name="Line 149">
            <a:extLst>
              <a:ext uri="{FF2B5EF4-FFF2-40B4-BE49-F238E27FC236}">
                <a16:creationId xmlns:a16="http://schemas.microsoft.com/office/drawing/2014/main" id="{8C05C1ED-21C2-8989-A144-A84E835F0C77}"/>
              </a:ext>
            </a:extLst>
          </p:cNvPr>
          <p:cNvSpPr>
            <a:spLocks noChangeShapeType="1"/>
          </p:cNvSpPr>
          <p:nvPr/>
        </p:nvSpPr>
        <p:spPr bwMode="auto">
          <a:xfrm flipH="1">
            <a:off x="1835150" y="3141663"/>
            <a:ext cx="0" cy="430212"/>
          </a:xfrm>
          <a:prstGeom prst="line">
            <a:avLst/>
          </a:prstGeom>
          <a:noFill/>
          <a:ln w="25400">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13" name="Line 150">
            <a:extLst>
              <a:ext uri="{FF2B5EF4-FFF2-40B4-BE49-F238E27FC236}">
                <a16:creationId xmlns:a16="http://schemas.microsoft.com/office/drawing/2014/main" id="{D0D07E33-7541-9FD6-BC40-4F87D5160162}"/>
              </a:ext>
            </a:extLst>
          </p:cNvPr>
          <p:cNvSpPr>
            <a:spLocks noChangeShapeType="1"/>
          </p:cNvSpPr>
          <p:nvPr/>
        </p:nvSpPr>
        <p:spPr bwMode="auto">
          <a:xfrm flipH="1">
            <a:off x="1835150" y="4581525"/>
            <a:ext cx="0" cy="430213"/>
          </a:xfrm>
          <a:prstGeom prst="line">
            <a:avLst/>
          </a:prstGeom>
          <a:noFill/>
          <a:ln w="25400">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14" name="Line 153">
            <a:extLst>
              <a:ext uri="{FF2B5EF4-FFF2-40B4-BE49-F238E27FC236}">
                <a16:creationId xmlns:a16="http://schemas.microsoft.com/office/drawing/2014/main" id="{BC9F78E7-8D22-2449-7EB6-E274D1412DF2}"/>
              </a:ext>
            </a:extLst>
          </p:cNvPr>
          <p:cNvSpPr>
            <a:spLocks noChangeShapeType="1"/>
          </p:cNvSpPr>
          <p:nvPr/>
        </p:nvSpPr>
        <p:spPr bwMode="auto">
          <a:xfrm flipV="1">
            <a:off x="250825" y="1268413"/>
            <a:ext cx="0" cy="4176712"/>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15" name="Line 154">
            <a:extLst>
              <a:ext uri="{FF2B5EF4-FFF2-40B4-BE49-F238E27FC236}">
                <a16:creationId xmlns:a16="http://schemas.microsoft.com/office/drawing/2014/main" id="{3DB800F4-BEF3-F8EF-8DCB-736DF2E07C73}"/>
              </a:ext>
            </a:extLst>
          </p:cNvPr>
          <p:cNvSpPr>
            <a:spLocks noChangeShapeType="1"/>
          </p:cNvSpPr>
          <p:nvPr/>
        </p:nvSpPr>
        <p:spPr bwMode="auto">
          <a:xfrm>
            <a:off x="250825" y="1268413"/>
            <a:ext cx="215900" cy="0"/>
          </a:xfrm>
          <a:prstGeom prst="line">
            <a:avLst/>
          </a:prstGeom>
          <a:noFill/>
          <a:ln w="25400">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16" name="Line 155">
            <a:extLst>
              <a:ext uri="{FF2B5EF4-FFF2-40B4-BE49-F238E27FC236}">
                <a16:creationId xmlns:a16="http://schemas.microsoft.com/office/drawing/2014/main" id="{535F0BBC-5B4F-486F-1974-60C6717C59A5}"/>
              </a:ext>
            </a:extLst>
          </p:cNvPr>
          <p:cNvSpPr>
            <a:spLocks noChangeShapeType="1"/>
          </p:cNvSpPr>
          <p:nvPr/>
        </p:nvSpPr>
        <p:spPr bwMode="auto">
          <a:xfrm>
            <a:off x="250825" y="5445125"/>
            <a:ext cx="215900" cy="0"/>
          </a:xfrm>
          <a:prstGeom prst="line">
            <a:avLst/>
          </a:prstGeom>
          <a:noFill/>
          <a:ln w="254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pic>
        <p:nvPicPr>
          <p:cNvPr id="8217" name="Picture 157" descr="I:\500-vs_hs\520-hautpschule\Reich\biotop\2\Illus_ppt_stoffkreislauf.jpg">
            <a:extLst>
              <a:ext uri="{FF2B5EF4-FFF2-40B4-BE49-F238E27FC236}">
                <a16:creationId xmlns:a16="http://schemas.microsoft.com/office/drawing/2014/main" id="{4F58D3F5-E843-5EDA-63A5-B0EF1A90C51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25875" y="908050"/>
            <a:ext cx="3122613" cy="4975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18" name="Rectangle 117">
            <a:extLst>
              <a:ext uri="{FF2B5EF4-FFF2-40B4-BE49-F238E27FC236}">
                <a16:creationId xmlns:a16="http://schemas.microsoft.com/office/drawing/2014/main" id="{9EDAD015-EF6A-7F8D-978E-8C022C741B62}"/>
              </a:ext>
            </a:extLst>
          </p:cNvPr>
          <p:cNvSpPr>
            <a:spLocks noChangeArrowheads="1"/>
          </p:cNvSpPr>
          <p:nvPr/>
        </p:nvSpPr>
        <p:spPr bwMode="auto">
          <a:xfrm>
            <a:off x="3563938" y="836613"/>
            <a:ext cx="1295400"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19" name="Rectangle 118">
            <a:extLst>
              <a:ext uri="{FF2B5EF4-FFF2-40B4-BE49-F238E27FC236}">
                <a16:creationId xmlns:a16="http://schemas.microsoft.com/office/drawing/2014/main" id="{3D7DA00A-193C-44D0-0449-2235CA609B53}"/>
              </a:ext>
            </a:extLst>
          </p:cNvPr>
          <p:cNvSpPr>
            <a:spLocks noChangeArrowheads="1"/>
          </p:cNvSpPr>
          <p:nvPr/>
        </p:nvSpPr>
        <p:spPr bwMode="auto">
          <a:xfrm>
            <a:off x="6370638" y="1557338"/>
            <a:ext cx="2376487"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20" name="Rectangle 119">
            <a:extLst>
              <a:ext uri="{FF2B5EF4-FFF2-40B4-BE49-F238E27FC236}">
                <a16:creationId xmlns:a16="http://schemas.microsoft.com/office/drawing/2014/main" id="{25D1B6F0-057E-92BF-8DA3-83B09418C9C5}"/>
              </a:ext>
            </a:extLst>
          </p:cNvPr>
          <p:cNvSpPr>
            <a:spLocks noChangeArrowheads="1"/>
          </p:cNvSpPr>
          <p:nvPr/>
        </p:nvSpPr>
        <p:spPr bwMode="auto">
          <a:xfrm>
            <a:off x="5897563" y="2203450"/>
            <a:ext cx="2449512"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21" name="Rectangle 120">
            <a:extLst>
              <a:ext uri="{FF2B5EF4-FFF2-40B4-BE49-F238E27FC236}">
                <a16:creationId xmlns:a16="http://schemas.microsoft.com/office/drawing/2014/main" id="{5E19B484-1DF4-9286-1FB8-2CBD79C30502}"/>
              </a:ext>
            </a:extLst>
          </p:cNvPr>
          <p:cNvSpPr>
            <a:spLocks noChangeArrowheads="1"/>
          </p:cNvSpPr>
          <p:nvPr/>
        </p:nvSpPr>
        <p:spPr bwMode="auto">
          <a:xfrm>
            <a:off x="6329363" y="5445125"/>
            <a:ext cx="1584325"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22" name="Line 121">
            <a:extLst>
              <a:ext uri="{FF2B5EF4-FFF2-40B4-BE49-F238E27FC236}">
                <a16:creationId xmlns:a16="http://schemas.microsoft.com/office/drawing/2014/main" id="{B808AA5C-2871-2F12-BAFD-EBC7FC2AC437}"/>
              </a:ext>
            </a:extLst>
          </p:cNvPr>
          <p:cNvSpPr>
            <a:spLocks noChangeShapeType="1"/>
          </p:cNvSpPr>
          <p:nvPr/>
        </p:nvSpPr>
        <p:spPr bwMode="auto">
          <a:xfrm flipH="1">
            <a:off x="5580063" y="1989138"/>
            <a:ext cx="287337" cy="287337"/>
          </a:xfrm>
          <a:prstGeom prst="line">
            <a:avLst/>
          </a:prstGeom>
          <a:noFill/>
          <a:ln w="25400">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23" name="Line 122">
            <a:extLst>
              <a:ext uri="{FF2B5EF4-FFF2-40B4-BE49-F238E27FC236}">
                <a16:creationId xmlns:a16="http://schemas.microsoft.com/office/drawing/2014/main" id="{7251EE9B-BFF4-13BD-FEFD-F37773E56D01}"/>
              </a:ext>
            </a:extLst>
          </p:cNvPr>
          <p:cNvSpPr>
            <a:spLocks noChangeShapeType="1"/>
          </p:cNvSpPr>
          <p:nvPr/>
        </p:nvSpPr>
        <p:spPr bwMode="auto">
          <a:xfrm flipH="1">
            <a:off x="5387975" y="2892425"/>
            <a:ext cx="0" cy="1006475"/>
          </a:xfrm>
          <a:prstGeom prst="line">
            <a:avLst/>
          </a:prstGeom>
          <a:noFill/>
          <a:ln w="25400">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24" name="Line 123">
            <a:extLst>
              <a:ext uri="{FF2B5EF4-FFF2-40B4-BE49-F238E27FC236}">
                <a16:creationId xmlns:a16="http://schemas.microsoft.com/office/drawing/2014/main" id="{D5EDD097-964E-C3E9-FCBE-DD180F0B025E}"/>
              </a:ext>
            </a:extLst>
          </p:cNvPr>
          <p:cNvSpPr>
            <a:spLocks noChangeShapeType="1"/>
          </p:cNvSpPr>
          <p:nvPr/>
        </p:nvSpPr>
        <p:spPr bwMode="auto">
          <a:xfrm>
            <a:off x="4714875" y="1268413"/>
            <a:ext cx="865188" cy="288925"/>
          </a:xfrm>
          <a:prstGeom prst="line">
            <a:avLst/>
          </a:prstGeom>
          <a:noFill/>
          <a:ln w="25400">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25" name="Line 124">
            <a:extLst>
              <a:ext uri="{FF2B5EF4-FFF2-40B4-BE49-F238E27FC236}">
                <a16:creationId xmlns:a16="http://schemas.microsoft.com/office/drawing/2014/main" id="{24B94DA9-6B60-CEA8-F7B9-AB3411BDECBD}"/>
              </a:ext>
            </a:extLst>
          </p:cNvPr>
          <p:cNvSpPr>
            <a:spLocks noChangeShapeType="1"/>
          </p:cNvSpPr>
          <p:nvPr/>
        </p:nvSpPr>
        <p:spPr bwMode="auto">
          <a:xfrm flipH="1" flipV="1">
            <a:off x="3635375" y="1341438"/>
            <a:ext cx="0" cy="4248150"/>
          </a:xfrm>
          <a:prstGeom prst="line">
            <a:avLst/>
          </a:prstGeom>
          <a:noFill/>
          <a:ln w="25400">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26" name="Line 125">
            <a:extLst>
              <a:ext uri="{FF2B5EF4-FFF2-40B4-BE49-F238E27FC236}">
                <a16:creationId xmlns:a16="http://schemas.microsoft.com/office/drawing/2014/main" id="{D30DCC0C-A9BD-DEAF-E887-A140D873AE40}"/>
              </a:ext>
            </a:extLst>
          </p:cNvPr>
          <p:cNvSpPr>
            <a:spLocks noChangeShapeType="1"/>
          </p:cNvSpPr>
          <p:nvPr/>
        </p:nvSpPr>
        <p:spPr bwMode="auto">
          <a:xfrm>
            <a:off x="3635375" y="5589588"/>
            <a:ext cx="1944688"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27" name="Text Box 127">
            <a:extLst>
              <a:ext uri="{FF2B5EF4-FFF2-40B4-BE49-F238E27FC236}">
                <a16:creationId xmlns:a16="http://schemas.microsoft.com/office/drawing/2014/main" id="{50E67F0E-3426-9529-57B2-08A4057AB52C}"/>
              </a:ext>
            </a:extLst>
          </p:cNvPr>
          <p:cNvSpPr txBox="1">
            <a:spLocks noChangeArrowheads="1"/>
          </p:cNvSpPr>
          <p:nvPr/>
        </p:nvSpPr>
        <p:spPr bwMode="auto">
          <a:xfrm>
            <a:off x="3600450" y="846138"/>
            <a:ext cx="1187450" cy="323850"/>
          </a:xfrm>
          <a:prstGeom prst="rect">
            <a:avLst/>
          </a:prstGeom>
          <a:solidFill>
            <a:srgbClr val="FFFFFF">
              <a:alpha val="85097"/>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Produzent</a:t>
            </a:r>
          </a:p>
        </p:txBody>
      </p:sp>
      <p:sp>
        <p:nvSpPr>
          <p:cNvPr id="8228" name="Text Box 128">
            <a:extLst>
              <a:ext uri="{FF2B5EF4-FFF2-40B4-BE49-F238E27FC236}">
                <a16:creationId xmlns:a16="http://schemas.microsoft.com/office/drawing/2014/main" id="{5A8E71AD-341C-2702-EED0-419399EA7FA4}"/>
              </a:ext>
            </a:extLst>
          </p:cNvPr>
          <p:cNvSpPr txBox="1">
            <a:spLocks noChangeArrowheads="1"/>
          </p:cNvSpPr>
          <p:nvPr/>
        </p:nvSpPr>
        <p:spPr bwMode="auto">
          <a:xfrm>
            <a:off x="6370638" y="1557338"/>
            <a:ext cx="2376487" cy="336550"/>
          </a:xfrm>
          <a:prstGeom prst="rect">
            <a:avLst/>
          </a:prstGeom>
          <a:solidFill>
            <a:srgbClr val="FEFBB8">
              <a:alpha val="89018"/>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Konsument 1. Ordnung</a:t>
            </a:r>
          </a:p>
        </p:txBody>
      </p:sp>
      <p:sp>
        <p:nvSpPr>
          <p:cNvPr id="8229" name="Text Box 129">
            <a:extLst>
              <a:ext uri="{FF2B5EF4-FFF2-40B4-BE49-F238E27FC236}">
                <a16:creationId xmlns:a16="http://schemas.microsoft.com/office/drawing/2014/main" id="{8351D4A4-83ED-21CC-9D4F-BA09EBDBA311}"/>
              </a:ext>
            </a:extLst>
          </p:cNvPr>
          <p:cNvSpPr txBox="1">
            <a:spLocks noChangeArrowheads="1"/>
          </p:cNvSpPr>
          <p:nvPr/>
        </p:nvSpPr>
        <p:spPr bwMode="auto">
          <a:xfrm>
            <a:off x="5897563" y="2203450"/>
            <a:ext cx="2447925" cy="336550"/>
          </a:xfrm>
          <a:prstGeom prst="rect">
            <a:avLst/>
          </a:prstGeom>
          <a:solidFill>
            <a:srgbClr val="FEFBB8">
              <a:alpha val="9215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Konsument 2. Ordnung</a:t>
            </a:r>
          </a:p>
        </p:txBody>
      </p:sp>
      <p:sp>
        <p:nvSpPr>
          <p:cNvPr id="8230" name="Text Box 130">
            <a:extLst>
              <a:ext uri="{FF2B5EF4-FFF2-40B4-BE49-F238E27FC236}">
                <a16:creationId xmlns:a16="http://schemas.microsoft.com/office/drawing/2014/main" id="{1441A4C5-C2F7-9673-877F-F5B5AB25A7DD}"/>
              </a:ext>
            </a:extLst>
          </p:cNvPr>
          <p:cNvSpPr txBox="1">
            <a:spLocks noChangeArrowheads="1"/>
          </p:cNvSpPr>
          <p:nvPr/>
        </p:nvSpPr>
        <p:spPr bwMode="auto">
          <a:xfrm>
            <a:off x="6300788" y="5468938"/>
            <a:ext cx="1582737" cy="336550"/>
          </a:xfrm>
          <a:prstGeom prst="rect">
            <a:avLst/>
          </a:prstGeom>
          <a:solidFill>
            <a:srgbClr val="FFFFFF">
              <a:alpha val="34901"/>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Destruenten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E3DD0A22-07BB-59FD-5B10-7E3116AA7F64}"/>
              </a:ext>
            </a:extLst>
          </p:cNvPr>
          <p:cNvSpPr>
            <a:spLocks noGrp="1" noChangeArrowheads="1"/>
          </p:cNvSpPr>
          <p:nvPr>
            <p:ph type="title"/>
          </p:nvPr>
        </p:nvSpPr>
        <p:spPr/>
        <p:txBody>
          <a:bodyPr/>
          <a:lstStyle/>
          <a:p>
            <a:r>
              <a:rPr lang="de-DE" altLang="de-DE"/>
              <a:t>Der Stoffkreislauf in einem Ökosystem</a:t>
            </a:r>
          </a:p>
        </p:txBody>
      </p:sp>
      <p:sp>
        <p:nvSpPr>
          <p:cNvPr id="9219" name="Rectangle 131">
            <a:extLst>
              <a:ext uri="{FF2B5EF4-FFF2-40B4-BE49-F238E27FC236}">
                <a16:creationId xmlns:a16="http://schemas.microsoft.com/office/drawing/2014/main" id="{6C596A84-F53A-E794-BFA6-7967FC790DBC}"/>
              </a:ext>
            </a:extLst>
          </p:cNvPr>
          <p:cNvSpPr>
            <a:spLocks noChangeArrowheads="1"/>
          </p:cNvSpPr>
          <p:nvPr/>
        </p:nvSpPr>
        <p:spPr bwMode="auto">
          <a:xfrm>
            <a:off x="1690688" y="908050"/>
            <a:ext cx="2665412" cy="792163"/>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20" name="Text Box 132">
            <a:extLst>
              <a:ext uri="{FF2B5EF4-FFF2-40B4-BE49-F238E27FC236}">
                <a16:creationId xmlns:a16="http://schemas.microsoft.com/office/drawing/2014/main" id="{0D275D76-13D3-CA9A-2D26-CE1AE412CBE8}"/>
              </a:ext>
            </a:extLst>
          </p:cNvPr>
          <p:cNvSpPr txBox="1">
            <a:spLocks noChangeArrowheads="1"/>
          </p:cNvSpPr>
          <p:nvPr/>
        </p:nvSpPr>
        <p:spPr bwMode="auto">
          <a:xfrm>
            <a:off x="1763713" y="908050"/>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Produzent</a:t>
            </a:r>
          </a:p>
        </p:txBody>
      </p:sp>
      <p:sp>
        <p:nvSpPr>
          <p:cNvPr id="116869" name="Text Box 133">
            <a:extLst>
              <a:ext uri="{FF2B5EF4-FFF2-40B4-BE49-F238E27FC236}">
                <a16:creationId xmlns:a16="http://schemas.microsoft.com/office/drawing/2014/main" id="{9805969C-E085-1F68-FB12-07A3FB9B4C59}"/>
              </a:ext>
            </a:extLst>
          </p:cNvPr>
          <p:cNvSpPr txBox="1">
            <a:spLocks noChangeArrowheads="1"/>
          </p:cNvSpPr>
          <p:nvPr/>
        </p:nvSpPr>
        <p:spPr bwMode="auto">
          <a:xfrm>
            <a:off x="1763713" y="1339850"/>
            <a:ext cx="26638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grüne Pflanze</a:t>
            </a:r>
          </a:p>
        </p:txBody>
      </p:sp>
      <p:sp>
        <p:nvSpPr>
          <p:cNvPr id="9222" name="Line 134">
            <a:extLst>
              <a:ext uri="{FF2B5EF4-FFF2-40B4-BE49-F238E27FC236}">
                <a16:creationId xmlns:a16="http://schemas.microsoft.com/office/drawing/2014/main" id="{68E31488-E8FC-D5AC-36E3-EF679B90536D}"/>
              </a:ext>
            </a:extLst>
          </p:cNvPr>
          <p:cNvSpPr>
            <a:spLocks noChangeShapeType="1"/>
          </p:cNvSpPr>
          <p:nvPr/>
        </p:nvSpPr>
        <p:spPr bwMode="auto">
          <a:xfrm>
            <a:off x="1692275" y="1268413"/>
            <a:ext cx="2663825" cy="0"/>
          </a:xfrm>
          <a:prstGeom prst="line">
            <a:avLst/>
          </a:prstGeom>
          <a:noFill/>
          <a:ln w="19050">
            <a:solidFill>
              <a:srgbClr val="FF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9223" name="Rectangle 135">
            <a:extLst>
              <a:ext uri="{FF2B5EF4-FFF2-40B4-BE49-F238E27FC236}">
                <a16:creationId xmlns:a16="http://schemas.microsoft.com/office/drawing/2014/main" id="{ADAF2783-ED86-A81F-44BE-16CF1732DE81}"/>
              </a:ext>
            </a:extLst>
          </p:cNvPr>
          <p:cNvSpPr>
            <a:spLocks noChangeArrowheads="1"/>
          </p:cNvSpPr>
          <p:nvPr/>
        </p:nvSpPr>
        <p:spPr bwMode="auto">
          <a:xfrm>
            <a:off x="1689100" y="2276475"/>
            <a:ext cx="2665413" cy="792163"/>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24" name="Text Box 136">
            <a:extLst>
              <a:ext uri="{FF2B5EF4-FFF2-40B4-BE49-F238E27FC236}">
                <a16:creationId xmlns:a16="http://schemas.microsoft.com/office/drawing/2014/main" id="{CBF7DA64-1B32-C8A8-F37C-F74DD09301E8}"/>
              </a:ext>
            </a:extLst>
          </p:cNvPr>
          <p:cNvSpPr txBox="1">
            <a:spLocks noChangeArrowheads="1"/>
          </p:cNvSpPr>
          <p:nvPr/>
        </p:nvSpPr>
        <p:spPr bwMode="auto">
          <a:xfrm>
            <a:off x="1762125" y="2276475"/>
            <a:ext cx="25923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Konsument 1. Ordnung</a:t>
            </a:r>
          </a:p>
        </p:txBody>
      </p:sp>
      <p:sp>
        <p:nvSpPr>
          <p:cNvPr id="9225" name="Line 137">
            <a:extLst>
              <a:ext uri="{FF2B5EF4-FFF2-40B4-BE49-F238E27FC236}">
                <a16:creationId xmlns:a16="http://schemas.microsoft.com/office/drawing/2014/main" id="{DBF02505-CE48-9CEB-0B84-CBC1ADCB20A6}"/>
              </a:ext>
            </a:extLst>
          </p:cNvPr>
          <p:cNvSpPr>
            <a:spLocks noChangeShapeType="1"/>
          </p:cNvSpPr>
          <p:nvPr/>
        </p:nvSpPr>
        <p:spPr bwMode="auto">
          <a:xfrm>
            <a:off x="1690688" y="2636838"/>
            <a:ext cx="2663825" cy="0"/>
          </a:xfrm>
          <a:prstGeom prst="line">
            <a:avLst/>
          </a:prstGeom>
          <a:noFill/>
          <a:ln w="19050">
            <a:solidFill>
              <a:srgbClr val="FF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9226" name="Rectangle 138">
            <a:extLst>
              <a:ext uri="{FF2B5EF4-FFF2-40B4-BE49-F238E27FC236}">
                <a16:creationId xmlns:a16="http://schemas.microsoft.com/office/drawing/2014/main" id="{BBEEC5F7-D1E2-0882-345B-FB015AB69BD7}"/>
              </a:ext>
            </a:extLst>
          </p:cNvPr>
          <p:cNvSpPr>
            <a:spLocks noChangeArrowheads="1"/>
          </p:cNvSpPr>
          <p:nvPr/>
        </p:nvSpPr>
        <p:spPr bwMode="auto">
          <a:xfrm>
            <a:off x="1689100" y="3644900"/>
            <a:ext cx="2665413" cy="792163"/>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27" name="Line 140">
            <a:extLst>
              <a:ext uri="{FF2B5EF4-FFF2-40B4-BE49-F238E27FC236}">
                <a16:creationId xmlns:a16="http://schemas.microsoft.com/office/drawing/2014/main" id="{D5DF930F-F30D-0234-9668-C1B1CB7DCD6B}"/>
              </a:ext>
            </a:extLst>
          </p:cNvPr>
          <p:cNvSpPr>
            <a:spLocks noChangeShapeType="1"/>
          </p:cNvSpPr>
          <p:nvPr/>
        </p:nvSpPr>
        <p:spPr bwMode="auto">
          <a:xfrm>
            <a:off x="1690688" y="4005263"/>
            <a:ext cx="2663825" cy="0"/>
          </a:xfrm>
          <a:prstGeom prst="line">
            <a:avLst/>
          </a:prstGeom>
          <a:noFill/>
          <a:ln w="19050">
            <a:solidFill>
              <a:srgbClr val="FF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9228" name="Rectangle 141">
            <a:extLst>
              <a:ext uri="{FF2B5EF4-FFF2-40B4-BE49-F238E27FC236}">
                <a16:creationId xmlns:a16="http://schemas.microsoft.com/office/drawing/2014/main" id="{B02B1F7F-DF0D-692F-F3FD-339116B6BF48}"/>
              </a:ext>
            </a:extLst>
          </p:cNvPr>
          <p:cNvSpPr>
            <a:spLocks noChangeArrowheads="1"/>
          </p:cNvSpPr>
          <p:nvPr/>
        </p:nvSpPr>
        <p:spPr bwMode="auto">
          <a:xfrm>
            <a:off x="1689100" y="5084763"/>
            <a:ext cx="2665413" cy="792162"/>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29" name="Text Box 142">
            <a:extLst>
              <a:ext uri="{FF2B5EF4-FFF2-40B4-BE49-F238E27FC236}">
                <a16:creationId xmlns:a16="http://schemas.microsoft.com/office/drawing/2014/main" id="{B44B2B95-53B8-FCC3-ABE0-F1EBACE3602B}"/>
              </a:ext>
            </a:extLst>
          </p:cNvPr>
          <p:cNvSpPr txBox="1">
            <a:spLocks noChangeArrowheads="1"/>
          </p:cNvSpPr>
          <p:nvPr/>
        </p:nvSpPr>
        <p:spPr bwMode="auto">
          <a:xfrm>
            <a:off x="1762125" y="5084763"/>
            <a:ext cx="19446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Destruenten</a:t>
            </a:r>
          </a:p>
        </p:txBody>
      </p:sp>
      <p:sp>
        <p:nvSpPr>
          <p:cNvPr id="9230" name="Line 143">
            <a:extLst>
              <a:ext uri="{FF2B5EF4-FFF2-40B4-BE49-F238E27FC236}">
                <a16:creationId xmlns:a16="http://schemas.microsoft.com/office/drawing/2014/main" id="{CEEB2E04-C258-6943-2B4B-6896E7085364}"/>
              </a:ext>
            </a:extLst>
          </p:cNvPr>
          <p:cNvSpPr>
            <a:spLocks noChangeShapeType="1"/>
          </p:cNvSpPr>
          <p:nvPr/>
        </p:nvSpPr>
        <p:spPr bwMode="auto">
          <a:xfrm>
            <a:off x="1690688" y="5445125"/>
            <a:ext cx="2663825" cy="0"/>
          </a:xfrm>
          <a:prstGeom prst="line">
            <a:avLst/>
          </a:prstGeom>
          <a:noFill/>
          <a:ln w="19050">
            <a:solidFill>
              <a:srgbClr val="FF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16880" name="Text Box 144">
            <a:extLst>
              <a:ext uri="{FF2B5EF4-FFF2-40B4-BE49-F238E27FC236}">
                <a16:creationId xmlns:a16="http://schemas.microsoft.com/office/drawing/2014/main" id="{3D47520F-148F-6472-5E9A-7091AFDD19BD}"/>
              </a:ext>
            </a:extLst>
          </p:cNvPr>
          <p:cNvSpPr txBox="1">
            <a:spLocks noChangeArrowheads="1"/>
          </p:cNvSpPr>
          <p:nvPr/>
        </p:nvSpPr>
        <p:spPr bwMode="auto">
          <a:xfrm>
            <a:off x="1762125" y="2708275"/>
            <a:ext cx="26638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Pflanzenfresser: Raupe</a:t>
            </a:r>
          </a:p>
        </p:txBody>
      </p:sp>
      <p:sp>
        <p:nvSpPr>
          <p:cNvPr id="9232" name="Text Box 145">
            <a:extLst>
              <a:ext uri="{FF2B5EF4-FFF2-40B4-BE49-F238E27FC236}">
                <a16:creationId xmlns:a16="http://schemas.microsoft.com/office/drawing/2014/main" id="{D9EC49D9-0843-5042-A1C7-28AFE7B8005A}"/>
              </a:ext>
            </a:extLst>
          </p:cNvPr>
          <p:cNvSpPr txBox="1">
            <a:spLocks noChangeArrowheads="1"/>
          </p:cNvSpPr>
          <p:nvPr/>
        </p:nvSpPr>
        <p:spPr bwMode="auto">
          <a:xfrm>
            <a:off x="1690688" y="3644900"/>
            <a:ext cx="25923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Konsument 2. Ordnung</a:t>
            </a:r>
          </a:p>
        </p:txBody>
      </p:sp>
      <p:sp>
        <p:nvSpPr>
          <p:cNvPr id="116882" name="Text Box 146">
            <a:extLst>
              <a:ext uri="{FF2B5EF4-FFF2-40B4-BE49-F238E27FC236}">
                <a16:creationId xmlns:a16="http://schemas.microsoft.com/office/drawing/2014/main" id="{ED64805A-7C24-5D49-41DD-D97E1AEE497E}"/>
              </a:ext>
            </a:extLst>
          </p:cNvPr>
          <p:cNvSpPr txBox="1">
            <a:spLocks noChangeArrowheads="1"/>
          </p:cNvSpPr>
          <p:nvPr/>
        </p:nvSpPr>
        <p:spPr bwMode="auto">
          <a:xfrm>
            <a:off x="1690688" y="5516563"/>
            <a:ext cx="26638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Zersetzer: Bakterien, Pilze</a:t>
            </a:r>
          </a:p>
        </p:txBody>
      </p:sp>
      <p:sp>
        <p:nvSpPr>
          <p:cNvPr id="116883" name="Text Box 147">
            <a:extLst>
              <a:ext uri="{FF2B5EF4-FFF2-40B4-BE49-F238E27FC236}">
                <a16:creationId xmlns:a16="http://schemas.microsoft.com/office/drawing/2014/main" id="{179BE4F9-2EB6-2426-DCB8-81A9579765C9}"/>
              </a:ext>
            </a:extLst>
          </p:cNvPr>
          <p:cNvSpPr txBox="1">
            <a:spLocks noChangeArrowheads="1"/>
          </p:cNvSpPr>
          <p:nvPr/>
        </p:nvSpPr>
        <p:spPr bwMode="auto">
          <a:xfrm>
            <a:off x="1690688" y="4076700"/>
            <a:ext cx="26638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Insektenfresser: Vogel</a:t>
            </a:r>
          </a:p>
        </p:txBody>
      </p:sp>
      <p:sp>
        <p:nvSpPr>
          <p:cNvPr id="9235" name="Line 148">
            <a:extLst>
              <a:ext uri="{FF2B5EF4-FFF2-40B4-BE49-F238E27FC236}">
                <a16:creationId xmlns:a16="http://schemas.microsoft.com/office/drawing/2014/main" id="{62100488-724F-9A09-DAA0-E4FBD39BB0F6}"/>
              </a:ext>
            </a:extLst>
          </p:cNvPr>
          <p:cNvSpPr>
            <a:spLocks noChangeShapeType="1"/>
          </p:cNvSpPr>
          <p:nvPr/>
        </p:nvSpPr>
        <p:spPr bwMode="auto">
          <a:xfrm flipH="1">
            <a:off x="3057525" y="1773238"/>
            <a:ext cx="0" cy="430212"/>
          </a:xfrm>
          <a:prstGeom prst="line">
            <a:avLst/>
          </a:prstGeom>
          <a:noFill/>
          <a:ln w="25400">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9236" name="Line 149">
            <a:extLst>
              <a:ext uri="{FF2B5EF4-FFF2-40B4-BE49-F238E27FC236}">
                <a16:creationId xmlns:a16="http://schemas.microsoft.com/office/drawing/2014/main" id="{3F77252C-4134-6744-C9D4-77676C15948A}"/>
              </a:ext>
            </a:extLst>
          </p:cNvPr>
          <p:cNvSpPr>
            <a:spLocks noChangeShapeType="1"/>
          </p:cNvSpPr>
          <p:nvPr/>
        </p:nvSpPr>
        <p:spPr bwMode="auto">
          <a:xfrm flipH="1">
            <a:off x="3057525" y="3141663"/>
            <a:ext cx="0" cy="430212"/>
          </a:xfrm>
          <a:prstGeom prst="line">
            <a:avLst/>
          </a:prstGeom>
          <a:noFill/>
          <a:ln w="25400">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9237" name="Line 150">
            <a:extLst>
              <a:ext uri="{FF2B5EF4-FFF2-40B4-BE49-F238E27FC236}">
                <a16:creationId xmlns:a16="http://schemas.microsoft.com/office/drawing/2014/main" id="{EDE2F4BF-64C0-25CE-0764-C1DF97CA39BB}"/>
              </a:ext>
            </a:extLst>
          </p:cNvPr>
          <p:cNvSpPr>
            <a:spLocks noChangeShapeType="1"/>
          </p:cNvSpPr>
          <p:nvPr/>
        </p:nvSpPr>
        <p:spPr bwMode="auto">
          <a:xfrm flipH="1">
            <a:off x="3057525" y="4581525"/>
            <a:ext cx="0" cy="430213"/>
          </a:xfrm>
          <a:prstGeom prst="line">
            <a:avLst/>
          </a:prstGeom>
          <a:noFill/>
          <a:ln w="25400">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9238" name="Line 153">
            <a:extLst>
              <a:ext uri="{FF2B5EF4-FFF2-40B4-BE49-F238E27FC236}">
                <a16:creationId xmlns:a16="http://schemas.microsoft.com/office/drawing/2014/main" id="{B3D6B996-63CC-3EFD-3639-01884568CE8F}"/>
              </a:ext>
            </a:extLst>
          </p:cNvPr>
          <p:cNvSpPr>
            <a:spLocks noChangeShapeType="1"/>
          </p:cNvSpPr>
          <p:nvPr/>
        </p:nvSpPr>
        <p:spPr bwMode="auto">
          <a:xfrm flipV="1">
            <a:off x="1473200" y="1268413"/>
            <a:ext cx="0" cy="4176712"/>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9239" name="Line 154">
            <a:extLst>
              <a:ext uri="{FF2B5EF4-FFF2-40B4-BE49-F238E27FC236}">
                <a16:creationId xmlns:a16="http://schemas.microsoft.com/office/drawing/2014/main" id="{724130FB-4903-8431-E6DD-130A8C6E02BF}"/>
              </a:ext>
            </a:extLst>
          </p:cNvPr>
          <p:cNvSpPr>
            <a:spLocks noChangeShapeType="1"/>
          </p:cNvSpPr>
          <p:nvPr/>
        </p:nvSpPr>
        <p:spPr bwMode="auto">
          <a:xfrm>
            <a:off x="1473200" y="1268413"/>
            <a:ext cx="215900" cy="0"/>
          </a:xfrm>
          <a:prstGeom prst="line">
            <a:avLst/>
          </a:prstGeom>
          <a:noFill/>
          <a:ln w="25400">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9240" name="Line 155">
            <a:extLst>
              <a:ext uri="{FF2B5EF4-FFF2-40B4-BE49-F238E27FC236}">
                <a16:creationId xmlns:a16="http://schemas.microsoft.com/office/drawing/2014/main" id="{087BD03B-A34B-8942-6F21-84D54F959F69}"/>
              </a:ext>
            </a:extLst>
          </p:cNvPr>
          <p:cNvSpPr>
            <a:spLocks noChangeShapeType="1"/>
          </p:cNvSpPr>
          <p:nvPr/>
        </p:nvSpPr>
        <p:spPr bwMode="auto">
          <a:xfrm>
            <a:off x="1473200" y="5445125"/>
            <a:ext cx="215900" cy="0"/>
          </a:xfrm>
          <a:prstGeom prst="line">
            <a:avLst/>
          </a:prstGeom>
          <a:noFill/>
          <a:ln w="254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pic>
        <p:nvPicPr>
          <p:cNvPr id="9241" name="Picture 157" descr="I:\500-vs_hs\520-hautpschule\Reich\biotop\2\Illus_ppt_stoffkreislauf.jpg">
            <a:extLst>
              <a:ext uri="{FF2B5EF4-FFF2-40B4-BE49-F238E27FC236}">
                <a16:creationId xmlns:a16="http://schemas.microsoft.com/office/drawing/2014/main" id="{628CC404-26EA-8635-522E-A2B05AA5D77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48263" y="908050"/>
            <a:ext cx="3122612" cy="4975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686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6880"/>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16883"/>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168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869" grpId="0"/>
      <p:bldP spid="116880" grpId="0"/>
      <p:bldP spid="116882" grpId="0"/>
      <p:bldP spid="116883"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C5EA10F9-D99D-47B0-6DFD-BE4127793E77}"/>
              </a:ext>
            </a:extLst>
          </p:cNvPr>
          <p:cNvSpPr>
            <a:spLocks noGrp="1" noChangeArrowheads="1"/>
          </p:cNvSpPr>
          <p:nvPr>
            <p:ph type="title"/>
          </p:nvPr>
        </p:nvSpPr>
        <p:spPr/>
        <p:txBody>
          <a:bodyPr/>
          <a:lstStyle/>
          <a:p>
            <a:r>
              <a:rPr lang="de-DE" altLang="de-DE"/>
              <a:t>Der Stoffkreislauf in einem Ökosystem</a:t>
            </a:r>
          </a:p>
        </p:txBody>
      </p:sp>
      <p:sp>
        <p:nvSpPr>
          <p:cNvPr id="10243" name="Rectangle 131">
            <a:extLst>
              <a:ext uri="{FF2B5EF4-FFF2-40B4-BE49-F238E27FC236}">
                <a16:creationId xmlns:a16="http://schemas.microsoft.com/office/drawing/2014/main" id="{AF0C9A94-A700-773D-2737-88A49590CC0A}"/>
              </a:ext>
            </a:extLst>
          </p:cNvPr>
          <p:cNvSpPr>
            <a:spLocks noChangeArrowheads="1"/>
          </p:cNvSpPr>
          <p:nvPr/>
        </p:nvSpPr>
        <p:spPr bwMode="auto">
          <a:xfrm>
            <a:off x="1690688" y="908050"/>
            <a:ext cx="2665412" cy="792163"/>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0244" name="Text Box 132">
            <a:extLst>
              <a:ext uri="{FF2B5EF4-FFF2-40B4-BE49-F238E27FC236}">
                <a16:creationId xmlns:a16="http://schemas.microsoft.com/office/drawing/2014/main" id="{C180A79A-5020-EACB-C097-14410D4C6968}"/>
              </a:ext>
            </a:extLst>
          </p:cNvPr>
          <p:cNvSpPr txBox="1">
            <a:spLocks noChangeArrowheads="1"/>
          </p:cNvSpPr>
          <p:nvPr/>
        </p:nvSpPr>
        <p:spPr bwMode="auto">
          <a:xfrm>
            <a:off x="1763713" y="908050"/>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Produzent</a:t>
            </a:r>
          </a:p>
        </p:txBody>
      </p:sp>
      <p:sp>
        <p:nvSpPr>
          <p:cNvPr id="10245" name="Text Box 133">
            <a:extLst>
              <a:ext uri="{FF2B5EF4-FFF2-40B4-BE49-F238E27FC236}">
                <a16:creationId xmlns:a16="http://schemas.microsoft.com/office/drawing/2014/main" id="{73278B33-454F-A635-A546-4D36C749DD75}"/>
              </a:ext>
            </a:extLst>
          </p:cNvPr>
          <p:cNvSpPr txBox="1">
            <a:spLocks noChangeArrowheads="1"/>
          </p:cNvSpPr>
          <p:nvPr/>
        </p:nvSpPr>
        <p:spPr bwMode="auto">
          <a:xfrm>
            <a:off x="1763713" y="1339850"/>
            <a:ext cx="26638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grüne Pflanze</a:t>
            </a:r>
          </a:p>
        </p:txBody>
      </p:sp>
      <p:sp>
        <p:nvSpPr>
          <p:cNvPr id="10246" name="Line 134">
            <a:extLst>
              <a:ext uri="{FF2B5EF4-FFF2-40B4-BE49-F238E27FC236}">
                <a16:creationId xmlns:a16="http://schemas.microsoft.com/office/drawing/2014/main" id="{33998801-256E-3EA3-A4A4-31A1E0625A17}"/>
              </a:ext>
            </a:extLst>
          </p:cNvPr>
          <p:cNvSpPr>
            <a:spLocks noChangeShapeType="1"/>
          </p:cNvSpPr>
          <p:nvPr/>
        </p:nvSpPr>
        <p:spPr bwMode="auto">
          <a:xfrm>
            <a:off x="1692275" y="1268413"/>
            <a:ext cx="2663825" cy="0"/>
          </a:xfrm>
          <a:prstGeom prst="line">
            <a:avLst/>
          </a:prstGeom>
          <a:noFill/>
          <a:ln w="19050">
            <a:solidFill>
              <a:srgbClr val="FF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47" name="Rectangle 135">
            <a:extLst>
              <a:ext uri="{FF2B5EF4-FFF2-40B4-BE49-F238E27FC236}">
                <a16:creationId xmlns:a16="http://schemas.microsoft.com/office/drawing/2014/main" id="{BC1C8F86-4BCA-DE7D-4923-3347608E7582}"/>
              </a:ext>
            </a:extLst>
          </p:cNvPr>
          <p:cNvSpPr>
            <a:spLocks noChangeArrowheads="1"/>
          </p:cNvSpPr>
          <p:nvPr/>
        </p:nvSpPr>
        <p:spPr bwMode="auto">
          <a:xfrm>
            <a:off x="1689100" y="2276475"/>
            <a:ext cx="2665413" cy="792163"/>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0248" name="Text Box 136">
            <a:extLst>
              <a:ext uri="{FF2B5EF4-FFF2-40B4-BE49-F238E27FC236}">
                <a16:creationId xmlns:a16="http://schemas.microsoft.com/office/drawing/2014/main" id="{D64E1CEE-9204-4002-1080-603BAC18E817}"/>
              </a:ext>
            </a:extLst>
          </p:cNvPr>
          <p:cNvSpPr txBox="1">
            <a:spLocks noChangeArrowheads="1"/>
          </p:cNvSpPr>
          <p:nvPr/>
        </p:nvSpPr>
        <p:spPr bwMode="auto">
          <a:xfrm>
            <a:off x="1762125" y="2276475"/>
            <a:ext cx="25923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Konsument 1. Ordnung</a:t>
            </a:r>
          </a:p>
        </p:txBody>
      </p:sp>
      <p:sp>
        <p:nvSpPr>
          <p:cNvPr id="10249" name="Line 137">
            <a:extLst>
              <a:ext uri="{FF2B5EF4-FFF2-40B4-BE49-F238E27FC236}">
                <a16:creationId xmlns:a16="http://schemas.microsoft.com/office/drawing/2014/main" id="{797EED3A-AAAD-62EB-C667-024A03080FAD}"/>
              </a:ext>
            </a:extLst>
          </p:cNvPr>
          <p:cNvSpPr>
            <a:spLocks noChangeShapeType="1"/>
          </p:cNvSpPr>
          <p:nvPr/>
        </p:nvSpPr>
        <p:spPr bwMode="auto">
          <a:xfrm>
            <a:off x="1690688" y="2636838"/>
            <a:ext cx="2663825" cy="0"/>
          </a:xfrm>
          <a:prstGeom prst="line">
            <a:avLst/>
          </a:prstGeom>
          <a:noFill/>
          <a:ln w="19050">
            <a:solidFill>
              <a:srgbClr val="FF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50" name="Rectangle 138">
            <a:extLst>
              <a:ext uri="{FF2B5EF4-FFF2-40B4-BE49-F238E27FC236}">
                <a16:creationId xmlns:a16="http://schemas.microsoft.com/office/drawing/2014/main" id="{9F20886F-FF4F-BBCC-78F6-7AE39CB08356}"/>
              </a:ext>
            </a:extLst>
          </p:cNvPr>
          <p:cNvSpPr>
            <a:spLocks noChangeArrowheads="1"/>
          </p:cNvSpPr>
          <p:nvPr/>
        </p:nvSpPr>
        <p:spPr bwMode="auto">
          <a:xfrm>
            <a:off x="1689100" y="3644900"/>
            <a:ext cx="2665413" cy="792163"/>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0251" name="Line 140">
            <a:extLst>
              <a:ext uri="{FF2B5EF4-FFF2-40B4-BE49-F238E27FC236}">
                <a16:creationId xmlns:a16="http://schemas.microsoft.com/office/drawing/2014/main" id="{B46CA9CA-C59F-4980-ADA0-738B7204E8B9}"/>
              </a:ext>
            </a:extLst>
          </p:cNvPr>
          <p:cNvSpPr>
            <a:spLocks noChangeShapeType="1"/>
          </p:cNvSpPr>
          <p:nvPr/>
        </p:nvSpPr>
        <p:spPr bwMode="auto">
          <a:xfrm>
            <a:off x="1690688" y="4005263"/>
            <a:ext cx="2663825" cy="0"/>
          </a:xfrm>
          <a:prstGeom prst="line">
            <a:avLst/>
          </a:prstGeom>
          <a:noFill/>
          <a:ln w="19050">
            <a:solidFill>
              <a:srgbClr val="FF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52" name="Rectangle 141">
            <a:extLst>
              <a:ext uri="{FF2B5EF4-FFF2-40B4-BE49-F238E27FC236}">
                <a16:creationId xmlns:a16="http://schemas.microsoft.com/office/drawing/2014/main" id="{BCD07B39-2475-D651-3339-1BC1E6D8CEA1}"/>
              </a:ext>
            </a:extLst>
          </p:cNvPr>
          <p:cNvSpPr>
            <a:spLocks noChangeArrowheads="1"/>
          </p:cNvSpPr>
          <p:nvPr/>
        </p:nvSpPr>
        <p:spPr bwMode="auto">
          <a:xfrm>
            <a:off x="1689100" y="5084763"/>
            <a:ext cx="2665413" cy="792162"/>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0253" name="Text Box 142">
            <a:extLst>
              <a:ext uri="{FF2B5EF4-FFF2-40B4-BE49-F238E27FC236}">
                <a16:creationId xmlns:a16="http://schemas.microsoft.com/office/drawing/2014/main" id="{8A955A3E-15EF-20FB-5302-54EBF89CDBE7}"/>
              </a:ext>
            </a:extLst>
          </p:cNvPr>
          <p:cNvSpPr txBox="1">
            <a:spLocks noChangeArrowheads="1"/>
          </p:cNvSpPr>
          <p:nvPr/>
        </p:nvSpPr>
        <p:spPr bwMode="auto">
          <a:xfrm>
            <a:off x="1762125" y="5084763"/>
            <a:ext cx="19446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Destruenten</a:t>
            </a:r>
          </a:p>
        </p:txBody>
      </p:sp>
      <p:sp>
        <p:nvSpPr>
          <p:cNvPr id="10254" name="Line 143">
            <a:extLst>
              <a:ext uri="{FF2B5EF4-FFF2-40B4-BE49-F238E27FC236}">
                <a16:creationId xmlns:a16="http://schemas.microsoft.com/office/drawing/2014/main" id="{A78010C1-D944-9011-D1D4-73A2ED4667DF}"/>
              </a:ext>
            </a:extLst>
          </p:cNvPr>
          <p:cNvSpPr>
            <a:spLocks noChangeShapeType="1"/>
          </p:cNvSpPr>
          <p:nvPr/>
        </p:nvSpPr>
        <p:spPr bwMode="auto">
          <a:xfrm>
            <a:off x="1690688" y="5445125"/>
            <a:ext cx="2663825" cy="0"/>
          </a:xfrm>
          <a:prstGeom prst="line">
            <a:avLst/>
          </a:prstGeom>
          <a:noFill/>
          <a:ln w="19050">
            <a:solidFill>
              <a:srgbClr val="FF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55" name="Text Box 144">
            <a:extLst>
              <a:ext uri="{FF2B5EF4-FFF2-40B4-BE49-F238E27FC236}">
                <a16:creationId xmlns:a16="http://schemas.microsoft.com/office/drawing/2014/main" id="{9A492DFD-6636-9B46-C980-A98BD748D9C7}"/>
              </a:ext>
            </a:extLst>
          </p:cNvPr>
          <p:cNvSpPr txBox="1">
            <a:spLocks noChangeArrowheads="1"/>
          </p:cNvSpPr>
          <p:nvPr/>
        </p:nvSpPr>
        <p:spPr bwMode="auto">
          <a:xfrm>
            <a:off x="1762125" y="2708275"/>
            <a:ext cx="26638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Pflanzenfresser: Raupe</a:t>
            </a:r>
          </a:p>
        </p:txBody>
      </p:sp>
      <p:sp>
        <p:nvSpPr>
          <p:cNvPr id="10256" name="Text Box 145">
            <a:extLst>
              <a:ext uri="{FF2B5EF4-FFF2-40B4-BE49-F238E27FC236}">
                <a16:creationId xmlns:a16="http://schemas.microsoft.com/office/drawing/2014/main" id="{7D1E55AC-7297-D1DB-2902-1E089143204B}"/>
              </a:ext>
            </a:extLst>
          </p:cNvPr>
          <p:cNvSpPr txBox="1">
            <a:spLocks noChangeArrowheads="1"/>
          </p:cNvSpPr>
          <p:nvPr/>
        </p:nvSpPr>
        <p:spPr bwMode="auto">
          <a:xfrm>
            <a:off x="1690688" y="3644900"/>
            <a:ext cx="25923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Konsument 2. Ordnung</a:t>
            </a:r>
          </a:p>
        </p:txBody>
      </p:sp>
      <p:sp>
        <p:nvSpPr>
          <p:cNvPr id="10257" name="Text Box 146">
            <a:extLst>
              <a:ext uri="{FF2B5EF4-FFF2-40B4-BE49-F238E27FC236}">
                <a16:creationId xmlns:a16="http://schemas.microsoft.com/office/drawing/2014/main" id="{228ACBC9-7481-11B5-58BC-A03AD110784B}"/>
              </a:ext>
            </a:extLst>
          </p:cNvPr>
          <p:cNvSpPr txBox="1">
            <a:spLocks noChangeArrowheads="1"/>
          </p:cNvSpPr>
          <p:nvPr/>
        </p:nvSpPr>
        <p:spPr bwMode="auto">
          <a:xfrm>
            <a:off x="1690688" y="5516563"/>
            <a:ext cx="26638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Zersetzer: Bakterien, Pilze</a:t>
            </a:r>
          </a:p>
        </p:txBody>
      </p:sp>
      <p:sp>
        <p:nvSpPr>
          <p:cNvPr id="10258" name="Text Box 147">
            <a:extLst>
              <a:ext uri="{FF2B5EF4-FFF2-40B4-BE49-F238E27FC236}">
                <a16:creationId xmlns:a16="http://schemas.microsoft.com/office/drawing/2014/main" id="{F93E9E7E-AD74-3C8B-8AB5-F060270B89D0}"/>
              </a:ext>
            </a:extLst>
          </p:cNvPr>
          <p:cNvSpPr txBox="1">
            <a:spLocks noChangeArrowheads="1"/>
          </p:cNvSpPr>
          <p:nvPr/>
        </p:nvSpPr>
        <p:spPr bwMode="auto">
          <a:xfrm>
            <a:off x="1690688" y="4076700"/>
            <a:ext cx="26638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Insektenfresser: Vogel</a:t>
            </a:r>
          </a:p>
        </p:txBody>
      </p:sp>
      <p:sp>
        <p:nvSpPr>
          <p:cNvPr id="10259" name="Line 148">
            <a:extLst>
              <a:ext uri="{FF2B5EF4-FFF2-40B4-BE49-F238E27FC236}">
                <a16:creationId xmlns:a16="http://schemas.microsoft.com/office/drawing/2014/main" id="{2460A349-96B5-2D2C-937B-2A4AC3B8D560}"/>
              </a:ext>
            </a:extLst>
          </p:cNvPr>
          <p:cNvSpPr>
            <a:spLocks noChangeShapeType="1"/>
          </p:cNvSpPr>
          <p:nvPr/>
        </p:nvSpPr>
        <p:spPr bwMode="auto">
          <a:xfrm flipH="1">
            <a:off x="3057525" y="1773238"/>
            <a:ext cx="0" cy="430212"/>
          </a:xfrm>
          <a:prstGeom prst="line">
            <a:avLst/>
          </a:prstGeom>
          <a:noFill/>
          <a:ln w="25400">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60" name="Line 149">
            <a:extLst>
              <a:ext uri="{FF2B5EF4-FFF2-40B4-BE49-F238E27FC236}">
                <a16:creationId xmlns:a16="http://schemas.microsoft.com/office/drawing/2014/main" id="{ECF95803-5FBF-989D-ED70-DE8D5D38F78B}"/>
              </a:ext>
            </a:extLst>
          </p:cNvPr>
          <p:cNvSpPr>
            <a:spLocks noChangeShapeType="1"/>
          </p:cNvSpPr>
          <p:nvPr/>
        </p:nvSpPr>
        <p:spPr bwMode="auto">
          <a:xfrm flipH="1">
            <a:off x="3057525" y="3141663"/>
            <a:ext cx="0" cy="430212"/>
          </a:xfrm>
          <a:prstGeom prst="line">
            <a:avLst/>
          </a:prstGeom>
          <a:noFill/>
          <a:ln w="25400">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61" name="Line 150">
            <a:extLst>
              <a:ext uri="{FF2B5EF4-FFF2-40B4-BE49-F238E27FC236}">
                <a16:creationId xmlns:a16="http://schemas.microsoft.com/office/drawing/2014/main" id="{49AF00E1-0580-8E8A-C791-77DA0C65258B}"/>
              </a:ext>
            </a:extLst>
          </p:cNvPr>
          <p:cNvSpPr>
            <a:spLocks noChangeShapeType="1"/>
          </p:cNvSpPr>
          <p:nvPr/>
        </p:nvSpPr>
        <p:spPr bwMode="auto">
          <a:xfrm flipH="1">
            <a:off x="3057525" y="4581525"/>
            <a:ext cx="0" cy="430213"/>
          </a:xfrm>
          <a:prstGeom prst="line">
            <a:avLst/>
          </a:prstGeom>
          <a:noFill/>
          <a:ln w="25400">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62" name="Line 153">
            <a:extLst>
              <a:ext uri="{FF2B5EF4-FFF2-40B4-BE49-F238E27FC236}">
                <a16:creationId xmlns:a16="http://schemas.microsoft.com/office/drawing/2014/main" id="{44E7E906-F396-C146-468B-96A280D035DE}"/>
              </a:ext>
            </a:extLst>
          </p:cNvPr>
          <p:cNvSpPr>
            <a:spLocks noChangeShapeType="1"/>
          </p:cNvSpPr>
          <p:nvPr/>
        </p:nvSpPr>
        <p:spPr bwMode="auto">
          <a:xfrm flipV="1">
            <a:off x="1473200" y="1268413"/>
            <a:ext cx="0" cy="4176712"/>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63" name="Line 154">
            <a:extLst>
              <a:ext uri="{FF2B5EF4-FFF2-40B4-BE49-F238E27FC236}">
                <a16:creationId xmlns:a16="http://schemas.microsoft.com/office/drawing/2014/main" id="{DC5EE83D-15AF-2942-C0FE-1B88779B6321}"/>
              </a:ext>
            </a:extLst>
          </p:cNvPr>
          <p:cNvSpPr>
            <a:spLocks noChangeShapeType="1"/>
          </p:cNvSpPr>
          <p:nvPr/>
        </p:nvSpPr>
        <p:spPr bwMode="auto">
          <a:xfrm>
            <a:off x="1473200" y="1268413"/>
            <a:ext cx="215900" cy="0"/>
          </a:xfrm>
          <a:prstGeom prst="line">
            <a:avLst/>
          </a:prstGeom>
          <a:noFill/>
          <a:ln w="25400">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0264" name="Line 155">
            <a:extLst>
              <a:ext uri="{FF2B5EF4-FFF2-40B4-BE49-F238E27FC236}">
                <a16:creationId xmlns:a16="http://schemas.microsoft.com/office/drawing/2014/main" id="{3CC163BD-C575-C3A6-D1F7-05AD70B90C9E}"/>
              </a:ext>
            </a:extLst>
          </p:cNvPr>
          <p:cNvSpPr>
            <a:spLocks noChangeShapeType="1"/>
          </p:cNvSpPr>
          <p:nvPr/>
        </p:nvSpPr>
        <p:spPr bwMode="auto">
          <a:xfrm>
            <a:off x="1473200" y="5445125"/>
            <a:ext cx="215900" cy="0"/>
          </a:xfrm>
          <a:prstGeom prst="line">
            <a:avLst/>
          </a:prstGeom>
          <a:noFill/>
          <a:ln w="254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pic>
        <p:nvPicPr>
          <p:cNvPr id="10265" name="Picture 157" descr="I:\500-vs_hs\520-hautpschule\Reich\biotop\2\Illus_ppt_stoffkreislauf.jpg">
            <a:extLst>
              <a:ext uri="{FF2B5EF4-FFF2-40B4-BE49-F238E27FC236}">
                <a16:creationId xmlns:a16="http://schemas.microsoft.com/office/drawing/2014/main" id="{9AED629D-AB79-A1BD-BD7B-0AAF090F177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48263" y="908050"/>
            <a:ext cx="3122612" cy="4975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FD6E0F99-9F00-B7A3-88C1-E33D518280E9}"/>
              </a:ext>
            </a:extLst>
          </p:cNvPr>
          <p:cNvSpPr>
            <a:spLocks noGrp="1" noChangeArrowheads="1"/>
          </p:cNvSpPr>
          <p:nvPr>
            <p:ph type="title"/>
          </p:nvPr>
        </p:nvSpPr>
        <p:spPr/>
        <p:txBody>
          <a:bodyPr/>
          <a:lstStyle/>
          <a:p>
            <a:r>
              <a:rPr lang="de-DE" altLang="de-DE"/>
              <a:t>Der Stoffkreislauf in einem Ökosystem</a:t>
            </a:r>
          </a:p>
        </p:txBody>
      </p:sp>
      <p:sp>
        <p:nvSpPr>
          <p:cNvPr id="11267" name="Rectangle 131">
            <a:extLst>
              <a:ext uri="{FF2B5EF4-FFF2-40B4-BE49-F238E27FC236}">
                <a16:creationId xmlns:a16="http://schemas.microsoft.com/office/drawing/2014/main" id="{FB49C0B4-1E13-CA21-B18E-C6A82B2C611A}"/>
              </a:ext>
            </a:extLst>
          </p:cNvPr>
          <p:cNvSpPr>
            <a:spLocks noChangeArrowheads="1"/>
          </p:cNvSpPr>
          <p:nvPr/>
        </p:nvSpPr>
        <p:spPr bwMode="auto">
          <a:xfrm>
            <a:off x="1690688" y="908050"/>
            <a:ext cx="2665412" cy="792163"/>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1268" name="Text Box 132">
            <a:extLst>
              <a:ext uri="{FF2B5EF4-FFF2-40B4-BE49-F238E27FC236}">
                <a16:creationId xmlns:a16="http://schemas.microsoft.com/office/drawing/2014/main" id="{6CAB0083-35FE-219C-601D-F0B4E75AB3B2}"/>
              </a:ext>
            </a:extLst>
          </p:cNvPr>
          <p:cNvSpPr txBox="1">
            <a:spLocks noChangeArrowheads="1"/>
          </p:cNvSpPr>
          <p:nvPr/>
        </p:nvSpPr>
        <p:spPr bwMode="auto">
          <a:xfrm>
            <a:off x="1763713" y="908050"/>
            <a:ext cx="19446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Produzent</a:t>
            </a:r>
          </a:p>
        </p:txBody>
      </p:sp>
      <p:sp>
        <p:nvSpPr>
          <p:cNvPr id="11269" name="Line 134">
            <a:extLst>
              <a:ext uri="{FF2B5EF4-FFF2-40B4-BE49-F238E27FC236}">
                <a16:creationId xmlns:a16="http://schemas.microsoft.com/office/drawing/2014/main" id="{4646A4EC-CF3F-42F2-8D82-5C7F76EB1904}"/>
              </a:ext>
            </a:extLst>
          </p:cNvPr>
          <p:cNvSpPr>
            <a:spLocks noChangeShapeType="1"/>
          </p:cNvSpPr>
          <p:nvPr/>
        </p:nvSpPr>
        <p:spPr bwMode="auto">
          <a:xfrm>
            <a:off x="1692275" y="1268413"/>
            <a:ext cx="2663825" cy="0"/>
          </a:xfrm>
          <a:prstGeom prst="line">
            <a:avLst/>
          </a:prstGeom>
          <a:noFill/>
          <a:ln w="19050">
            <a:solidFill>
              <a:srgbClr val="FF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1270" name="Rectangle 135">
            <a:extLst>
              <a:ext uri="{FF2B5EF4-FFF2-40B4-BE49-F238E27FC236}">
                <a16:creationId xmlns:a16="http://schemas.microsoft.com/office/drawing/2014/main" id="{BA06A7F7-FD5A-B620-6C92-EED26D552EB8}"/>
              </a:ext>
            </a:extLst>
          </p:cNvPr>
          <p:cNvSpPr>
            <a:spLocks noChangeArrowheads="1"/>
          </p:cNvSpPr>
          <p:nvPr/>
        </p:nvSpPr>
        <p:spPr bwMode="auto">
          <a:xfrm>
            <a:off x="1689100" y="2276475"/>
            <a:ext cx="2665413" cy="792163"/>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1271" name="Text Box 136">
            <a:extLst>
              <a:ext uri="{FF2B5EF4-FFF2-40B4-BE49-F238E27FC236}">
                <a16:creationId xmlns:a16="http://schemas.microsoft.com/office/drawing/2014/main" id="{A03172B8-8C47-9CBE-9794-D81FF0262329}"/>
              </a:ext>
            </a:extLst>
          </p:cNvPr>
          <p:cNvSpPr txBox="1">
            <a:spLocks noChangeArrowheads="1"/>
          </p:cNvSpPr>
          <p:nvPr/>
        </p:nvSpPr>
        <p:spPr bwMode="auto">
          <a:xfrm>
            <a:off x="1762125" y="2276475"/>
            <a:ext cx="25923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Konsument 1. Ordnung</a:t>
            </a:r>
          </a:p>
        </p:txBody>
      </p:sp>
      <p:sp>
        <p:nvSpPr>
          <p:cNvPr id="11272" name="Line 137">
            <a:extLst>
              <a:ext uri="{FF2B5EF4-FFF2-40B4-BE49-F238E27FC236}">
                <a16:creationId xmlns:a16="http://schemas.microsoft.com/office/drawing/2014/main" id="{204B79AB-71A4-3BCF-99C1-58FD48D71D7C}"/>
              </a:ext>
            </a:extLst>
          </p:cNvPr>
          <p:cNvSpPr>
            <a:spLocks noChangeShapeType="1"/>
          </p:cNvSpPr>
          <p:nvPr/>
        </p:nvSpPr>
        <p:spPr bwMode="auto">
          <a:xfrm>
            <a:off x="1690688" y="2636838"/>
            <a:ext cx="2663825" cy="0"/>
          </a:xfrm>
          <a:prstGeom prst="line">
            <a:avLst/>
          </a:prstGeom>
          <a:noFill/>
          <a:ln w="19050">
            <a:solidFill>
              <a:srgbClr val="FF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1273" name="Rectangle 138">
            <a:extLst>
              <a:ext uri="{FF2B5EF4-FFF2-40B4-BE49-F238E27FC236}">
                <a16:creationId xmlns:a16="http://schemas.microsoft.com/office/drawing/2014/main" id="{B236BAAF-BA52-E173-E1F2-E765C80F0E34}"/>
              </a:ext>
            </a:extLst>
          </p:cNvPr>
          <p:cNvSpPr>
            <a:spLocks noChangeArrowheads="1"/>
          </p:cNvSpPr>
          <p:nvPr/>
        </p:nvSpPr>
        <p:spPr bwMode="auto">
          <a:xfrm>
            <a:off x="1689100" y="3644900"/>
            <a:ext cx="2665413" cy="792163"/>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1274" name="Line 140">
            <a:extLst>
              <a:ext uri="{FF2B5EF4-FFF2-40B4-BE49-F238E27FC236}">
                <a16:creationId xmlns:a16="http://schemas.microsoft.com/office/drawing/2014/main" id="{887584A9-0753-07CD-2853-B5FCE80E11C8}"/>
              </a:ext>
            </a:extLst>
          </p:cNvPr>
          <p:cNvSpPr>
            <a:spLocks noChangeShapeType="1"/>
          </p:cNvSpPr>
          <p:nvPr/>
        </p:nvSpPr>
        <p:spPr bwMode="auto">
          <a:xfrm>
            <a:off x="1690688" y="4005263"/>
            <a:ext cx="2663825" cy="0"/>
          </a:xfrm>
          <a:prstGeom prst="line">
            <a:avLst/>
          </a:prstGeom>
          <a:noFill/>
          <a:ln w="19050">
            <a:solidFill>
              <a:srgbClr val="FF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1275" name="Rectangle 141">
            <a:extLst>
              <a:ext uri="{FF2B5EF4-FFF2-40B4-BE49-F238E27FC236}">
                <a16:creationId xmlns:a16="http://schemas.microsoft.com/office/drawing/2014/main" id="{285ADDB8-9764-C2C0-EBEA-6C5497CC5D11}"/>
              </a:ext>
            </a:extLst>
          </p:cNvPr>
          <p:cNvSpPr>
            <a:spLocks noChangeArrowheads="1"/>
          </p:cNvSpPr>
          <p:nvPr/>
        </p:nvSpPr>
        <p:spPr bwMode="auto">
          <a:xfrm>
            <a:off x="1689100" y="5084763"/>
            <a:ext cx="2665413" cy="792162"/>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1276" name="Text Box 142">
            <a:extLst>
              <a:ext uri="{FF2B5EF4-FFF2-40B4-BE49-F238E27FC236}">
                <a16:creationId xmlns:a16="http://schemas.microsoft.com/office/drawing/2014/main" id="{74E7D14B-8785-4704-D356-5BB2F60AE11C}"/>
              </a:ext>
            </a:extLst>
          </p:cNvPr>
          <p:cNvSpPr txBox="1">
            <a:spLocks noChangeArrowheads="1"/>
          </p:cNvSpPr>
          <p:nvPr/>
        </p:nvSpPr>
        <p:spPr bwMode="auto">
          <a:xfrm>
            <a:off x="1762125" y="5084763"/>
            <a:ext cx="19446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Destruenten</a:t>
            </a:r>
          </a:p>
        </p:txBody>
      </p:sp>
      <p:sp>
        <p:nvSpPr>
          <p:cNvPr id="11277" name="Line 143">
            <a:extLst>
              <a:ext uri="{FF2B5EF4-FFF2-40B4-BE49-F238E27FC236}">
                <a16:creationId xmlns:a16="http://schemas.microsoft.com/office/drawing/2014/main" id="{1B5CA410-BB53-7159-EC9A-795C39CF4656}"/>
              </a:ext>
            </a:extLst>
          </p:cNvPr>
          <p:cNvSpPr>
            <a:spLocks noChangeShapeType="1"/>
          </p:cNvSpPr>
          <p:nvPr/>
        </p:nvSpPr>
        <p:spPr bwMode="auto">
          <a:xfrm>
            <a:off x="1690688" y="5445125"/>
            <a:ext cx="2663825" cy="0"/>
          </a:xfrm>
          <a:prstGeom prst="line">
            <a:avLst/>
          </a:prstGeom>
          <a:noFill/>
          <a:ln w="19050">
            <a:solidFill>
              <a:srgbClr val="FF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1278" name="Text Box 145">
            <a:extLst>
              <a:ext uri="{FF2B5EF4-FFF2-40B4-BE49-F238E27FC236}">
                <a16:creationId xmlns:a16="http://schemas.microsoft.com/office/drawing/2014/main" id="{B15679C7-C589-9CB9-BFF0-E1C5CEBC880A}"/>
              </a:ext>
            </a:extLst>
          </p:cNvPr>
          <p:cNvSpPr txBox="1">
            <a:spLocks noChangeArrowheads="1"/>
          </p:cNvSpPr>
          <p:nvPr/>
        </p:nvSpPr>
        <p:spPr bwMode="auto">
          <a:xfrm>
            <a:off x="1690688" y="3644900"/>
            <a:ext cx="25923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Konsument 2. Ordnung</a:t>
            </a:r>
          </a:p>
        </p:txBody>
      </p:sp>
      <p:sp>
        <p:nvSpPr>
          <p:cNvPr id="11279" name="Line 148">
            <a:extLst>
              <a:ext uri="{FF2B5EF4-FFF2-40B4-BE49-F238E27FC236}">
                <a16:creationId xmlns:a16="http://schemas.microsoft.com/office/drawing/2014/main" id="{DCCA8187-7F77-64AC-F725-54618DB9945E}"/>
              </a:ext>
            </a:extLst>
          </p:cNvPr>
          <p:cNvSpPr>
            <a:spLocks noChangeShapeType="1"/>
          </p:cNvSpPr>
          <p:nvPr/>
        </p:nvSpPr>
        <p:spPr bwMode="auto">
          <a:xfrm flipH="1">
            <a:off x="3057525" y="1773238"/>
            <a:ext cx="0" cy="430212"/>
          </a:xfrm>
          <a:prstGeom prst="line">
            <a:avLst/>
          </a:prstGeom>
          <a:noFill/>
          <a:ln w="25400">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1280" name="Line 149">
            <a:extLst>
              <a:ext uri="{FF2B5EF4-FFF2-40B4-BE49-F238E27FC236}">
                <a16:creationId xmlns:a16="http://schemas.microsoft.com/office/drawing/2014/main" id="{C9082130-495E-9C78-9883-4B4A724F43E2}"/>
              </a:ext>
            </a:extLst>
          </p:cNvPr>
          <p:cNvSpPr>
            <a:spLocks noChangeShapeType="1"/>
          </p:cNvSpPr>
          <p:nvPr/>
        </p:nvSpPr>
        <p:spPr bwMode="auto">
          <a:xfrm flipH="1">
            <a:off x="3057525" y="3141663"/>
            <a:ext cx="0" cy="430212"/>
          </a:xfrm>
          <a:prstGeom prst="line">
            <a:avLst/>
          </a:prstGeom>
          <a:noFill/>
          <a:ln w="25400">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1281" name="Line 150">
            <a:extLst>
              <a:ext uri="{FF2B5EF4-FFF2-40B4-BE49-F238E27FC236}">
                <a16:creationId xmlns:a16="http://schemas.microsoft.com/office/drawing/2014/main" id="{D30E6875-BA86-6CF1-CB5F-2B0390D048BA}"/>
              </a:ext>
            </a:extLst>
          </p:cNvPr>
          <p:cNvSpPr>
            <a:spLocks noChangeShapeType="1"/>
          </p:cNvSpPr>
          <p:nvPr/>
        </p:nvSpPr>
        <p:spPr bwMode="auto">
          <a:xfrm flipH="1">
            <a:off x="3057525" y="4581525"/>
            <a:ext cx="0" cy="430213"/>
          </a:xfrm>
          <a:prstGeom prst="line">
            <a:avLst/>
          </a:prstGeom>
          <a:noFill/>
          <a:ln w="25400">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1282" name="Line 153">
            <a:extLst>
              <a:ext uri="{FF2B5EF4-FFF2-40B4-BE49-F238E27FC236}">
                <a16:creationId xmlns:a16="http://schemas.microsoft.com/office/drawing/2014/main" id="{54B98FFE-FF6A-CC26-56A9-DF58B2F392A3}"/>
              </a:ext>
            </a:extLst>
          </p:cNvPr>
          <p:cNvSpPr>
            <a:spLocks noChangeShapeType="1"/>
          </p:cNvSpPr>
          <p:nvPr/>
        </p:nvSpPr>
        <p:spPr bwMode="auto">
          <a:xfrm flipV="1">
            <a:off x="1473200" y="1268413"/>
            <a:ext cx="0" cy="4176712"/>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1283" name="Line 154">
            <a:extLst>
              <a:ext uri="{FF2B5EF4-FFF2-40B4-BE49-F238E27FC236}">
                <a16:creationId xmlns:a16="http://schemas.microsoft.com/office/drawing/2014/main" id="{A3D5981F-D9CF-42F4-EF74-86E2C9225358}"/>
              </a:ext>
            </a:extLst>
          </p:cNvPr>
          <p:cNvSpPr>
            <a:spLocks noChangeShapeType="1"/>
          </p:cNvSpPr>
          <p:nvPr/>
        </p:nvSpPr>
        <p:spPr bwMode="auto">
          <a:xfrm>
            <a:off x="1473200" y="1268413"/>
            <a:ext cx="215900" cy="0"/>
          </a:xfrm>
          <a:prstGeom prst="line">
            <a:avLst/>
          </a:prstGeom>
          <a:noFill/>
          <a:ln w="25400">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11284" name="Line 155">
            <a:extLst>
              <a:ext uri="{FF2B5EF4-FFF2-40B4-BE49-F238E27FC236}">
                <a16:creationId xmlns:a16="http://schemas.microsoft.com/office/drawing/2014/main" id="{6F436C88-458F-8F77-28B3-D8E7F450F151}"/>
              </a:ext>
            </a:extLst>
          </p:cNvPr>
          <p:cNvSpPr>
            <a:spLocks noChangeShapeType="1"/>
          </p:cNvSpPr>
          <p:nvPr/>
        </p:nvSpPr>
        <p:spPr bwMode="auto">
          <a:xfrm>
            <a:off x="1473200" y="5445125"/>
            <a:ext cx="215900" cy="0"/>
          </a:xfrm>
          <a:prstGeom prst="line">
            <a:avLst/>
          </a:prstGeom>
          <a:noFill/>
          <a:ln w="25400">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pic>
        <p:nvPicPr>
          <p:cNvPr id="11285" name="Picture 157" descr="I:\500-vs_hs\520-hautpschule\Reich\biotop\2\Illus_ppt_stoffkreislauf.jpg">
            <a:extLst>
              <a:ext uri="{FF2B5EF4-FFF2-40B4-BE49-F238E27FC236}">
                <a16:creationId xmlns:a16="http://schemas.microsoft.com/office/drawing/2014/main" id="{25E58050-6506-F208-9C0A-B89AE1A304F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48263" y="908050"/>
            <a:ext cx="3122612" cy="4975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9A17EAC8-6F23-EAA7-B2B3-425665347C37}"/>
              </a:ext>
            </a:extLst>
          </p:cNvPr>
          <p:cNvSpPr>
            <a:spLocks noGrp="1" noChangeArrowheads="1"/>
          </p:cNvSpPr>
          <p:nvPr>
            <p:ph type="title" idx="4294967295"/>
          </p:nvPr>
        </p:nvSpPr>
        <p:spPr/>
        <p:txBody>
          <a:bodyPr/>
          <a:lstStyle/>
          <a:p>
            <a:pPr eaLnBrk="1" hangingPunct="1"/>
            <a:r>
              <a:rPr lang="de-DE" altLang="de-DE"/>
              <a:t>Tafelbildinfo</a:t>
            </a:r>
          </a:p>
        </p:txBody>
      </p:sp>
      <p:sp>
        <p:nvSpPr>
          <p:cNvPr id="12291" name="Rectangle 5">
            <a:extLst>
              <a:ext uri="{FF2B5EF4-FFF2-40B4-BE49-F238E27FC236}">
                <a16:creationId xmlns:a16="http://schemas.microsoft.com/office/drawing/2014/main" id="{7FE19899-413C-3193-E148-34D99DD3E265}"/>
              </a:ext>
            </a:extLst>
          </p:cNvPr>
          <p:cNvSpPr>
            <a:spLocks noChangeArrowheads="1"/>
          </p:cNvSpPr>
          <p:nvPr/>
        </p:nvSpPr>
        <p:spPr bwMode="auto">
          <a:xfrm>
            <a:off x="0" y="6237288"/>
            <a:ext cx="9144000" cy="620712"/>
          </a:xfrm>
          <a:prstGeom prst="rect">
            <a:avLst/>
          </a:prstGeom>
          <a:solidFill>
            <a:srgbClr val="E36C0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endParaRPr lang="de-DE" altLang="de-DE" sz="3800">
              <a:latin typeface="Arial" panose="020B0604020202020204" pitchFamily="34" charset="0"/>
            </a:endParaRPr>
          </a:p>
        </p:txBody>
      </p:sp>
      <p:sp>
        <p:nvSpPr>
          <p:cNvPr id="12292" name="AutoShape 4">
            <a:hlinkClick r:id="" action="ppaction://hlinkshowjump?jump=lastslideviewed" highlightClick="1"/>
            <a:extLst>
              <a:ext uri="{FF2B5EF4-FFF2-40B4-BE49-F238E27FC236}">
                <a16:creationId xmlns:a16="http://schemas.microsoft.com/office/drawing/2014/main" id="{4D6F64EE-EE2C-EC2F-14FD-B3807F90450C}"/>
              </a:ext>
            </a:extLst>
          </p:cNvPr>
          <p:cNvSpPr>
            <a:spLocks noChangeArrowheads="1"/>
          </p:cNvSpPr>
          <p:nvPr/>
        </p:nvSpPr>
        <p:spPr bwMode="auto">
          <a:xfrm>
            <a:off x="539750" y="5876925"/>
            <a:ext cx="287338" cy="287338"/>
          </a:xfrm>
          <a:prstGeom prst="actionButtonReturn">
            <a:avLst/>
          </a:prstGeom>
          <a:solidFill>
            <a:srgbClr val="E36C0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2293" name="Rectangle 6">
            <a:extLst>
              <a:ext uri="{FF2B5EF4-FFF2-40B4-BE49-F238E27FC236}">
                <a16:creationId xmlns:a16="http://schemas.microsoft.com/office/drawing/2014/main" id="{59BD5685-E868-6079-04ED-62581A2CB369}"/>
              </a:ext>
            </a:extLst>
          </p:cNvPr>
          <p:cNvSpPr>
            <a:spLocks noChangeArrowheads="1"/>
          </p:cNvSpPr>
          <p:nvPr/>
        </p:nvSpPr>
        <p:spPr bwMode="auto">
          <a:xfrm>
            <a:off x="466725" y="692150"/>
            <a:ext cx="3744913"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100"/>
              <a:t> </a:t>
            </a:r>
            <a:endParaRPr lang="de-DE" altLang="de-DE" sz="1100" b="1"/>
          </a:p>
          <a:p>
            <a:pPr eaLnBrk="1" hangingPunct="1">
              <a:spcBef>
                <a:spcPct val="0"/>
              </a:spcBef>
              <a:buClrTx/>
              <a:buFontTx/>
              <a:buNone/>
            </a:pPr>
            <a:r>
              <a:rPr lang="de-DE" altLang="de-DE" sz="1200" b="1">
                <a:latin typeface="Arial" panose="020B0604020202020204" pitchFamily="34" charset="0"/>
              </a:rPr>
              <a:t>Hinweise zum Einsatz</a:t>
            </a:r>
          </a:p>
          <a:p>
            <a:pPr eaLnBrk="1" hangingPunct="1">
              <a:lnSpc>
                <a:spcPct val="80000"/>
              </a:lnSpc>
              <a:buClr>
                <a:schemeClr val="tx1"/>
              </a:buClr>
              <a:buFontTx/>
              <a:buChar char="•"/>
            </a:pPr>
            <a:r>
              <a:rPr lang="de-DE" altLang="de-DE" sz="1200">
                <a:latin typeface="Arial" panose="020B0604020202020204" pitchFamily="34" charset="0"/>
              </a:rPr>
              <a:t> Die Folie „Schrittweiser Aufbau des Tafelbildes“ ermöglicht ein Vorgehen in Schritten mit der Maustaste, die Folie wird entwickelnd nach Klick aufgebaut (hier in zwei Varianten).</a:t>
            </a:r>
          </a:p>
          <a:p>
            <a:pPr eaLnBrk="1" hangingPunct="1">
              <a:lnSpc>
                <a:spcPct val="80000"/>
              </a:lnSpc>
              <a:buClr>
                <a:schemeClr val="tx1"/>
              </a:buClr>
              <a:buFontTx/>
              <a:buChar char="•"/>
            </a:pPr>
            <a:r>
              <a:rPr lang="de-DE" altLang="de-DE" sz="1200">
                <a:latin typeface="Arial" panose="020B0604020202020204" pitchFamily="34" charset="0"/>
              </a:rPr>
              <a:t> Die Folie „Vollständige Ansicht“ erscheint sofort als Vollbild.</a:t>
            </a:r>
          </a:p>
          <a:p>
            <a:pPr eaLnBrk="1" hangingPunct="1">
              <a:lnSpc>
                <a:spcPct val="80000"/>
              </a:lnSpc>
              <a:buClr>
                <a:schemeClr val="tx1"/>
              </a:buClr>
              <a:buFontTx/>
              <a:buChar char="•"/>
            </a:pPr>
            <a:r>
              <a:rPr lang="de-DE" altLang="de-DE" sz="1200">
                <a:latin typeface="Arial" panose="020B0604020202020204" pitchFamily="34" charset="0"/>
              </a:rPr>
              <a:t> Die Folie „Zum Ausfüllen“ gibt nur ein Gerüst vor, das Sie ausfüllen können: entweder auf eine OHP-Folie kopiert oder mit Hilfe des Whiteboards und der Stiftfunktion in Powerpoint. Oder Sie drucken die Folie einfach aus und beschriften sie dann.</a:t>
            </a:r>
          </a:p>
          <a:p>
            <a:pPr eaLnBrk="1" hangingPunct="1">
              <a:lnSpc>
                <a:spcPct val="80000"/>
              </a:lnSpc>
              <a:buClr>
                <a:schemeClr val="tx1"/>
              </a:buClr>
              <a:buFontTx/>
              <a:buChar char="•"/>
            </a:pPr>
            <a:r>
              <a:rPr lang="de-DE" altLang="de-DE" sz="1200">
                <a:latin typeface="Arial" panose="020B0604020202020204" pitchFamily="34" charset="0"/>
              </a:rPr>
              <a:t> Die Folie „Vollständige Ansicht mit Beschriftung“ erscheint ebenfalls sofort als Vollbild.</a:t>
            </a:r>
          </a:p>
          <a:p>
            <a:pPr eaLnBrk="1" hangingPunct="1">
              <a:lnSpc>
                <a:spcPct val="80000"/>
              </a:lnSpc>
              <a:buClr>
                <a:schemeClr val="tx1"/>
              </a:buClr>
              <a:buFontTx/>
              <a:buNone/>
            </a:pPr>
            <a:endParaRPr lang="de-DE" altLang="de-DE" sz="1200">
              <a:latin typeface="Arial" panose="020B0604020202020204" pitchFamily="34" charset="0"/>
            </a:endParaRPr>
          </a:p>
          <a:p>
            <a:pPr eaLnBrk="1" hangingPunct="1">
              <a:lnSpc>
                <a:spcPct val="80000"/>
              </a:lnSpc>
              <a:buFontTx/>
              <a:buChar char="-"/>
            </a:pPr>
            <a:endParaRPr lang="de-DE" altLang="de-DE" sz="1200">
              <a:latin typeface="Arial" panose="020B0604020202020204" pitchFamily="34" charset="0"/>
            </a:endParaRPr>
          </a:p>
          <a:p>
            <a:pPr eaLnBrk="1" hangingPunct="1">
              <a:lnSpc>
                <a:spcPct val="80000"/>
              </a:lnSpc>
              <a:buFontTx/>
              <a:buNone/>
            </a:pPr>
            <a:r>
              <a:rPr lang="de-DE" altLang="de-DE" sz="1200">
                <a:latin typeface="Arial" panose="020B0604020202020204" pitchFamily="34" charset="0"/>
              </a:rPr>
              <a:t>Wir wünschen Ihnen einen erfolgreichen Unterricht!</a:t>
            </a: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p:txBody>
      </p:sp>
      <p:sp>
        <p:nvSpPr>
          <p:cNvPr id="12294" name="Rectangle 6">
            <a:extLst>
              <a:ext uri="{FF2B5EF4-FFF2-40B4-BE49-F238E27FC236}">
                <a16:creationId xmlns:a16="http://schemas.microsoft.com/office/drawing/2014/main" id="{3AED7EE0-1C2A-B872-F64F-12BEB55DB219}"/>
              </a:ext>
            </a:extLst>
          </p:cNvPr>
          <p:cNvSpPr>
            <a:spLocks noChangeArrowheads="1"/>
          </p:cNvSpPr>
          <p:nvPr/>
        </p:nvSpPr>
        <p:spPr bwMode="auto">
          <a:xfrm>
            <a:off x="4427538" y="692150"/>
            <a:ext cx="4465637"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200" dirty="0">
                <a:latin typeface="Arial" panose="020B0604020202020204" pitchFamily="34" charset="0"/>
              </a:rPr>
              <a:t> </a:t>
            </a:r>
            <a:endParaRPr lang="de-DE" altLang="de-DE" sz="1200" b="1" dirty="0">
              <a:latin typeface="Arial" panose="020B0604020202020204" pitchFamily="34" charset="0"/>
            </a:endParaRPr>
          </a:p>
          <a:p>
            <a:pPr eaLnBrk="1" hangingPunct="1">
              <a:spcBef>
                <a:spcPct val="0"/>
              </a:spcBef>
              <a:buClrTx/>
              <a:buFontTx/>
              <a:buNone/>
            </a:pPr>
            <a:r>
              <a:rPr lang="de-DE" altLang="de-DE" sz="1200" b="1" dirty="0">
                <a:latin typeface="Arial" panose="020B0604020202020204" pitchFamily="34" charset="0"/>
              </a:rPr>
              <a:t>Impressum</a:t>
            </a: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 Österreichischer Bundesverlag Schulbuch GmbH &amp; Co. </a:t>
            </a:r>
            <a:r>
              <a:rPr lang="de-DE" altLang="de-DE" sz="1200">
                <a:latin typeface="Arial" panose="020B0604020202020204" pitchFamily="34" charset="0"/>
                <a:cs typeface="Arial" panose="020B0604020202020204" pitchFamily="34" charset="0"/>
              </a:rPr>
              <a:t>KG, Wien 2024</a:t>
            </a:r>
            <a:br>
              <a:rPr lang="de-DE" altLang="de-DE" sz="1200">
                <a:latin typeface="Arial" panose="020B0604020202020204" pitchFamily="34" charset="0"/>
                <a:cs typeface="Arial" panose="020B0604020202020204" pitchFamily="34" charset="0"/>
              </a:rPr>
            </a:br>
            <a:r>
              <a:rPr lang="de-DE" altLang="de-DE" sz="1200">
                <a:latin typeface="Arial" panose="020B0604020202020204" pitchFamily="34" charset="0"/>
                <a:cs typeface="Arial" panose="020B0604020202020204" pitchFamily="34" charset="0"/>
              </a:rPr>
              <a:t>Redaktion und Herstellung: Dr. </a:t>
            </a:r>
            <a:r>
              <a:rPr lang="de-DE" altLang="de-DE" sz="1200" dirty="0">
                <a:latin typeface="Arial" panose="020B0604020202020204" pitchFamily="34" charset="0"/>
                <a:cs typeface="Arial" panose="020B0604020202020204" pitchFamily="34" charset="0"/>
              </a:rPr>
              <a:t>Marion Reich, Wien</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rPr>
              <a:t>Grafiknachweis: Rebecca Meyer, Wachtberg</a:t>
            </a:r>
          </a:p>
          <a:p>
            <a:pPr eaLnBrk="1" hangingPunct="1">
              <a:spcBef>
                <a:spcPct val="0"/>
              </a:spcBef>
              <a:buClrTx/>
              <a:buFontTx/>
              <a:buNone/>
            </a:pPr>
            <a:endParaRPr lang="de-DE" altLang="de-DE" sz="1200" dirty="0">
              <a:latin typeface="Arial" panose="020B0604020202020204" pitchFamily="34" charset="0"/>
              <a:cs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Alle Rechte vorbehalten.</a:t>
            </a:r>
          </a:p>
          <a:p>
            <a:pPr eaLnBrk="1" hangingPunct="1">
              <a:spcBef>
                <a:spcPct val="0"/>
              </a:spcBef>
              <a:buClrTx/>
              <a:buFontTx/>
              <a:buNone/>
            </a:pPr>
            <a:r>
              <a:rPr lang="de-DE" altLang="de-DE" sz="1200" dirty="0">
                <a:latin typeface="Arial" panose="020B0604020202020204" pitchFamily="34" charset="0"/>
              </a:rPr>
              <a:t>www.oebv.at</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Jede Nutzung in anderen als den genannten Fällen bedarf der vorherigen schriftlichen Einwilligung des Verlages.</a:t>
            </a:r>
          </a:p>
        </p:txBody>
      </p:sp>
      <p:pic>
        <p:nvPicPr>
          <p:cNvPr id="12295" name="Picture 2">
            <a:extLst>
              <a:ext uri="{FF2B5EF4-FFF2-40B4-BE49-F238E27FC236}">
                <a16:creationId xmlns:a16="http://schemas.microsoft.com/office/drawing/2014/main" id="{85BE708B-F2D7-7DB0-29DE-FFCBCE24DF4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56550" y="53006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sld>
</file>

<file path=ppt/theme/theme1.xml><?xml version="1.0" encoding="utf-8"?>
<a:theme xmlns:a="http://schemas.openxmlformats.org/drawingml/2006/main" name="BioTOP  2">
  <a:themeElements>
    <a:clrScheme name="BioTOP  2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fontScheme name="Wettbewerb">
      <a:majorFont>
        <a:latin typeface="Arial"/>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Wettbewerb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Wettbewerb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Wettbewerb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Wettbewerb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Wettbewerb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2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BioTOP  2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ioTOP  2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ioTOP  2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ioTOP  2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BioTOP  2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2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PoloST11KLeicht"/>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nutzerdefiniertes Design 1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enutzerdefiniertes Design 1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5">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6">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ioTOP 2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themeOverride>
</file>

<file path=docProps/app.xml><?xml version="1.0" encoding="utf-8"?>
<Properties xmlns="http://schemas.openxmlformats.org/officeDocument/2006/extended-properties" xmlns:vt="http://schemas.openxmlformats.org/officeDocument/2006/docPropsVTypes">
  <Template>070327_EMFR</Template>
  <TotalTime>0</TotalTime>
  <Words>447</Words>
  <Application>Microsoft Office PowerPoint</Application>
  <PresentationFormat>Bildschirmpräsentation (4:3)</PresentationFormat>
  <Paragraphs>80</Paragraphs>
  <Slides>7</Slides>
  <Notes>1</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7</vt:i4>
      </vt:variant>
    </vt:vector>
  </HeadingPairs>
  <TitlesOfParts>
    <vt:vector size="13" baseType="lpstr">
      <vt:lpstr>Arial</vt:lpstr>
      <vt:lpstr>PoloST11KBuch</vt:lpstr>
      <vt:lpstr>Wingdings</vt:lpstr>
      <vt:lpstr>PoloST11KLeicht</vt:lpstr>
      <vt:lpstr>BioTOP  2</vt:lpstr>
      <vt:lpstr>Benutzerdefiniertes Design</vt:lpstr>
      <vt:lpstr>Der Stoffkreislauf  in einem Ökosystem</vt:lpstr>
      <vt:lpstr>Der Stoffkreislauf in einem Ökosystem</vt:lpstr>
      <vt:lpstr>Der Stoffkreislauf in einem Ökosystem</vt:lpstr>
      <vt:lpstr>Der Stoffkreislauf in einem Ökosystem</vt:lpstr>
      <vt:lpstr>Der Stoffkreislauf in einem Ökosystem</vt:lpstr>
      <vt:lpstr>Der Stoffkreislauf in einem Ökosystem</vt:lpstr>
      <vt:lpstr>Tafelbildinfo</vt:lpstr>
    </vt:vector>
  </TitlesOfParts>
  <Company>Österreichischer Bundesverlag Schulbuch GmbH, Wien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 Stoffkreislauf in einem Ökosystem</dc:title>
  <dc:creator>Sabrina</dc:creator>
  <cp:lastModifiedBy>Sabrina</cp:lastModifiedBy>
  <cp:revision>214</cp:revision>
  <dcterms:created xsi:type="dcterms:W3CDTF">2008-04-29T08:40:23Z</dcterms:created>
  <dcterms:modified xsi:type="dcterms:W3CDTF">2024-01-07T14:48:54Z</dcterms:modified>
</cp:coreProperties>
</file>