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27.11.2023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Industrielle Revolution</a:t>
            </a:r>
          </a:p>
        </p:txBody>
      </p:sp>
      <p:sp>
        <p:nvSpPr>
          <p:cNvPr id="3" name="Text Box 10">
            <a:extLst>
              <a:ext uri="{FF2B5EF4-FFF2-40B4-BE49-F238E27FC236}">
                <a16:creationId xmlns:a16="http://schemas.microsoft.com/office/drawing/2014/main" id="{A4E9F250-3EB0-656B-A975-3C253FAD9EFC}"/>
              </a:ext>
            </a:extLst>
          </p:cNvPr>
          <p:cNvSpPr txBox="1">
            <a:spLocks noChangeArrowheads="1"/>
          </p:cNvSpPr>
          <p:nvPr/>
        </p:nvSpPr>
        <p:spPr bwMode="auto">
          <a:xfrm>
            <a:off x="1529030" y="1658808"/>
            <a:ext cx="61928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Einsatz der Dampfmaschine</a:t>
            </a:r>
          </a:p>
        </p:txBody>
      </p:sp>
      <p:sp>
        <p:nvSpPr>
          <p:cNvPr id="4" name="Pfeil nach unten 3">
            <a:extLst>
              <a:ext uri="{FF2B5EF4-FFF2-40B4-BE49-F238E27FC236}">
                <a16:creationId xmlns:a16="http://schemas.microsoft.com/office/drawing/2014/main" id="{5F605984-0649-EB7D-9401-65200ECFE638}"/>
              </a:ext>
            </a:extLst>
          </p:cNvPr>
          <p:cNvSpPr>
            <a:spLocks noChangeArrowheads="1"/>
          </p:cNvSpPr>
          <p:nvPr/>
        </p:nvSpPr>
        <p:spPr bwMode="auto">
          <a:xfrm>
            <a:off x="1101995" y="2605755"/>
            <a:ext cx="288925" cy="431800"/>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5" name="Text Box 10">
            <a:extLst>
              <a:ext uri="{FF2B5EF4-FFF2-40B4-BE49-F238E27FC236}">
                <a16:creationId xmlns:a16="http://schemas.microsoft.com/office/drawing/2014/main" id="{96860BE5-01E7-8640-6476-6382FEA94C57}"/>
              </a:ext>
            </a:extLst>
          </p:cNvPr>
          <p:cNvSpPr txBox="1">
            <a:spLocks noChangeArrowheads="1"/>
          </p:cNvSpPr>
          <p:nvPr/>
        </p:nvSpPr>
        <p:spPr bwMode="auto">
          <a:xfrm>
            <a:off x="-175943" y="3066130"/>
            <a:ext cx="30241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Textilindustrie</a:t>
            </a:r>
          </a:p>
        </p:txBody>
      </p:sp>
      <p:sp>
        <p:nvSpPr>
          <p:cNvPr id="6" name="Pfeil nach unten 6">
            <a:extLst>
              <a:ext uri="{FF2B5EF4-FFF2-40B4-BE49-F238E27FC236}">
                <a16:creationId xmlns:a16="http://schemas.microsoft.com/office/drawing/2014/main" id="{6ACE29B3-9E2D-B629-9730-7AA50906E0BB}"/>
              </a:ext>
            </a:extLst>
          </p:cNvPr>
          <p:cNvSpPr>
            <a:spLocks noChangeArrowheads="1"/>
          </p:cNvSpPr>
          <p:nvPr/>
        </p:nvSpPr>
        <p:spPr bwMode="auto">
          <a:xfrm>
            <a:off x="3453083" y="2605755"/>
            <a:ext cx="288925" cy="431800"/>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7" name="Text Box 10">
            <a:extLst>
              <a:ext uri="{FF2B5EF4-FFF2-40B4-BE49-F238E27FC236}">
                <a16:creationId xmlns:a16="http://schemas.microsoft.com/office/drawing/2014/main" id="{92746F2F-28C0-75AA-BB9A-EDDBBD957F34}"/>
              </a:ext>
            </a:extLst>
          </p:cNvPr>
          <p:cNvSpPr txBox="1">
            <a:spLocks noChangeArrowheads="1"/>
          </p:cNvSpPr>
          <p:nvPr/>
        </p:nvSpPr>
        <p:spPr bwMode="auto">
          <a:xfrm>
            <a:off x="2413270" y="3066130"/>
            <a:ext cx="23256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a:solidFill>
                  <a:srgbClr val="333333"/>
                </a:solidFill>
                <a:latin typeface="Calibri" panose="020F0502020204030204" pitchFamily="34" charset="0"/>
              </a:rPr>
              <a:t>Bergbau</a:t>
            </a:r>
          </a:p>
        </p:txBody>
      </p:sp>
      <p:sp>
        <p:nvSpPr>
          <p:cNvPr id="8" name="Pfeil nach unten 8">
            <a:extLst>
              <a:ext uri="{FF2B5EF4-FFF2-40B4-BE49-F238E27FC236}">
                <a16:creationId xmlns:a16="http://schemas.microsoft.com/office/drawing/2014/main" id="{1C0FCA31-6C67-4A1B-9CB2-20D925F0FA0A}"/>
              </a:ext>
            </a:extLst>
          </p:cNvPr>
          <p:cNvSpPr>
            <a:spLocks noChangeArrowheads="1"/>
          </p:cNvSpPr>
          <p:nvPr/>
        </p:nvSpPr>
        <p:spPr bwMode="auto">
          <a:xfrm>
            <a:off x="5688283" y="2605755"/>
            <a:ext cx="288925" cy="431800"/>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9" name="Text Box 10">
            <a:extLst>
              <a:ext uri="{FF2B5EF4-FFF2-40B4-BE49-F238E27FC236}">
                <a16:creationId xmlns:a16="http://schemas.microsoft.com/office/drawing/2014/main" id="{0FB9D7C6-B72C-C95C-E020-B98560BDFDE9}"/>
              </a:ext>
            </a:extLst>
          </p:cNvPr>
          <p:cNvSpPr txBox="1">
            <a:spLocks noChangeArrowheads="1"/>
          </p:cNvSpPr>
          <p:nvPr/>
        </p:nvSpPr>
        <p:spPr bwMode="auto">
          <a:xfrm>
            <a:off x="4410345" y="3066130"/>
            <a:ext cx="30241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a:solidFill>
                  <a:srgbClr val="333333"/>
                </a:solidFill>
                <a:latin typeface="Calibri" panose="020F0502020204030204" pitchFamily="34" charset="0"/>
              </a:rPr>
              <a:t>Landwirtschaft</a:t>
            </a:r>
          </a:p>
        </p:txBody>
      </p:sp>
      <p:sp>
        <p:nvSpPr>
          <p:cNvPr id="10" name="Pfeil nach unten 10">
            <a:extLst>
              <a:ext uri="{FF2B5EF4-FFF2-40B4-BE49-F238E27FC236}">
                <a16:creationId xmlns:a16="http://schemas.microsoft.com/office/drawing/2014/main" id="{87555BEE-A7E6-B4C7-57A9-B79DF46A2AD8}"/>
              </a:ext>
            </a:extLst>
          </p:cNvPr>
          <p:cNvSpPr>
            <a:spLocks noChangeArrowheads="1"/>
          </p:cNvSpPr>
          <p:nvPr/>
        </p:nvSpPr>
        <p:spPr bwMode="auto">
          <a:xfrm>
            <a:off x="8001270" y="2605755"/>
            <a:ext cx="288925" cy="431800"/>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1" name="Text Box 10">
            <a:extLst>
              <a:ext uri="{FF2B5EF4-FFF2-40B4-BE49-F238E27FC236}">
                <a16:creationId xmlns:a16="http://schemas.microsoft.com/office/drawing/2014/main" id="{C3F8F7D2-ED06-DDF0-5AB8-CF5211E87AFE}"/>
              </a:ext>
            </a:extLst>
          </p:cNvPr>
          <p:cNvSpPr txBox="1">
            <a:spLocks noChangeArrowheads="1"/>
          </p:cNvSpPr>
          <p:nvPr/>
        </p:nvSpPr>
        <p:spPr bwMode="auto">
          <a:xfrm>
            <a:off x="6961458" y="3066130"/>
            <a:ext cx="23256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a:solidFill>
                  <a:srgbClr val="333333"/>
                </a:solidFill>
                <a:latin typeface="Calibri" panose="020F0502020204030204" pitchFamily="34" charset="0"/>
              </a:rPr>
              <a:t>Verkehr</a:t>
            </a:r>
          </a:p>
        </p:txBody>
      </p:sp>
      <p:sp>
        <p:nvSpPr>
          <p:cNvPr id="12" name="Pfeil nach unten 12">
            <a:extLst>
              <a:ext uri="{FF2B5EF4-FFF2-40B4-BE49-F238E27FC236}">
                <a16:creationId xmlns:a16="http://schemas.microsoft.com/office/drawing/2014/main" id="{D7A38D06-6A5E-77DF-8360-9A0831960470}"/>
              </a:ext>
            </a:extLst>
          </p:cNvPr>
          <p:cNvSpPr>
            <a:spLocks noChangeArrowheads="1"/>
          </p:cNvSpPr>
          <p:nvPr/>
        </p:nvSpPr>
        <p:spPr bwMode="auto">
          <a:xfrm>
            <a:off x="1109933" y="3873933"/>
            <a:ext cx="288925" cy="431800"/>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3" name="Pfeil nach unten 13">
            <a:extLst>
              <a:ext uri="{FF2B5EF4-FFF2-40B4-BE49-F238E27FC236}">
                <a16:creationId xmlns:a16="http://schemas.microsoft.com/office/drawing/2014/main" id="{6B512D8A-CC89-35F4-75D9-F5704CC029D6}"/>
              </a:ext>
            </a:extLst>
          </p:cNvPr>
          <p:cNvSpPr>
            <a:spLocks noChangeArrowheads="1"/>
          </p:cNvSpPr>
          <p:nvPr/>
        </p:nvSpPr>
        <p:spPr bwMode="auto">
          <a:xfrm>
            <a:off x="3459433" y="3873933"/>
            <a:ext cx="288925" cy="431800"/>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4" name="Pfeil nach unten 14">
            <a:extLst>
              <a:ext uri="{FF2B5EF4-FFF2-40B4-BE49-F238E27FC236}">
                <a16:creationId xmlns:a16="http://schemas.microsoft.com/office/drawing/2014/main" id="{852165AB-D10B-470F-0F07-5B88ECB1789D}"/>
              </a:ext>
            </a:extLst>
          </p:cNvPr>
          <p:cNvSpPr>
            <a:spLocks noChangeArrowheads="1"/>
          </p:cNvSpPr>
          <p:nvPr/>
        </p:nvSpPr>
        <p:spPr bwMode="auto">
          <a:xfrm>
            <a:off x="5694633" y="3873933"/>
            <a:ext cx="288925" cy="431800"/>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5" name="Pfeil nach unten 15">
            <a:extLst>
              <a:ext uri="{FF2B5EF4-FFF2-40B4-BE49-F238E27FC236}">
                <a16:creationId xmlns:a16="http://schemas.microsoft.com/office/drawing/2014/main" id="{93E71DED-8640-37AD-12F7-AF2CFBD2EC73}"/>
              </a:ext>
            </a:extLst>
          </p:cNvPr>
          <p:cNvSpPr>
            <a:spLocks noChangeArrowheads="1"/>
          </p:cNvSpPr>
          <p:nvPr/>
        </p:nvSpPr>
        <p:spPr bwMode="auto">
          <a:xfrm>
            <a:off x="8007620" y="3873933"/>
            <a:ext cx="288925" cy="431800"/>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6" name="Text Box 10">
            <a:extLst>
              <a:ext uri="{FF2B5EF4-FFF2-40B4-BE49-F238E27FC236}">
                <a16:creationId xmlns:a16="http://schemas.microsoft.com/office/drawing/2014/main" id="{24E81242-975F-F3FA-1AFB-5F2F0BEA0245}"/>
              </a:ext>
            </a:extLst>
          </p:cNvPr>
          <p:cNvSpPr txBox="1">
            <a:spLocks noChangeArrowheads="1"/>
          </p:cNvSpPr>
          <p:nvPr/>
        </p:nvSpPr>
        <p:spPr bwMode="auto">
          <a:xfrm>
            <a:off x="-175943" y="4584620"/>
            <a:ext cx="30241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Spinnmaschinen</a:t>
            </a:r>
          </a:p>
        </p:txBody>
      </p:sp>
      <p:sp>
        <p:nvSpPr>
          <p:cNvPr id="17" name="Text Box 10">
            <a:extLst>
              <a:ext uri="{FF2B5EF4-FFF2-40B4-BE49-F238E27FC236}">
                <a16:creationId xmlns:a16="http://schemas.microsoft.com/office/drawing/2014/main" id="{01BE3C6A-BEE5-129D-E52D-E84AFCDCA8DC}"/>
              </a:ext>
            </a:extLst>
          </p:cNvPr>
          <p:cNvSpPr txBox="1">
            <a:spLocks noChangeArrowheads="1"/>
          </p:cNvSpPr>
          <p:nvPr/>
        </p:nvSpPr>
        <p:spPr bwMode="auto">
          <a:xfrm>
            <a:off x="2413270" y="4584620"/>
            <a:ext cx="232568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a:solidFill>
                  <a:srgbClr val="333333"/>
                </a:solidFill>
                <a:latin typeface="Calibri" panose="020F0502020204030204" pitchFamily="34" charset="0"/>
              </a:rPr>
              <a:t>Wasserpumpen,</a:t>
            </a:r>
          </a:p>
          <a:p>
            <a:pPr algn="ctr" eaLnBrk="1" hangingPunct="1"/>
            <a:r>
              <a:rPr lang="de-DE" altLang="de-DE" sz="2400">
                <a:solidFill>
                  <a:srgbClr val="333333"/>
                </a:solidFill>
                <a:latin typeface="Calibri" panose="020F0502020204030204" pitchFamily="34" charset="0"/>
              </a:rPr>
              <a:t>Lastenaufzüge</a:t>
            </a:r>
          </a:p>
        </p:txBody>
      </p:sp>
      <p:sp>
        <p:nvSpPr>
          <p:cNvPr id="18" name="Text Box 10">
            <a:extLst>
              <a:ext uri="{FF2B5EF4-FFF2-40B4-BE49-F238E27FC236}">
                <a16:creationId xmlns:a16="http://schemas.microsoft.com/office/drawing/2014/main" id="{12EACF0A-2784-637F-2F97-EB2D476EB521}"/>
              </a:ext>
            </a:extLst>
          </p:cNvPr>
          <p:cNvSpPr txBox="1">
            <a:spLocks noChangeArrowheads="1"/>
          </p:cNvSpPr>
          <p:nvPr/>
        </p:nvSpPr>
        <p:spPr bwMode="auto">
          <a:xfrm>
            <a:off x="4410345" y="4584620"/>
            <a:ext cx="302418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a:solidFill>
                  <a:srgbClr val="333333"/>
                </a:solidFill>
                <a:latin typeface="Calibri" panose="020F0502020204030204" pitchFamily="34" charset="0"/>
              </a:rPr>
              <a:t>Mühlen,</a:t>
            </a:r>
          </a:p>
          <a:p>
            <a:pPr algn="ctr" eaLnBrk="1" hangingPunct="1"/>
            <a:r>
              <a:rPr lang="de-DE" altLang="de-DE" sz="2400">
                <a:solidFill>
                  <a:srgbClr val="333333"/>
                </a:solidFill>
                <a:latin typeface="Calibri" panose="020F0502020204030204" pitchFamily="34" charset="0"/>
              </a:rPr>
              <a:t>Dreschmaschinen</a:t>
            </a:r>
          </a:p>
        </p:txBody>
      </p:sp>
      <p:sp>
        <p:nvSpPr>
          <p:cNvPr id="19" name="Text Box 10">
            <a:extLst>
              <a:ext uri="{FF2B5EF4-FFF2-40B4-BE49-F238E27FC236}">
                <a16:creationId xmlns:a16="http://schemas.microsoft.com/office/drawing/2014/main" id="{C147CD5D-57F1-00B0-E98B-FC57E2BBB7AC}"/>
              </a:ext>
            </a:extLst>
          </p:cNvPr>
          <p:cNvSpPr txBox="1">
            <a:spLocks noChangeArrowheads="1"/>
          </p:cNvSpPr>
          <p:nvPr/>
        </p:nvSpPr>
        <p:spPr bwMode="auto">
          <a:xfrm>
            <a:off x="6961458" y="4584620"/>
            <a:ext cx="23256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a:solidFill>
                  <a:srgbClr val="333333"/>
                </a:solidFill>
                <a:latin typeface="Calibri" panose="020F0502020204030204" pitchFamily="34" charset="0"/>
              </a:rPr>
              <a:t>Eisenbahn,</a:t>
            </a:r>
          </a:p>
          <a:p>
            <a:pPr algn="ctr" eaLnBrk="1" hangingPunct="1"/>
            <a:r>
              <a:rPr lang="de-DE" altLang="de-DE" sz="2400">
                <a:solidFill>
                  <a:srgbClr val="333333"/>
                </a:solidFill>
                <a:latin typeface="Calibri" panose="020F0502020204030204" pitchFamily="34" charset="0"/>
              </a:rPr>
              <a:t>Dampfschiff</a:t>
            </a:r>
          </a:p>
        </p:txBody>
      </p:sp>
      <p:sp>
        <p:nvSpPr>
          <p:cNvPr id="20" name="Text Box 10">
            <a:extLst>
              <a:ext uri="{FF2B5EF4-FFF2-40B4-BE49-F238E27FC236}">
                <a16:creationId xmlns:a16="http://schemas.microsoft.com/office/drawing/2014/main" id="{95FCAD88-B068-C6DC-B943-A0345BB0D260}"/>
              </a:ext>
            </a:extLst>
          </p:cNvPr>
          <p:cNvSpPr txBox="1">
            <a:spLocks noChangeArrowheads="1"/>
          </p:cNvSpPr>
          <p:nvPr/>
        </p:nvSpPr>
        <p:spPr bwMode="auto">
          <a:xfrm>
            <a:off x="556998" y="5779290"/>
            <a:ext cx="813690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FF0000"/>
                </a:solidFill>
                <a:latin typeface="Calibri" panose="020F0502020204030204" pitchFamily="34" charset="0"/>
              </a:rPr>
              <a:t>Produktionssteigerung und Wirtschaftsaufschwung</a:t>
            </a:r>
            <a:endParaRPr lang="de-DE" altLang="de-DE" sz="2800" dirty="0">
              <a:solidFill>
                <a:srgbClr val="FF0000"/>
              </a:solidFill>
            </a:endParaRP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9"/>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p:bldP spid="6" grpId="0" animBg="1"/>
      <p:bldP spid="7" grpId="0"/>
      <p:bldP spid="8" grpId="0" animBg="1"/>
      <p:bldP spid="9" grpId="0"/>
      <p:bldP spid="10" grpId="0" animBg="1"/>
      <p:bldP spid="11" grpId="0"/>
      <p:bldP spid="12" grpId="0" animBg="1"/>
      <p:bldP spid="13" grpId="0" animBg="1"/>
      <p:bldP spid="14" grpId="0" animBg="1"/>
      <p:bldP spid="15" grpId="0" animBg="1"/>
      <p:bldP spid="16" grpId="0"/>
      <p:bldP spid="17" grpId="0"/>
      <p:bldP spid="18" grpId="0"/>
      <p:bldP spid="19" grpId="0"/>
      <p:bldP spid="20"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„Maschinen, die spinnen“ auf den Seiten 54 bis 55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194</Words>
  <Application>Microsoft Office PowerPoint</Application>
  <PresentationFormat>Bildschirmpräsentation (4:3)</PresentationFormat>
  <Paragraphs>33</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59</cp:revision>
  <dcterms:created xsi:type="dcterms:W3CDTF">2011-07-14T19:54:09Z</dcterms:created>
  <dcterms:modified xsi:type="dcterms:W3CDTF">2023-11-27T17:57:09Z</dcterms:modified>
</cp:coreProperties>
</file>