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6A8"/>
    <a:srgbClr val="A5B75E"/>
    <a:srgbClr val="333333"/>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15.12.2023</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D26CF41-122B-758A-AABC-D823D8DE1406}"/>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Wahlkampf</a:t>
            </a:r>
          </a:p>
        </p:txBody>
      </p:sp>
      <p:sp>
        <p:nvSpPr>
          <p:cNvPr id="3" name="Pfeil nach rechts 2">
            <a:extLst>
              <a:ext uri="{FF2B5EF4-FFF2-40B4-BE49-F238E27FC236}">
                <a16:creationId xmlns:a16="http://schemas.microsoft.com/office/drawing/2014/main" id="{AB1A22E8-EF36-04A9-2B37-54AD9B871BA7}"/>
              </a:ext>
            </a:extLst>
          </p:cNvPr>
          <p:cNvSpPr>
            <a:spLocks noChangeArrowheads="1"/>
          </p:cNvSpPr>
          <p:nvPr/>
        </p:nvSpPr>
        <p:spPr bwMode="auto">
          <a:xfrm rot="5400000">
            <a:off x="4232481" y="3852545"/>
            <a:ext cx="679030" cy="431800"/>
          </a:xfrm>
          <a:prstGeom prst="rightArrow">
            <a:avLst>
              <a:gd name="adj1" fmla="val 50000"/>
              <a:gd name="adj2" fmla="val 49963"/>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solidFill>
                <a:srgbClr val="9966FF"/>
              </a:solidFill>
            </a:endParaRPr>
          </a:p>
        </p:txBody>
      </p:sp>
      <p:sp>
        <p:nvSpPr>
          <p:cNvPr id="4" name="Text Box 10">
            <a:extLst>
              <a:ext uri="{FF2B5EF4-FFF2-40B4-BE49-F238E27FC236}">
                <a16:creationId xmlns:a16="http://schemas.microsoft.com/office/drawing/2014/main" id="{E36C2D2F-7D8A-E79A-DEDD-23D1B72D18F3}"/>
              </a:ext>
            </a:extLst>
          </p:cNvPr>
          <p:cNvSpPr txBox="1">
            <a:spLocks noChangeArrowheads="1"/>
          </p:cNvSpPr>
          <p:nvPr/>
        </p:nvSpPr>
        <p:spPr bwMode="auto">
          <a:xfrm>
            <a:off x="619914" y="4540670"/>
            <a:ext cx="7904167" cy="1261884"/>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Ziel</a:t>
            </a:r>
          </a:p>
          <a:p>
            <a:pPr algn="ctr" eaLnBrk="1" hangingPunct="1">
              <a:spcBef>
                <a:spcPts val="0"/>
              </a:spcBef>
            </a:pPr>
            <a:r>
              <a:rPr lang="de-DE" altLang="de-DE" sz="2400" dirty="0">
                <a:solidFill>
                  <a:srgbClr val="333333"/>
                </a:solidFill>
                <a:latin typeface="Calibri" panose="020F0502020204030204" pitchFamily="34" charset="0"/>
              </a:rPr>
              <a:t>Wählerinnen und Wähler</a:t>
            </a:r>
          </a:p>
          <a:p>
            <a:pPr algn="ctr" eaLnBrk="1" hangingPunct="1">
              <a:spcBef>
                <a:spcPts val="0"/>
              </a:spcBef>
            </a:pPr>
            <a:r>
              <a:rPr lang="de-DE" altLang="de-DE" sz="2400" dirty="0">
                <a:solidFill>
                  <a:srgbClr val="333333"/>
                </a:solidFill>
                <a:latin typeface="Calibri" panose="020F0502020204030204" pitchFamily="34" charset="0"/>
              </a:rPr>
              <a:t>von den eigenen Programmen und Zielen überzeugen</a:t>
            </a:r>
          </a:p>
        </p:txBody>
      </p:sp>
      <p:sp>
        <p:nvSpPr>
          <p:cNvPr id="6" name="Text Box 10">
            <a:extLst>
              <a:ext uri="{FF2B5EF4-FFF2-40B4-BE49-F238E27FC236}">
                <a16:creationId xmlns:a16="http://schemas.microsoft.com/office/drawing/2014/main" id="{87E87890-AAF1-3BB5-D0F7-2D3645317DFE}"/>
              </a:ext>
            </a:extLst>
          </p:cNvPr>
          <p:cNvSpPr txBox="1">
            <a:spLocks noChangeArrowheads="1"/>
          </p:cNvSpPr>
          <p:nvPr/>
        </p:nvSpPr>
        <p:spPr bwMode="auto">
          <a:xfrm>
            <a:off x="557720" y="1700808"/>
            <a:ext cx="8232608" cy="1877437"/>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Vorgehensweise</a:t>
            </a:r>
          </a:p>
          <a:p>
            <a:pPr eaLnBrk="1" hangingPunct="1">
              <a:spcBef>
                <a:spcPts val="0"/>
              </a:spcBef>
            </a:pPr>
            <a:endParaRPr lang="de-DE" altLang="de-DE" sz="1600" dirty="0">
              <a:solidFill>
                <a:srgbClr val="333333"/>
              </a:solidFill>
              <a:latin typeface="Calibri" panose="020F0502020204030204" pitchFamily="34" charset="0"/>
            </a:endParaRPr>
          </a:p>
          <a:p>
            <a:pPr eaLnBrk="1" hangingPunct="1">
              <a:spcBef>
                <a:spcPts val="0"/>
              </a:spcBef>
            </a:pPr>
            <a:r>
              <a:rPr lang="de-DE" altLang="de-DE" sz="2400" dirty="0">
                <a:solidFill>
                  <a:srgbClr val="333333"/>
                </a:solidFill>
                <a:latin typeface="Calibri" panose="020F0502020204030204" pitchFamily="34" charset="0"/>
              </a:rPr>
              <a:t>     </a:t>
            </a:r>
            <a:r>
              <a:rPr lang="de-DE" altLang="de-DE" sz="2400" dirty="0">
                <a:solidFill>
                  <a:srgbClr val="333333"/>
                </a:solidFill>
                <a:latin typeface="Calibri" panose="020F0502020204030204" pitchFamily="34" charset="0"/>
                <a:cs typeface="Calibri" panose="020F0502020204030204" pitchFamily="34" charset="0"/>
              </a:rPr>
              <a:t>→ </a:t>
            </a:r>
            <a:r>
              <a:rPr lang="de-DE" altLang="de-DE" sz="2400" dirty="0">
                <a:solidFill>
                  <a:srgbClr val="333333"/>
                </a:solidFill>
                <a:latin typeface="Calibri" panose="020F0502020204030204" pitchFamily="34" charset="0"/>
              </a:rPr>
              <a:t>intensive Kommunikation mit Wählerinnen und Wählern</a:t>
            </a:r>
          </a:p>
          <a:p>
            <a:pPr eaLnBrk="1" hangingPunct="1">
              <a:spcBef>
                <a:spcPts val="0"/>
              </a:spcBef>
            </a:pPr>
            <a:r>
              <a:rPr lang="de-DE" altLang="de-DE" sz="2400" dirty="0">
                <a:solidFill>
                  <a:srgbClr val="333333"/>
                </a:solidFill>
                <a:latin typeface="Calibri" panose="020F0502020204030204" pitchFamily="34" charset="0"/>
              </a:rPr>
              <a:t>     </a:t>
            </a:r>
            <a:r>
              <a:rPr lang="de-DE" altLang="de-DE" sz="2400" dirty="0">
                <a:solidFill>
                  <a:srgbClr val="333333"/>
                </a:solidFill>
                <a:latin typeface="Calibri" panose="020F0502020204030204" pitchFamily="34" charset="0"/>
                <a:cs typeface="Calibri" panose="020F0502020204030204" pitchFamily="34" charset="0"/>
              </a:rPr>
              <a:t>→ </a:t>
            </a:r>
            <a:r>
              <a:rPr lang="de-DE" altLang="de-DE" sz="2400" dirty="0">
                <a:solidFill>
                  <a:srgbClr val="333333"/>
                </a:solidFill>
                <a:latin typeface="Calibri" panose="020F0502020204030204" pitchFamily="34" charset="0"/>
              </a:rPr>
              <a:t>Vorstellung des Wahlprogramms</a:t>
            </a:r>
          </a:p>
          <a:p>
            <a:pPr eaLnBrk="1" hangingPunct="1">
              <a:spcBef>
                <a:spcPts val="0"/>
              </a:spcBef>
            </a:pPr>
            <a:r>
              <a:rPr lang="de-DE" altLang="de-DE" sz="2400" dirty="0">
                <a:solidFill>
                  <a:srgbClr val="333333"/>
                </a:solidFill>
                <a:latin typeface="Calibri" panose="020F0502020204030204" pitchFamily="34" charset="0"/>
              </a:rPr>
              <a:t>     </a:t>
            </a:r>
            <a:r>
              <a:rPr lang="de-DE" altLang="de-DE" sz="2400" dirty="0">
                <a:solidFill>
                  <a:srgbClr val="333333"/>
                </a:solidFill>
                <a:latin typeface="Calibri" panose="020F0502020204030204" pitchFamily="34" charset="0"/>
                <a:cs typeface="Calibri" panose="020F0502020204030204" pitchFamily="34" charset="0"/>
              </a:rPr>
              <a:t>→</a:t>
            </a:r>
            <a:r>
              <a:rPr lang="de-DE" altLang="de-DE" sz="2400" dirty="0">
                <a:solidFill>
                  <a:srgbClr val="333333"/>
                </a:solidFill>
                <a:latin typeface="Calibri" panose="020F0502020204030204" pitchFamily="34" charset="0"/>
              </a:rPr>
              <a:t> Ankündigung von Wahlversprechen</a:t>
            </a:r>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1"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up)">
                                      <p:cBhvr>
                                        <p:cTn id="11" dur="50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„Wahlkämpfen“ auf den Seiten 122 bis 123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200</Words>
  <Application>Microsoft Office PowerPoint</Application>
  <PresentationFormat>Bildschirmpräsentation (4:3)</PresentationFormat>
  <Paragraphs>28</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Johannes Fuchsberger</cp:lastModifiedBy>
  <cp:revision>61</cp:revision>
  <dcterms:created xsi:type="dcterms:W3CDTF">2011-07-14T19:54:09Z</dcterms:created>
  <dcterms:modified xsi:type="dcterms:W3CDTF">2023-12-15T14:10:35Z</dcterms:modified>
</cp:coreProperties>
</file>