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6A8"/>
    <a:srgbClr val="A5B75E"/>
    <a:srgbClr val="333333"/>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27.11.2023</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D26CF41-122B-758A-AABC-D823D8DE1406}"/>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Klassengesellschaft</a:t>
            </a:r>
          </a:p>
        </p:txBody>
      </p:sp>
      <p:sp>
        <p:nvSpPr>
          <p:cNvPr id="3" name="Text Box 10">
            <a:extLst>
              <a:ext uri="{FF2B5EF4-FFF2-40B4-BE49-F238E27FC236}">
                <a16:creationId xmlns:a16="http://schemas.microsoft.com/office/drawing/2014/main" id="{7192BDBC-11F3-B393-65F9-D1BE7CCFCB98}"/>
              </a:ext>
            </a:extLst>
          </p:cNvPr>
          <p:cNvSpPr txBox="1">
            <a:spLocks noChangeArrowheads="1"/>
          </p:cNvSpPr>
          <p:nvPr/>
        </p:nvSpPr>
        <p:spPr bwMode="auto">
          <a:xfrm>
            <a:off x="6084168" y="1628775"/>
            <a:ext cx="2838450" cy="2369880"/>
          </a:xfrm>
          <a:prstGeom prst="rect">
            <a:avLst/>
          </a:prstGeom>
          <a:noFill/>
          <a:ln w="38100" algn="ctr">
            <a:solidFill>
              <a:schemeClr val="accent6">
                <a:lumMod val="40000"/>
                <a:lumOff val="60000"/>
              </a:schemeClr>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Großbürger</a:t>
            </a:r>
          </a:p>
          <a:p>
            <a:pPr algn="ctr" eaLnBrk="1" hangingPunct="1"/>
            <a:r>
              <a:rPr lang="de-DE" altLang="de-DE" sz="2000" dirty="0">
                <a:solidFill>
                  <a:srgbClr val="333333"/>
                </a:solidFill>
                <a:latin typeface="Calibri" panose="020F0502020204030204" pitchFamily="34" charset="0"/>
              </a:rPr>
              <a:t>Unternehmer, Ärzte, hohe Beamte …</a:t>
            </a:r>
          </a:p>
          <a:p>
            <a:pPr algn="ctr" eaLnBrk="1" hangingPunct="1"/>
            <a:endParaRPr lang="de-DE" altLang="de-DE" sz="2000" dirty="0">
              <a:solidFill>
                <a:srgbClr val="333333"/>
              </a:solidFill>
              <a:latin typeface="Calibri" panose="020F0502020204030204" pitchFamily="34" charset="0"/>
            </a:endParaRPr>
          </a:p>
          <a:p>
            <a:pPr algn="ctr" eaLnBrk="1" hangingPunct="1"/>
            <a:r>
              <a:rPr lang="de-DE" altLang="de-DE" sz="2000" dirty="0">
                <a:solidFill>
                  <a:srgbClr val="333333"/>
                </a:solidFill>
                <a:latin typeface="Calibri" panose="020F0502020204030204" pitchFamily="34" charset="0"/>
              </a:rPr>
              <a:t>Stadthaus mit Dienstpersonal, Sommerhaus am Land</a:t>
            </a:r>
          </a:p>
        </p:txBody>
      </p:sp>
      <p:sp>
        <p:nvSpPr>
          <p:cNvPr id="4" name="Text Box 10">
            <a:extLst>
              <a:ext uri="{FF2B5EF4-FFF2-40B4-BE49-F238E27FC236}">
                <a16:creationId xmlns:a16="http://schemas.microsoft.com/office/drawing/2014/main" id="{C92DE058-E42A-D274-7E48-70F3D403D20E}"/>
              </a:ext>
            </a:extLst>
          </p:cNvPr>
          <p:cNvSpPr txBox="1">
            <a:spLocks noChangeArrowheads="1"/>
          </p:cNvSpPr>
          <p:nvPr/>
        </p:nvSpPr>
        <p:spPr bwMode="auto">
          <a:xfrm>
            <a:off x="3151188" y="1628775"/>
            <a:ext cx="2808287" cy="2369880"/>
          </a:xfrm>
          <a:prstGeom prst="rect">
            <a:avLst/>
          </a:prstGeom>
          <a:noFill/>
          <a:ln w="38100" algn="ctr">
            <a:solidFill>
              <a:schemeClr val="accent6">
                <a:lumMod val="40000"/>
                <a:lumOff val="60000"/>
              </a:schemeClr>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Kleinbürger</a:t>
            </a:r>
          </a:p>
          <a:p>
            <a:pPr algn="ctr" eaLnBrk="1" hangingPunct="1"/>
            <a:r>
              <a:rPr lang="de-DE" altLang="de-DE" sz="2000" dirty="0">
                <a:solidFill>
                  <a:srgbClr val="333333"/>
                </a:solidFill>
                <a:latin typeface="Calibri" panose="020F0502020204030204" pitchFamily="34" charset="0"/>
              </a:rPr>
              <a:t>Handwerker, Händler, Angestellte …</a:t>
            </a:r>
          </a:p>
          <a:p>
            <a:pPr algn="ctr" eaLnBrk="1" hangingPunct="1"/>
            <a:endParaRPr lang="de-DE" altLang="de-DE" sz="2000" dirty="0">
              <a:solidFill>
                <a:srgbClr val="333333"/>
              </a:solidFill>
              <a:latin typeface="Calibri" panose="020F0502020204030204" pitchFamily="34" charset="0"/>
            </a:endParaRPr>
          </a:p>
          <a:p>
            <a:pPr algn="ctr" eaLnBrk="1" hangingPunct="1"/>
            <a:r>
              <a:rPr lang="de-DE" altLang="de-DE" sz="2000" dirty="0">
                <a:solidFill>
                  <a:srgbClr val="333333"/>
                </a:solidFill>
                <a:latin typeface="Calibri" panose="020F0502020204030204" pitchFamily="34" charset="0"/>
              </a:rPr>
              <a:t>Wohnung häufig über der Werkstatt oder dem Geschäft</a:t>
            </a:r>
          </a:p>
        </p:txBody>
      </p:sp>
      <p:sp>
        <p:nvSpPr>
          <p:cNvPr id="5" name="Text Box 10">
            <a:extLst>
              <a:ext uri="{FF2B5EF4-FFF2-40B4-BE49-F238E27FC236}">
                <a16:creationId xmlns:a16="http://schemas.microsoft.com/office/drawing/2014/main" id="{61CCC77C-F5C4-BCC2-9B27-CB32FF8972A7}"/>
              </a:ext>
            </a:extLst>
          </p:cNvPr>
          <p:cNvSpPr txBox="1">
            <a:spLocks noChangeArrowheads="1"/>
          </p:cNvSpPr>
          <p:nvPr/>
        </p:nvSpPr>
        <p:spPr bwMode="auto">
          <a:xfrm>
            <a:off x="146770" y="1632729"/>
            <a:ext cx="2879725" cy="2369880"/>
          </a:xfrm>
          <a:prstGeom prst="rect">
            <a:avLst/>
          </a:prstGeom>
          <a:noFill/>
          <a:ln w="38100" algn="ctr">
            <a:solidFill>
              <a:schemeClr val="accent6">
                <a:lumMod val="40000"/>
                <a:lumOff val="60000"/>
              </a:schemeClr>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Bauern</a:t>
            </a:r>
          </a:p>
          <a:p>
            <a:pPr algn="ctr" eaLnBrk="1" hangingPunct="1"/>
            <a:r>
              <a:rPr lang="de-DE" altLang="de-DE" sz="2000" dirty="0">
                <a:solidFill>
                  <a:srgbClr val="333333"/>
                </a:solidFill>
                <a:latin typeface="Calibri" panose="020F0502020204030204" pitchFamily="34" charset="0"/>
              </a:rPr>
              <a:t>große Mehrheit der Bevölkerung</a:t>
            </a:r>
          </a:p>
          <a:p>
            <a:pPr algn="ctr" eaLnBrk="1" hangingPunct="1"/>
            <a:endParaRPr lang="de-DE" altLang="de-DE" sz="2000" dirty="0">
              <a:solidFill>
                <a:srgbClr val="333333"/>
              </a:solidFill>
              <a:latin typeface="Calibri" panose="020F0502020204030204" pitchFamily="34" charset="0"/>
            </a:endParaRPr>
          </a:p>
          <a:p>
            <a:pPr algn="ctr" eaLnBrk="1" hangingPunct="1"/>
            <a:r>
              <a:rPr lang="de-DE" altLang="de-DE" sz="2000" dirty="0">
                <a:solidFill>
                  <a:srgbClr val="333333"/>
                </a:solidFill>
                <a:latin typeface="Calibri" panose="020F0502020204030204" pitchFamily="34" charset="0"/>
              </a:rPr>
              <a:t>keine Aufstiegs-möglichkeit für Knechte</a:t>
            </a:r>
          </a:p>
          <a:p>
            <a:pPr algn="ctr" eaLnBrk="1" hangingPunct="1"/>
            <a:endParaRPr lang="de-DE" altLang="de-DE" sz="2000" dirty="0">
              <a:solidFill>
                <a:srgbClr val="333333"/>
              </a:solidFill>
              <a:latin typeface="Calibri" panose="020F0502020204030204" pitchFamily="34" charset="0"/>
            </a:endParaRPr>
          </a:p>
        </p:txBody>
      </p:sp>
      <p:sp>
        <p:nvSpPr>
          <p:cNvPr id="6" name="Text Box 10">
            <a:extLst>
              <a:ext uri="{FF2B5EF4-FFF2-40B4-BE49-F238E27FC236}">
                <a16:creationId xmlns:a16="http://schemas.microsoft.com/office/drawing/2014/main" id="{43D49993-F28F-BD22-B2E2-E5A260651232}"/>
              </a:ext>
            </a:extLst>
          </p:cNvPr>
          <p:cNvSpPr txBox="1">
            <a:spLocks noChangeArrowheads="1"/>
          </p:cNvSpPr>
          <p:nvPr/>
        </p:nvSpPr>
        <p:spPr bwMode="auto">
          <a:xfrm>
            <a:off x="785813" y="4670425"/>
            <a:ext cx="7634287" cy="1754326"/>
          </a:xfrm>
          <a:prstGeom prst="rect">
            <a:avLst/>
          </a:prstGeom>
          <a:noFill/>
          <a:ln w="38100" algn="ctr">
            <a:solidFill>
              <a:schemeClr val="accent6">
                <a:lumMod val="40000"/>
                <a:lumOff val="60000"/>
              </a:schemeClr>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Arbeiter</a:t>
            </a:r>
          </a:p>
          <a:p>
            <a:pPr eaLnBrk="1" hangingPunct="1"/>
            <a:r>
              <a:rPr lang="de-DE" altLang="de-DE" sz="2000" dirty="0">
                <a:solidFill>
                  <a:srgbClr val="333333"/>
                </a:solidFill>
                <a:latin typeface="Calibri" panose="020F0502020204030204" pitchFamily="34" charset="0"/>
              </a:rPr>
              <a:t>Knechte ziehen in die Städte </a:t>
            </a:r>
            <a:r>
              <a:rPr lang="de-DE" altLang="de-DE" sz="2000" dirty="0">
                <a:solidFill>
                  <a:srgbClr val="333333"/>
                </a:solidFill>
                <a:latin typeface="Calibri" panose="020F0502020204030204" pitchFamily="34" charset="0"/>
                <a:sym typeface="Wingdings" panose="05000000000000000000" pitchFamily="2" charset="2"/>
              </a:rPr>
              <a:t> Arbeit in Fabriken</a:t>
            </a:r>
          </a:p>
          <a:p>
            <a:pPr eaLnBrk="1" hangingPunct="1"/>
            <a:r>
              <a:rPr lang="de-DE" altLang="de-DE" sz="2000" dirty="0">
                <a:solidFill>
                  <a:srgbClr val="333333"/>
                </a:solidFill>
                <a:latin typeface="Calibri" panose="020F0502020204030204" pitchFamily="34" charset="0"/>
                <a:sym typeface="Wingdings" panose="05000000000000000000" pitchFamily="2" charset="2"/>
              </a:rPr>
              <a:t>Arbeitersiedlungen entstehen</a:t>
            </a:r>
          </a:p>
          <a:p>
            <a:pPr eaLnBrk="1" hangingPunct="1"/>
            <a:r>
              <a:rPr lang="de-DE" altLang="de-DE" sz="2000" dirty="0">
                <a:solidFill>
                  <a:srgbClr val="333333"/>
                </a:solidFill>
                <a:latin typeface="Calibri" panose="020F0502020204030204" pitchFamily="34" charset="0"/>
                <a:sym typeface="Wingdings" panose="05000000000000000000" pitchFamily="2" charset="2"/>
              </a:rPr>
              <a:t>Kleinstwohnungen oder Hütten</a:t>
            </a:r>
          </a:p>
          <a:p>
            <a:pPr eaLnBrk="1" hangingPunct="1"/>
            <a:r>
              <a:rPr lang="de-DE" altLang="de-DE" sz="2000" dirty="0">
                <a:solidFill>
                  <a:srgbClr val="333333"/>
                </a:solidFill>
                <a:latin typeface="Calibri" panose="020F0502020204030204" pitchFamily="34" charset="0"/>
                <a:sym typeface="Wingdings" panose="05000000000000000000" pitchFamily="2" charset="2"/>
              </a:rPr>
              <a:t>Bettgeher: mehrere Personen schlafen abwechselnd in einem Bett</a:t>
            </a:r>
            <a:endParaRPr lang="de-DE" altLang="de-DE" sz="2000" dirty="0">
              <a:solidFill>
                <a:srgbClr val="333333"/>
              </a:solidFill>
              <a:latin typeface="Calibri" panose="020F0502020204030204" pitchFamily="34" charset="0"/>
            </a:endParaRPr>
          </a:p>
        </p:txBody>
      </p:sp>
      <p:sp>
        <p:nvSpPr>
          <p:cNvPr id="7" name="Pfeil nach unten 6">
            <a:extLst>
              <a:ext uri="{FF2B5EF4-FFF2-40B4-BE49-F238E27FC236}">
                <a16:creationId xmlns:a16="http://schemas.microsoft.com/office/drawing/2014/main" id="{BA7EA6AE-63DB-BA82-A837-3B294F7F1504}"/>
              </a:ext>
            </a:extLst>
          </p:cNvPr>
          <p:cNvSpPr>
            <a:spLocks noChangeArrowheads="1"/>
          </p:cNvSpPr>
          <p:nvPr/>
        </p:nvSpPr>
        <p:spPr bwMode="auto">
          <a:xfrm rot="18641686">
            <a:off x="3006725" y="3297523"/>
            <a:ext cx="288925" cy="2070080"/>
          </a:xfrm>
          <a:prstGeom prst="downArrow">
            <a:avLst>
              <a:gd name="adj1" fmla="val 50000"/>
              <a:gd name="adj2" fmla="val 49806"/>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„Unten oder oben?“ auf den Seiten 60 bis 61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235</Words>
  <Application>Microsoft Office PowerPoint</Application>
  <PresentationFormat>Bildschirmpräsentation (4:3)</PresentationFormat>
  <Paragraphs>37</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Johannes Fuchsberger</cp:lastModifiedBy>
  <cp:revision>58</cp:revision>
  <dcterms:created xsi:type="dcterms:W3CDTF">2011-07-14T19:54:09Z</dcterms:created>
  <dcterms:modified xsi:type="dcterms:W3CDTF">2023-11-27T18:07:29Z</dcterms:modified>
</cp:coreProperties>
</file>