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Erste Weltkrieg</a:t>
            </a:r>
          </a:p>
        </p:txBody>
      </p:sp>
      <p:sp>
        <p:nvSpPr>
          <p:cNvPr id="3" name="Text Box 10">
            <a:extLst>
              <a:ext uri="{FF2B5EF4-FFF2-40B4-BE49-F238E27FC236}">
                <a16:creationId xmlns:a16="http://schemas.microsoft.com/office/drawing/2014/main" id="{7F1A0DD1-AC07-DD18-33F6-6AD8D3FAD63B}"/>
              </a:ext>
            </a:extLst>
          </p:cNvPr>
          <p:cNvSpPr txBox="1">
            <a:spLocks noChangeArrowheads="1"/>
          </p:cNvSpPr>
          <p:nvPr/>
        </p:nvSpPr>
        <p:spPr bwMode="auto">
          <a:xfrm>
            <a:off x="312474" y="1559967"/>
            <a:ext cx="25923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Imperialismus</a:t>
            </a:r>
          </a:p>
        </p:txBody>
      </p:sp>
      <p:sp>
        <p:nvSpPr>
          <p:cNvPr id="4" name="Text Box 10">
            <a:extLst>
              <a:ext uri="{FF2B5EF4-FFF2-40B4-BE49-F238E27FC236}">
                <a16:creationId xmlns:a16="http://schemas.microsoft.com/office/drawing/2014/main" id="{C56AB7EE-D60A-FC43-CE87-FC6C63F42BA5}"/>
              </a:ext>
            </a:extLst>
          </p:cNvPr>
          <p:cNvSpPr txBox="1">
            <a:spLocks noChangeArrowheads="1"/>
          </p:cNvSpPr>
          <p:nvPr/>
        </p:nvSpPr>
        <p:spPr bwMode="auto">
          <a:xfrm>
            <a:off x="3254112" y="1556792"/>
            <a:ext cx="248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Wettrüsten</a:t>
            </a:r>
          </a:p>
        </p:txBody>
      </p:sp>
      <p:sp>
        <p:nvSpPr>
          <p:cNvPr id="5" name="Text Box 10">
            <a:extLst>
              <a:ext uri="{FF2B5EF4-FFF2-40B4-BE49-F238E27FC236}">
                <a16:creationId xmlns:a16="http://schemas.microsoft.com/office/drawing/2014/main" id="{F1530F98-1877-1E48-CECF-1D87BF927ED2}"/>
              </a:ext>
            </a:extLst>
          </p:cNvPr>
          <p:cNvSpPr txBox="1">
            <a:spLocks noChangeArrowheads="1"/>
          </p:cNvSpPr>
          <p:nvPr/>
        </p:nvSpPr>
        <p:spPr bwMode="auto">
          <a:xfrm>
            <a:off x="6019537" y="1537742"/>
            <a:ext cx="30972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Kriegsbereitschaft</a:t>
            </a:r>
          </a:p>
        </p:txBody>
      </p:sp>
      <p:cxnSp>
        <p:nvCxnSpPr>
          <p:cNvPr id="6" name="Gerade Verbindung mit Pfeil 5">
            <a:extLst>
              <a:ext uri="{FF2B5EF4-FFF2-40B4-BE49-F238E27FC236}">
                <a16:creationId xmlns:a16="http://schemas.microsoft.com/office/drawing/2014/main" id="{650BD6A6-C4F2-E4F6-94DA-F8E55EAEC98B}"/>
              </a:ext>
            </a:extLst>
          </p:cNvPr>
          <p:cNvCxnSpPr>
            <a:cxnSpLocks noChangeShapeType="1"/>
          </p:cNvCxnSpPr>
          <p:nvPr/>
        </p:nvCxnSpPr>
        <p:spPr bwMode="auto">
          <a:xfrm>
            <a:off x="2760399" y="1775867"/>
            <a:ext cx="720725" cy="0"/>
          </a:xfrm>
          <a:prstGeom prst="straightConnector1">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7" name="Gerade Verbindung mit Pfeil 6">
            <a:extLst>
              <a:ext uri="{FF2B5EF4-FFF2-40B4-BE49-F238E27FC236}">
                <a16:creationId xmlns:a16="http://schemas.microsoft.com/office/drawing/2014/main" id="{5EC4EA22-F2AA-F19D-0A08-A9550F535E8B}"/>
              </a:ext>
            </a:extLst>
          </p:cNvPr>
          <p:cNvCxnSpPr>
            <a:cxnSpLocks noChangeShapeType="1"/>
          </p:cNvCxnSpPr>
          <p:nvPr/>
        </p:nvCxnSpPr>
        <p:spPr bwMode="auto">
          <a:xfrm>
            <a:off x="5406762" y="1775867"/>
            <a:ext cx="720725" cy="0"/>
          </a:xfrm>
          <a:prstGeom prst="straightConnector1">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8" name="Gerade Verbindung mit Pfeil 7">
            <a:extLst>
              <a:ext uri="{FF2B5EF4-FFF2-40B4-BE49-F238E27FC236}">
                <a16:creationId xmlns:a16="http://schemas.microsoft.com/office/drawing/2014/main" id="{2F131133-80E2-55D1-D74C-107951C42AA7}"/>
              </a:ext>
            </a:extLst>
          </p:cNvPr>
          <p:cNvCxnSpPr>
            <a:cxnSpLocks noChangeShapeType="1"/>
          </p:cNvCxnSpPr>
          <p:nvPr/>
        </p:nvCxnSpPr>
        <p:spPr bwMode="auto">
          <a:xfrm>
            <a:off x="1680899" y="2064792"/>
            <a:ext cx="1800225" cy="847725"/>
          </a:xfrm>
          <a:prstGeom prst="straightConnector1">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9" name="Gerade Verbindung mit Pfeil 8">
            <a:extLst>
              <a:ext uri="{FF2B5EF4-FFF2-40B4-BE49-F238E27FC236}">
                <a16:creationId xmlns:a16="http://schemas.microsoft.com/office/drawing/2014/main" id="{D9079BCB-00E9-EF8A-6C5C-00D03CFC9D59}"/>
              </a:ext>
            </a:extLst>
          </p:cNvPr>
          <p:cNvCxnSpPr>
            <a:cxnSpLocks noChangeShapeType="1"/>
          </p:cNvCxnSpPr>
          <p:nvPr/>
        </p:nvCxnSpPr>
        <p:spPr bwMode="auto">
          <a:xfrm flipV="1">
            <a:off x="5640694" y="2136232"/>
            <a:ext cx="1944118" cy="765173"/>
          </a:xfrm>
          <a:prstGeom prst="straightConnector1">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cxnSp>
      <p:sp>
        <p:nvSpPr>
          <p:cNvPr id="10" name="Text Box 10">
            <a:extLst>
              <a:ext uri="{FF2B5EF4-FFF2-40B4-BE49-F238E27FC236}">
                <a16:creationId xmlns:a16="http://schemas.microsoft.com/office/drawing/2014/main" id="{27C92527-3719-87B2-FA85-D8AD20CA98D5}"/>
              </a:ext>
            </a:extLst>
          </p:cNvPr>
          <p:cNvSpPr txBox="1">
            <a:spLocks noChangeArrowheads="1"/>
          </p:cNvSpPr>
          <p:nvPr/>
        </p:nvSpPr>
        <p:spPr bwMode="auto">
          <a:xfrm>
            <a:off x="3265224" y="2928392"/>
            <a:ext cx="248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BÜNDNISSE</a:t>
            </a:r>
          </a:p>
        </p:txBody>
      </p:sp>
      <p:sp>
        <p:nvSpPr>
          <p:cNvPr id="11" name="Text Box 10">
            <a:extLst>
              <a:ext uri="{FF2B5EF4-FFF2-40B4-BE49-F238E27FC236}">
                <a16:creationId xmlns:a16="http://schemas.microsoft.com/office/drawing/2014/main" id="{B601679F-3C4D-C964-6BED-2F5251901A62}"/>
              </a:ext>
            </a:extLst>
          </p:cNvPr>
          <p:cNvSpPr txBox="1">
            <a:spLocks noChangeArrowheads="1"/>
          </p:cNvSpPr>
          <p:nvPr/>
        </p:nvSpPr>
        <p:spPr bwMode="auto">
          <a:xfrm>
            <a:off x="172016" y="2923630"/>
            <a:ext cx="260528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chemeClr val="accent6">
                    <a:lumMod val="40000"/>
                    <a:lumOff val="60000"/>
                  </a:schemeClr>
                </a:solidFill>
                <a:latin typeface="Calibri" panose="020F0502020204030204" pitchFamily="34" charset="0"/>
              </a:rPr>
              <a:t>Entente und Verbündete</a:t>
            </a:r>
          </a:p>
          <a:p>
            <a:pPr algn="ctr" eaLnBrk="1" hangingPunct="1"/>
            <a:r>
              <a:rPr lang="de-DE" altLang="de-DE" sz="2400" dirty="0">
                <a:solidFill>
                  <a:srgbClr val="333333"/>
                </a:solidFill>
                <a:latin typeface="Calibri" panose="020F0502020204030204" pitchFamily="34" charset="0"/>
              </a:rPr>
              <a:t>Großbritannien</a:t>
            </a:r>
          </a:p>
          <a:p>
            <a:pPr algn="ctr" eaLnBrk="1" hangingPunct="1"/>
            <a:r>
              <a:rPr lang="de-DE" altLang="de-DE" sz="2400" dirty="0">
                <a:solidFill>
                  <a:srgbClr val="333333"/>
                </a:solidFill>
                <a:latin typeface="Calibri" panose="020F0502020204030204" pitchFamily="34" charset="0"/>
              </a:rPr>
              <a:t>Frankreich</a:t>
            </a:r>
          </a:p>
          <a:p>
            <a:pPr algn="ctr" eaLnBrk="1" hangingPunct="1"/>
            <a:r>
              <a:rPr lang="de-DE" altLang="de-DE" sz="2400" dirty="0">
                <a:solidFill>
                  <a:srgbClr val="333333"/>
                </a:solidFill>
                <a:latin typeface="Calibri" panose="020F0502020204030204" pitchFamily="34" charset="0"/>
              </a:rPr>
              <a:t>Russland</a:t>
            </a:r>
          </a:p>
          <a:p>
            <a:pPr algn="ctr" eaLnBrk="1" hangingPunct="1"/>
            <a:r>
              <a:rPr lang="de-DE" altLang="de-DE" sz="2400" dirty="0">
                <a:solidFill>
                  <a:srgbClr val="333333"/>
                </a:solidFill>
                <a:latin typeface="Calibri" panose="020F0502020204030204" pitchFamily="34" charset="0"/>
              </a:rPr>
              <a:t>Serbien</a:t>
            </a:r>
          </a:p>
          <a:p>
            <a:pPr algn="ctr" eaLnBrk="1" hangingPunct="1"/>
            <a:r>
              <a:rPr lang="de-DE" altLang="de-DE" sz="2400" dirty="0">
                <a:solidFill>
                  <a:srgbClr val="333333"/>
                </a:solidFill>
                <a:latin typeface="Calibri" panose="020F0502020204030204" pitchFamily="34" charset="0"/>
              </a:rPr>
              <a:t>Italien (ab 1915)</a:t>
            </a:r>
          </a:p>
          <a:p>
            <a:pPr algn="ctr" eaLnBrk="1" hangingPunct="1"/>
            <a:r>
              <a:rPr lang="de-DE" altLang="de-DE" sz="2400" dirty="0">
                <a:solidFill>
                  <a:srgbClr val="333333"/>
                </a:solidFill>
                <a:latin typeface="Calibri" panose="020F0502020204030204" pitchFamily="34" charset="0"/>
              </a:rPr>
              <a:t>USA (ab 1917)</a:t>
            </a:r>
          </a:p>
        </p:txBody>
      </p:sp>
      <p:sp>
        <p:nvSpPr>
          <p:cNvPr id="12" name="Text Box 10">
            <a:extLst>
              <a:ext uri="{FF2B5EF4-FFF2-40B4-BE49-F238E27FC236}">
                <a16:creationId xmlns:a16="http://schemas.microsoft.com/office/drawing/2014/main" id="{E3CC8B4D-64C9-B3DB-4883-13343E728F26}"/>
              </a:ext>
            </a:extLst>
          </p:cNvPr>
          <p:cNvSpPr txBox="1">
            <a:spLocks noChangeArrowheads="1"/>
          </p:cNvSpPr>
          <p:nvPr/>
        </p:nvSpPr>
        <p:spPr bwMode="auto">
          <a:xfrm>
            <a:off x="6516216" y="3190002"/>
            <a:ext cx="2717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chemeClr val="accent6">
                    <a:lumMod val="40000"/>
                    <a:lumOff val="60000"/>
                  </a:schemeClr>
                </a:solidFill>
                <a:latin typeface="Calibri" panose="020F0502020204030204" pitchFamily="34" charset="0"/>
              </a:rPr>
              <a:t>Mittelmächte</a:t>
            </a:r>
          </a:p>
          <a:p>
            <a:pPr algn="ctr" eaLnBrk="1" hangingPunct="1"/>
            <a:r>
              <a:rPr lang="de-DE" altLang="de-DE" sz="2400" dirty="0">
                <a:solidFill>
                  <a:srgbClr val="333333"/>
                </a:solidFill>
                <a:latin typeface="Calibri" panose="020F0502020204030204" pitchFamily="34" charset="0"/>
              </a:rPr>
              <a:t>Deutsches Reich</a:t>
            </a:r>
          </a:p>
          <a:p>
            <a:pPr algn="ctr" eaLnBrk="1" hangingPunct="1"/>
            <a:r>
              <a:rPr lang="de-DE" altLang="de-DE" sz="2400" dirty="0">
                <a:solidFill>
                  <a:srgbClr val="333333"/>
                </a:solidFill>
                <a:latin typeface="Calibri" panose="020F0502020204030204" pitchFamily="34" charset="0"/>
              </a:rPr>
              <a:t>Österreich-Ungarn</a:t>
            </a:r>
          </a:p>
          <a:p>
            <a:pPr algn="ctr" eaLnBrk="1" hangingPunct="1"/>
            <a:r>
              <a:rPr lang="de-DE" altLang="de-DE" sz="2400" dirty="0">
                <a:solidFill>
                  <a:srgbClr val="333333"/>
                </a:solidFill>
                <a:latin typeface="Calibri" panose="020F0502020204030204" pitchFamily="34" charset="0"/>
              </a:rPr>
              <a:t>Bulgarien</a:t>
            </a:r>
          </a:p>
          <a:p>
            <a:pPr algn="ctr" eaLnBrk="1" hangingPunct="1"/>
            <a:r>
              <a:rPr lang="de-DE" altLang="de-DE" sz="2400" dirty="0">
                <a:solidFill>
                  <a:srgbClr val="333333"/>
                </a:solidFill>
                <a:latin typeface="Calibri" panose="020F0502020204030204" pitchFamily="34" charset="0"/>
              </a:rPr>
              <a:t>Osmanisches Reich</a:t>
            </a:r>
          </a:p>
        </p:txBody>
      </p:sp>
      <p:sp>
        <p:nvSpPr>
          <p:cNvPr id="13" name="Explosion 1 12">
            <a:extLst>
              <a:ext uri="{FF2B5EF4-FFF2-40B4-BE49-F238E27FC236}">
                <a16:creationId xmlns:a16="http://schemas.microsoft.com/office/drawing/2014/main" id="{609C03FC-D3AE-1F03-B928-5BD962294D79}"/>
              </a:ext>
            </a:extLst>
          </p:cNvPr>
          <p:cNvSpPr>
            <a:spLocks noChangeArrowheads="1"/>
          </p:cNvSpPr>
          <p:nvPr/>
        </p:nvSpPr>
        <p:spPr bwMode="auto">
          <a:xfrm>
            <a:off x="2555776" y="3635191"/>
            <a:ext cx="3960440" cy="2050346"/>
          </a:xfrm>
          <a:prstGeom prst="irregularSeal1">
            <a:avLst/>
          </a:prstGeom>
          <a:solidFill>
            <a:srgbClr val="FF0000"/>
          </a:solidFill>
          <a:ln w="9525" algn="ctr">
            <a:solidFill>
              <a:srgbClr val="FF00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3F26C19A-537D-8EC0-6D2F-942C922688CE}"/>
              </a:ext>
            </a:extLst>
          </p:cNvPr>
          <p:cNvSpPr txBox="1">
            <a:spLocks noChangeArrowheads="1"/>
          </p:cNvSpPr>
          <p:nvPr/>
        </p:nvSpPr>
        <p:spPr bwMode="auto">
          <a:xfrm>
            <a:off x="2915034" y="4183310"/>
            <a:ext cx="324593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Attentat von Sarajewo</a:t>
            </a:r>
          </a:p>
        </p:txBody>
      </p:sp>
      <p:sp>
        <p:nvSpPr>
          <p:cNvPr id="15" name="Text Box 10">
            <a:extLst>
              <a:ext uri="{FF2B5EF4-FFF2-40B4-BE49-F238E27FC236}">
                <a16:creationId xmlns:a16="http://schemas.microsoft.com/office/drawing/2014/main" id="{AC74FD22-FF60-9CE4-3708-FE71DE042E29}"/>
              </a:ext>
            </a:extLst>
          </p:cNvPr>
          <p:cNvSpPr txBox="1">
            <a:spLocks noChangeArrowheads="1"/>
          </p:cNvSpPr>
          <p:nvPr/>
        </p:nvSpPr>
        <p:spPr bwMode="auto">
          <a:xfrm>
            <a:off x="1356255" y="5825827"/>
            <a:ext cx="67691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FF0000"/>
                </a:solidFill>
              </a:rPr>
              <a:t>Erster </a:t>
            </a:r>
            <a:r>
              <a:rPr lang="de-DE" altLang="de-DE" sz="2800" dirty="0">
                <a:solidFill>
                  <a:srgbClr val="FF0000"/>
                </a:solidFill>
                <a:latin typeface="Calibri" panose="020F0502020204030204" pitchFamily="34" charset="0"/>
              </a:rPr>
              <a:t>Weltkrieg</a:t>
            </a:r>
            <a:r>
              <a:rPr lang="de-DE" altLang="de-DE" sz="2800" dirty="0">
                <a:solidFill>
                  <a:srgbClr val="FF0000"/>
                </a:solidFill>
              </a:rPr>
              <a:t> (1914–1918)</a:t>
            </a:r>
          </a:p>
        </p:txBody>
      </p:sp>
      <p:sp>
        <p:nvSpPr>
          <p:cNvPr id="16" name="Text Box 10">
            <a:extLst>
              <a:ext uri="{FF2B5EF4-FFF2-40B4-BE49-F238E27FC236}">
                <a16:creationId xmlns:a16="http://schemas.microsoft.com/office/drawing/2014/main" id="{9D95CFE3-A13C-1777-7C19-32C5B36B4AB0}"/>
              </a:ext>
            </a:extLst>
          </p:cNvPr>
          <p:cNvSpPr txBox="1">
            <a:spLocks noChangeArrowheads="1"/>
          </p:cNvSpPr>
          <p:nvPr/>
        </p:nvSpPr>
        <p:spPr bwMode="auto">
          <a:xfrm>
            <a:off x="3265224" y="2120505"/>
            <a:ext cx="2489200" cy="523220"/>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Ursachen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0" grpId="0"/>
      <p:bldP spid="11" grpId="0"/>
      <p:bldP spid="12" grpId="0"/>
      <p:bldP spid="13" grpId="0" animBg="1"/>
      <p:bldP spid="14" grpId="0"/>
      <p:bldP spid="15" grpId="0"/>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„Der Erste Weltkrieg“ auf den Seiten 94 bis 95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Office PowerPoint</Application>
  <PresentationFormat>Bildschirmpräsentation (4:3)</PresentationFormat>
  <Paragraphs>39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2024-09-20T15:47:08Z</dcterms:modified>
</cp:coreProperties>
</file>