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Gegenreformation</a:t>
            </a:r>
          </a:p>
        </p:txBody>
      </p:sp>
      <p:sp>
        <p:nvSpPr>
          <p:cNvPr id="3" name="Text Box 10">
            <a:extLst>
              <a:ext uri="{FF2B5EF4-FFF2-40B4-BE49-F238E27FC236}">
                <a16:creationId xmlns:a16="http://schemas.microsoft.com/office/drawing/2014/main" id="{412325EC-CE45-8A4F-0A42-AD506E2BF1E7}"/>
              </a:ext>
            </a:extLst>
          </p:cNvPr>
          <p:cNvSpPr txBox="1">
            <a:spLocks noChangeArrowheads="1"/>
          </p:cNvSpPr>
          <p:nvPr/>
        </p:nvSpPr>
        <p:spPr bwMode="auto">
          <a:xfrm>
            <a:off x="3346843" y="4459484"/>
            <a:ext cx="5508736"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Konzil von Trient</a:t>
            </a:r>
          </a:p>
          <a:p>
            <a:pPr algn="ctr" eaLnBrk="1" hangingPunct="1"/>
            <a:r>
              <a:rPr lang="de-DE" altLang="de-DE" sz="2800" dirty="0">
                <a:solidFill>
                  <a:srgbClr val="333333"/>
                </a:solidFill>
                <a:latin typeface="Calibri" panose="020F0502020204030204" pitchFamily="34" charset="0"/>
              </a:rPr>
              <a:t>(1545-1563)</a:t>
            </a:r>
            <a:endParaRPr lang="de-DE" altLang="de-DE" sz="1200" dirty="0">
              <a:solidFill>
                <a:srgbClr val="333333"/>
              </a:solidFill>
              <a:latin typeface="Calibri" panose="020F0502020204030204" pitchFamily="34" charset="0"/>
            </a:endParaRPr>
          </a:p>
          <a:p>
            <a:pPr algn="ctr" eaLnBrk="1" hangingPunct="1">
              <a:buFont typeface="Arial" panose="020B0604020202020204" pitchFamily="34" charset="0"/>
              <a:buChar char="•"/>
            </a:pPr>
            <a:r>
              <a:rPr lang="de-DE" altLang="de-DE" sz="2800" dirty="0">
                <a:solidFill>
                  <a:srgbClr val="333333"/>
                </a:solidFill>
                <a:latin typeface="Calibri" panose="020F0502020204030204" pitchFamily="34" charset="0"/>
              </a:rPr>
              <a:t> bessere Ausbildung der Priester</a:t>
            </a:r>
          </a:p>
          <a:p>
            <a:pPr algn="ctr" eaLnBrk="1" hangingPunct="1">
              <a:buFont typeface="Arial" panose="020B0604020202020204" pitchFamily="34" charset="0"/>
              <a:buChar char="•"/>
            </a:pPr>
            <a:r>
              <a:rPr lang="de-DE" altLang="de-DE" sz="2800" dirty="0">
                <a:solidFill>
                  <a:srgbClr val="333333"/>
                </a:solidFill>
                <a:latin typeface="Calibri" panose="020F0502020204030204" pitchFamily="34" charset="0"/>
              </a:rPr>
              <a:t> Verbot des Ablasshandels</a:t>
            </a:r>
          </a:p>
        </p:txBody>
      </p:sp>
      <p:sp>
        <p:nvSpPr>
          <p:cNvPr id="6" name="Text Box 10">
            <a:extLst>
              <a:ext uri="{FF2B5EF4-FFF2-40B4-BE49-F238E27FC236}">
                <a16:creationId xmlns:a16="http://schemas.microsoft.com/office/drawing/2014/main" id="{D2F2553C-5C8D-58ED-1EDC-0E2E9D09B8E3}"/>
              </a:ext>
            </a:extLst>
          </p:cNvPr>
          <p:cNvSpPr txBox="1">
            <a:spLocks noChangeArrowheads="1"/>
          </p:cNvSpPr>
          <p:nvPr/>
        </p:nvSpPr>
        <p:spPr bwMode="auto">
          <a:xfrm>
            <a:off x="1187623" y="1539479"/>
            <a:ext cx="67687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Ziel: Zurückgewinnen der Gläubigen durch…</a:t>
            </a:r>
          </a:p>
        </p:txBody>
      </p:sp>
      <p:sp>
        <p:nvSpPr>
          <p:cNvPr id="7" name="Text Box 10">
            <a:extLst>
              <a:ext uri="{FF2B5EF4-FFF2-40B4-BE49-F238E27FC236}">
                <a16:creationId xmlns:a16="http://schemas.microsoft.com/office/drawing/2014/main" id="{2C55F40E-620D-D139-E64C-A0ABA94AABF4}"/>
              </a:ext>
            </a:extLst>
          </p:cNvPr>
          <p:cNvSpPr txBox="1">
            <a:spLocks noChangeArrowheads="1"/>
          </p:cNvSpPr>
          <p:nvPr/>
        </p:nvSpPr>
        <p:spPr bwMode="auto">
          <a:xfrm>
            <a:off x="4716016" y="2640961"/>
            <a:ext cx="277039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Reformen und Beseitigung von Missständen</a:t>
            </a:r>
          </a:p>
        </p:txBody>
      </p:sp>
      <p:sp>
        <p:nvSpPr>
          <p:cNvPr id="8" name="Text Box 10">
            <a:extLst>
              <a:ext uri="{FF2B5EF4-FFF2-40B4-BE49-F238E27FC236}">
                <a16:creationId xmlns:a16="http://schemas.microsoft.com/office/drawing/2014/main" id="{25AB27B1-616A-4933-590D-CD7DE3B90C37}"/>
              </a:ext>
            </a:extLst>
          </p:cNvPr>
          <p:cNvSpPr txBox="1">
            <a:spLocks noChangeArrowheads="1"/>
          </p:cNvSpPr>
          <p:nvPr/>
        </p:nvSpPr>
        <p:spPr bwMode="auto">
          <a:xfrm>
            <a:off x="1054803" y="2610880"/>
            <a:ext cx="244635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kirchliche Feste und Passionsspiele</a:t>
            </a:r>
          </a:p>
        </p:txBody>
      </p:sp>
      <p:sp>
        <p:nvSpPr>
          <p:cNvPr id="10" name="Pfeil nach unten 18">
            <a:extLst>
              <a:ext uri="{FF2B5EF4-FFF2-40B4-BE49-F238E27FC236}">
                <a16:creationId xmlns:a16="http://schemas.microsoft.com/office/drawing/2014/main" id="{35AC9F09-0F00-C43C-ECB2-80303FF38F2B}"/>
              </a:ext>
            </a:extLst>
          </p:cNvPr>
          <p:cNvSpPr>
            <a:spLocks noChangeArrowheads="1"/>
          </p:cNvSpPr>
          <p:nvPr/>
        </p:nvSpPr>
        <p:spPr bwMode="auto">
          <a:xfrm rot="2351456">
            <a:off x="2404485" y="2045940"/>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Pfeil nach unten 18">
            <a:extLst>
              <a:ext uri="{FF2B5EF4-FFF2-40B4-BE49-F238E27FC236}">
                <a16:creationId xmlns:a16="http://schemas.microsoft.com/office/drawing/2014/main" id="{C81FE129-AD26-C60B-AF01-A6E905FA27CB}"/>
              </a:ext>
            </a:extLst>
          </p:cNvPr>
          <p:cNvSpPr>
            <a:spLocks noChangeArrowheads="1"/>
          </p:cNvSpPr>
          <p:nvPr/>
        </p:nvSpPr>
        <p:spPr bwMode="auto">
          <a:xfrm>
            <a:off x="5956749" y="4025956"/>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Pfeil nach unten 18">
            <a:extLst>
              <a:ext uri="{FF2B5EF4-FFF2-40B4-BE49-F238E27FC236}">
                <a16:creationId xmlns:a16="http://schemas.microsoft.com/office/drawing/2014/main" id="{A29C5AB2-D74D-156A-84B9-DA03930FDA7E}"/>
              </a:ext>
            </a:extLst>
          </p:cNvPr>
          <p:cNvSpPr>
            <a:spLocks noChangeArrowheads="1"/>
          </p:cNvSpPr>
          <p:nvPr/>
        </p:nvSpPr>
        <p:spPr bwMode="auto">
          <a:xfrm rot="18551456">
            <a:off x="6128614" y="2082044"/>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up)">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10" grpId="0" animBg="1"/>
      <p:bldP spid="12"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„Gegenreformation“ auf den Seiten 16 bis 17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63</cp:revision>
  <dcterms:created xsi:type="dcterms:W3CDTF">2011-07-14T19:54:09Z</dcterms:created>
  <dcterms:modified xsi:type="dcterms:W3CDTF">2024-09-20T13:47:05Z</dcterms:modified>
</cp:coreProperties>
</file>