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93"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292" r:id="rId19"/>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11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76E2710-4643-B790-F82A-29186323673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289F57C5-108E-3B56-FFE6-D4BB7479D92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4B594F5-9535-4EB5-8DB1-010D4ABADDD8}" type="datetimeFigureOut">
              <a:rPr lang="de-AT"/>
              <a:pPr>
                <a:defRPr/>
              </a:pPr>
              <a:t>03.06.2022</a:t>
            </a:fld>
            <a:endParaRPr lang="de-AT"/>
          </a:p>
        </p:txBody>
      </p:sp>
      <p:sp>
        <p:nvSpPr>
          <p:cNvPr id="4" name="Fußzeilenplatzhalter 3">
            <a:extLst>
              <a:ext uri="{FF2B5EF4-FFF2-40B4-BE49-F238E27FC236}">
                <a16:creationId xmlns:a16="http://schemas.microsoft.com/office/drawing/2014/main" id="{85C29B34-1F2D-6C76-7D89-5B33D448F58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26B0736D-7134-925F-4D0C-88A234C4F23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64A980A-1BDA-440A-94CA-40138FA519A6}"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63B7CC7-9E23-5A8C-80E4-42DD164F833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D299AAE0-D869-24B2-1CCF-6D22C83145D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CA8BB3C-C888-4904-B6B5-392CBAB56E0B}" type="datetimeFigureOut">
              <a:rPr lang="de-AT"/>
              <a:pPr>
                <a:defRPr/>
              </a:pPr>
              <a:t>03.06.2022</a:t>
            </a:fld>
            <a:endParaRPr lang="de-AT"/>
          </a:p>
        </p:txBody>
      </p:sp>
      <p:sp>
        <p:nvSpPr>
          <p:cNvPr id="4" name="Folienbildplatzhalter 3">
            <a:extLst>
              <a:ext uri="{FF2B5EF4-FFF2-40B4-BE49-F238E27FC236}">
                <a16:creationId xmlns:a16="http://schemas.microsoft.com/office/drawing/2014/main" id="{ACE8E2A8-EB80-2187-6004-AEEF9A61B4F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8CD54046-C75F-AAE3-249A-B8EF376C94D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1A1CBED1-B59C-A53D-73D2-0712AD220C0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B4CFA60B-3527-E8EF-5A85-A5F58C9C25D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6ACFF6F-914B-4C57-AD50-C12EE38AACFE}"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270395123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0718267-923B-6F73-FB68-DEA4631917BC}"/>
              </a:ext>
            </a:extLst>
          </p:cNvPr>
          <p:cNvSpPr>
            <a:spLocks noGrp="1"/>
          </p:cNvSpPr>
          <p:nvPr>
            <p:ph type="dt" sz="half" idx="10"/>
          </p:nvPr>
        </p:nvSpPr>
        <p:spPr/>
        <p:txBody>
          <a:bodyPr/>
          <a:lstStyle>
            <a:lvl1pPr>
              <a:defRPr/>
            </a:lvl1pPr>
          </a:lstStyle>
          <a:p>
            <a:pPr>
              <a:defRPr/>
            </a:pPr>
            <a:fld id="{DBAE0D0E-424E-496C-B418-C1CFF6F6FD53}" type="datetimeFigureOut">
              <a:rPr lang="de-AT"/>
              <a:pPr>
                <a:defRPr/>
              </a:pPr>
              <a:t>03.06.2022</a:t>
            </a:fld>
            <a:endParaRPr lang="de-AT"/>
          </a:p>
        </p:txBody>
      </p:sp>
      <p:sp>
        <p:nvSpPr>
          <p:cNvPr id="5" name="Fußzeilenplatzhalter 4">
            <a:extLst>
              <a:ext uri="{FF2B5EF4-FFF2-40B4-BE49-F238E27FC236}">
                <a16:creationId xmlns:a16="http://schemas.microsoft.com/office/drawing/2014/main" id="{4EF46EC7-01DF-41BE-D188-7531D403B298}"/>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A7C26520-691E-73C3-FA21-8FC3BBD140A1}"/>
              </a:ext>
            </a:extLst>
          </p:cNvPr>
          <p:cNvSpPr>
            <a:spLocks noGrp="1"/>
          </p:cNvSpPr>
          <p:nvPr>
            <p:ph type="sldNum" sz="quarter" idx="12"/>
          </p:nvPr>
        </p:nvSpPr>
        <p:spPr/>
        <p:txBody>
          <a:bodyPr/>
          <a:lstStyle>
            <a:lvl1pPr>
              <a:defRPr/>
            </a:lvl1pPr>
          </a:lstStyle>
          <a:p>
            <a:pPr>
              <a:defRPr/>
            </a:pPr>
            <a:fld id="{096167C0-1E42-4A0B-84A8-54A3A5DDF9DD}" type="slidenum">
              <a:rPr lang="de-AT" altLang="de-DE"/>
              <a:pPr>
                <a:defRPr/>
              </a:pPr>
              <a:t>‹Nr.›</a:t>
            </a:fld>
            <a:endParaRPr lang="de-AT" altLang="de-DE"/>
          </a:p>
        </p:txBody>
      </p:sp>
    </p:spTree>
    <p:extLst>
      <p:ext uri="{BB962C8B-B14F-4D97-AF65-F5344CB8AC3E}">
        <p14:creationId xmlns:p14="http://schemas.microsoft.com/office/powerpoint/2010/main" val="175893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DA77FC9-DA16-4C5F-A11D-56D36807C990}"/>
              </a:ext>
            </a:extLst>
          </p:cNvPr>
          <p:cNvSpPr>
            <a:spLocks noGrp="1"/>
          </p:cNvSpPr>
          <p:nvPr>
            <p:ph type="dt" sz="half" idx="10"/>
          </p:nvPr>
        </p:nvSpPr>
        <p:spPr/>
        <p:txBody>
          <a:bodyPr/>
          <a:lstStyle>
            <a:lvl1pPr>
              <a:defRPr/>
            </a:lvl1pPr>
          </a:lstStyle>
          <a:p>
            <a:pPr>
              <a:defRPr/>
            </a:pPr>
            <a:fld id="{2EF13D0F-607A-4040-B407-244A584C46FE}" type="datetimeFigureOut">
              <a:rPr lang="de-AT"/>
              <a:pPr>
                <a:defRPr/>
              </a:pPr>
              <a:t>03.06.2022</a:t>
            </a:fld>
            <a:endParaRPr lang="de-AT"/>
          </a:p>
        </p:txBody>
      </p:sp>
      <p:sp>
        <p:nvSpPr>
          <p:cNvPr id="5" name="Fußzeilenplatzhalter 4">
            <a:extLst>
              <a:ext uri="{FF2B5EF4-FFF2-40B4-BE49-F238E27FC236}">
                <a16:creationId xmlns:a16="http://schemas.microsoft.com/office/drawing/2014/main" id="{DBA5C928-440E-1009-FA66-B863FCDB5A3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B865C78D-09A1-947A-BFAF-C98BF63A4639}"/>
              </a:ext>
            </a:extLst>
          </p:cNvPr>
          <p:cNvSpPr>
            <a:spLocks noGrp="1"/>
          </p:cNvSpPr>
          <p:nvPr>
            <p:ph type="sldNum" sz="quarter" idx="12"/>
          </p:nvPr>
        </p:nvSpPr>
        <p:spPr/>
        <p:txBody>
          <a:bodyPr/>
          <a:lstStyle>
            <a:lvl1pPr>
              <a:defRPr/>
            </a:lvl1pPr>
          </a:lstStyle>
          <a:p>
            <a:pPr>
              <a:defRPr/>
            </a:pPr>
            <a:fld id="{D284F116-817E-4A1E-9E42-4E165738CBE3}" type="slidenum">
              <a:rPr lang="de-AT" altLang="de-DE"/>
              <a:pPr>
                <a:defRPr/>
              </a:pPr>
              <a:t>‹Nr.›</a:t>
            </a:fld>
            <a:endParaRPr lang="de-AT" altLang="de-DE"/>
          </a:p>
        </p:txBody>
      </p:sp>
    </p:spTree>
    <p:extLst>
      <p:ext uri="{BB962C8B-B14F-4D97-AF65-F5344CB8AC3E}">
        <p14:creationId xmlns:p14="http://schemas.microsoft.com/office/powerpoint/2010/main" val="146111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CB1A081C-4BF4-3AEB-78A2-0B8EA14BE4BF}"/>
              </a:ext>
            </a:extLst>
          </p:cNvPr>
          <p:cNvSpPr>
            <a:spLocks noGrp="1"/>
          </p:cNvSpPr>
          <p:nvPr>
            <p:ph type="dt" sz="half" idx="10"/>
          </p:nvPr>
        </p:nvSpPr>
        <p:spPr/>
        <p:txBody>
          <a:bodyPr/>
          <a:lstStyle>
            <a:lvl1pPr>
              <a:defRPr/>
            </a:lvl1pPr>
          </a:lstStyle>
          <a:p>
            <a:pPr>
              <a:defRPr/>
            </a:pPr>
            <a:fld id="{C6A95EF3-9031-43A2-8A6E-07220DCCC7FC}" type="datetimeFigureOut">
              <a:rPr lang="de-AT"/>
              <a:pPr>
                <a:defRPr/>
              </a:pPr>
              <a:t>03.06.2022</a:t>
            </a:fld>
            <a:endParaRPr lang="de-AT"/>
          </a:p>
        </p:txBody>
      </p:sp>
      <p:sp>
        <p:nvSpPr>
          <p:cNvPr id="5" name="Fußzeilenplatzhalter 4">
            <a:extLst>
              <a:ext uri="{FF2B5EF4-FFF2-40B4-BE49-F238E27FC236}">
                <a16:creationId xmlns:a16="http://schemas.microsoft.com/office/drawing/2014/main" id="{BE0687A9-156A-6BA1-6354-EE500872B049}"/>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334EACF5-8BC8-B90A-5EBA-B9365EBFBC16}"/>
              </a:ext>
            </a:extLst>
          </p:cNvPr>
          <p:cNvSpPr>
            <a:spLocks noGrp="1"/>
          </p:cNvSpPr>
          <p:nvPr>
            <p:ph type="sldNum" sz="quarter" idx="12"/>
          </p:nvPr>
        </p:nvSpPr>
        <p:spPr/>
        <p:txBody>
          <a:bodyPr/>
          <a:lstStyle>
            <a:lvl1pPr>
              <a:defRPr/>
            </a:lvl1pPr>
          </a:lstStyle>
          <a:p>
            <a:pPr>
              <a:defRPr/>
            </a:pPr>
            <a:fld id="{2732B7DA-9CD3-4042-B01D-B48D53C55392}" type="slidenum">
              <a:rPr lang="de-AT" altLang="de-DE"/>
              <a:pPr>
                <a:defRPr/>
              </a:pPr>
              <a:t>‹Nr.›</a:t>
            </a:fld>
            <a:endParaRPr lang="de-AT" altLang="de-DE"/>
          </a:p>
        </p:txBody>
      </p:sp>
    </p:spTree>
    <p:extLst>
      <p:ext uri="{BB962C8B-B14F-4D97-AF65-F5344CB8AC3E}">
        <p14:creationId xmlns:p14="http://schemas.microsoft.com/office/powerpoint/2010/main" val="226618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82A917E0-FC53-472F-6CC2-32070790DBAA}"/>
              </a:ext>
            </a:extLst>
          </p:cNvPr>
          <p:cNvSpPr>
            <a:spLocks noGrp="1"/>
          </p:cNvSpPr>
          <p:nvPr>
            <p:ph type="dt" sz="half" idx="10"/>
          </p:nvPr>
        </p:nvSpPr>
        <p:spPr/>
        <p:txBody>
          <a:bodyPr/>
          <a:lstStyle>
            <a:lvl1pPr>
              <a:defRPr/>
            </a:lvl1pPr>
          </a:lstStyle>
          <a:p>
            <a:pPr>
              <a:defRPr/>
            </a:pPr>
            <a:fld id="{95E7A232-94CD-49A9-9E8B-1C009CF48D7A}" type="datetimeFigureOut">
              <a:rPr lang="de-AT"/>
              <a:pPr>
                <a:defRPr/>
              </a:pPr>
              <a:t>03.06.2022</a:t>
            </a:fld>
            <a:endParaRPr lang="de-AT"/>
          </a:p>
        </p:txBody>
      </p:sp>
      <p:sp>
        <p:nvSpPr>
          <p:cNvPr id="5" name="Fußzeilenplatzhalter 4">
            <a:extLst>
              <a:ext uri="{FF2B5EF4-FFF2-40B4-BE49-F238E27FC236}">
                <a16:creationId xmlns:a16="http://schemas.microsoft.com/office/drawing/2014/main" id="{D5AEB184-4CB7-2080-D595-A923B531D89D}"/>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CB86F4FD-42EA-EACA-B318-35C0C8F6CA67}"/>
              </a:ext>
            </a:extLst>
          </p:cNvPr>
          <p:cNvSpPr>
            <a:spLocks noGrp="1"/>
          </p:cNvSpPr>
          <p:nvPr>
            <p:ph type="sldNum" sz="quarter" idx="12"/>
          </p:nvPr>
        </p:nvSpPr>
        <p:spPr/>
        <p:txBody>
          <a:bodyPr/>
          <a:lstStyle>
            <a:lvl1pPr>
              <a:defRPr/>
            </a:lvl1pPr>
          </a:lstStyle>
          <a:p>
            <a:pPr>
              <a:defRPr/>
            </a:pPr>
            <a:fld id="{3EFFD566-9671-47D1-A26E-45BCB2497D36}" type="slidenum">
              <a:rPr lang="de-AT" altLang="de-DE"/>
              <a:pPr>
                <a:defRPr/>
              </a:pPr>
              <a:t>‹Nr.›</a:t>
            </a:fld>
            <a:endParaRPr lang="de-AT" altLang="de-DE"/>
          </a:p>
        </p:txBody>
      </p:sp>
    </p:spTree>
    <p:extLst>
      <p:ext uri="{BB962C8B-B14F-4D97-AF65-F5344CB8AC3E}">
        <p14:creationId xmlns:p14="http://schemas.microsoft.com/office/powerpoint/2010/main" val="397320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D8BA45D2-C3F1-3234-20AE-C42E1FB53B47}"/>
              </a:ext>
            </a:extLst>
          </p:cNvPr>
          <p:cNvSpPr>
            <a:spLocks noGrp="1"/>
          </p:cNvSpPr>
          <p:nvPr>
            <p:ph type="dt" sz="half" idx="10"/>
          </p:nvPr>
        </p:nvSpPr>
        <p:spPr/>
        <p:txBody>
          <a:bodyPr/>
          <a:lstStyle>
            <a:lvl1pPr>
              <a:defRPr/>
            </a:lvl1pPr>
          </a:lstStyle>
          <a:p>
            <a:pPr>
              <a:defRPr/>
            </a:pPr>
            <a:fld id="{49FCDC49-E749-4893-958C-2426EAAFA30F}" type="datetimeFigureOut">
              <a:rPr lang="de-AT"/>
              <a:pPr>
                <a:defRPr/>
              </a:pPr>
              <a:t>03.06.2022</a:t>
            </a:fld>
            <a:endParaRPr lang="de-AT"/>
          </a:p>
        </p:txBody>
      </p:sp>
      <p:sp>
        <p:nvSpPr>
          <p:cNvPr id="6" name="Fußzeilenplatzhalter 4">
            <a:extLst>
              <a:ext uri="{FF2B5EF4-FFF2-40B4-BE49-F238E27FC236}">
                <a16:creationId xmlns:a16="http://schemas.microsoft.com/office/drawing/2014/main" id="{8CFFC850-9DAD-2899-AF23-7992BA5B4975}"/>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FA31566B-13F9-983E-DDFC-BEEDD9C08EB4}"/>
              </a:ext>
            </a:extLst>
          </p:cNvPr>
          <p:cNvSpPr>
            <a:spLocks noGrp="1"/>
          </p:cNvSpPr>
          <p:nvPr>
            <p:ph type="sldNum" sz="quarter" idx="12"/>
          </p:nvPr>
        </p:nvSpPr>
        <p:spPr/>
        <p:txBody>
          <a:bodyPr/>
          <a:lstStyle>
            <a:lvl1pPr>
              <a:defRPr/>
            </a:lvl1pPr>
          </a:lstStyle>
          <a:p>
            <a:pPr>
              <a:defRPr/>
            </a:pPr>
            <a:fld id="{52F002BE-4277-4F51-8201-340115E4AF30}" type="slidenum">
              <a:rPr lang="de-AT" altLang="de-DE"/>
              <a:pPr>
                <a:defRPr/>
              </a:pPr>
              <a:t>‹Nr.›</a:t>
            </a:fld>
            <a:endParaRPr lang="de-AT" altLang="de-DE"/>
          </a:p>
        </p:txBody>
      </p:sp>
    </p:spTree>
    <p:extLst>
      <p:ext uri="{BB962C8B-B14F-4D97-AF65-F5344CB8AC3E}">
        <p14:creationId xmlns:p14="http://schemas.microsoft.com/office/powerpoint/2010/main" val="33111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9EEA06ED-415A-0100-F643-21993E0F463A}"/>
              </a:ext>
            </a:extLst>
          </p:cNvPr>
          <p:cNvSpPr>
            <a:spLocks noGrp="1"/>
          </p:cNvSpPr>
          <p:nvPr>
            <p:ph type="dt" sz="half" idx="10"/>
          </p:nvPr>
        </p:nvSpPr>
        <p:spPr/>
        <p:txBody>
          <a:bodyPr/>
          <a:lstStyle>
            <a:lvl1pPr>
              <a:defRPr/>
            </a:lvl1pPr>
          </a:lstStyle>
          <a:p>
            <a:pPr>
              <a:defRPr/>
            </a:pPr>
            <a:fld id="{5D86ACEB-54CD-4574-A2FC-DCEB69FCC5B2}" type="datetimeFigureOut">
              <a:rPr lang="de-AT"/>
              <a:pPr>
                <a:defRPr/>
              </a:pPr>
              <a:t>03.06.2022</a:t>
            </a:fld>
            <a:endParaRPr lang="de-AT"/>
          </a:p>
        </p:txBody>
      </p:sp>
      <p:sp>
        <p:nvSpPr>
          <p:cNvPr id="8" name="Fußzeilenplatzhalter 4">
            <a:extLst>
              <a:ext uri="{FF2B5EF4-FFF2-40B4-BE49-F238E27FC236}">
                <a16:creationId xmlns:a16="http://schemas.microsoft.com/office/drawing/2014/main" id="{FA19F6C8-9A4A-F784-5942-2DB0D550917B}"/>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9BE0724A-DC73-DB20-27A5-D6E8DD576855}"/>
              </a:ext>
            </a:extLst>
          </p:cNvPr>
          <p:cNvSpPr>
            <a:spLocks noGrp="1"/>
          </p:cNvSpPr>
          <p:nvPr>
            <p:ph type="sldNum" sz="quarter" idx="12"/>
          </p:nvPr>
        </p:nvSpPr>
        <p:spPr/>
        <p:txBody>
          <a:bodyPr/>
          <a:lstStyle>
            <a:lvl1pPr>
              <a:defRPr/>
            </a:lvl1pPr>
          </a:lstStyle>
          <a:p>
            <a:pPr>
              <a:defRPr/>
            </a:pPr>
            <a:fld id="{B5C801D1-5FE5-4B85-91C3-C4B7BF4F60E9}" type="slidenum">
              <a:rPr lang="de-AT" altLang="de-DE"/>
              <a:pPr>
                <a:defRPr/>
              </a:pPr>
              <a:t>‹Nr.›</a:t>
            </a:fld>
            <a:endParaRPr lang="de-AT" altLang="de-DE"/>
          </a:p>
        </p:txBody>
      </p:sp>
    </p:spTree>
    <p:extLst>
      <p:ext uri="{BB962C8B-B14F-4D97-AF65-F5344CB8AC3E}">
        <p14:creationId xmlns:p14="http://schemas.microsoft.com/office/powerpoint/2010/main" val="17396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FF058242-00E5-ECF2-D7FB-C4FF529100A5}"/>
              </a:ext>
            </a:extLst>
          </p:cNvPr>
          <p:cNvSpPr>
            <a:spLocks noGrp="1"/>
          </p:cNvSpPr>
          <p:nvPr>
            <p:ph type="dt" sz="half" idx="10"/>
          </p:nvPr>
        </p:nvSpPr>
        <p:spPr/>
        <p:txBody>
          <a:bodyPr/>
          <a:lstStyle>
            <a:lvl1pPr>
              <a:defRPr/>
            </a:lvl1pPr>
          </a:lstStyle>
          <a:p>
            <a:pPr>
              <a:defRPr/>
            </a:pPr>
            <a:fld id="{89174AC7-A8CE-46A0-BD38-395C83C14D93}" type="datetimeFigureOut">
              <a:rPr lang="de-AT"/>
              <a:pPr>
                <a:defRPr/>
              </a:pPr>
              <a:t>03.06.2022</a:t>
            </a:fld>
            <a:endParaRPr lang="de-AT"/>
          </a:p>
        </p:txBody>
      </p:sp>
      <p:sp>
        <p:nvSpPr>
          <p:cNvPr id="4" name="Fußzeilenplatzhalter 4">
            <a:extLst>
              <a:ext uri="{FF2B5EF4-FFF2-40B4-BE49-F238E27FC236}">
                <a16:creationId xmlns:a16="http://schemas.microsoft.com/office/drawing/2014/main" id="{CBA65F38-B24B-E1DF-E181-804594CB269B}"/>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FE7E8C2E-D08B-47DD-3EEB-E38E44580940}"/>
              </a:ext>
            </a:extLst>
          </p:cNvPr>
          <p:cNvSpPr>
            <a:spLocks noGrp="1"/>
          </p:cNvSpPr>
          <p:nvPr>
            <p:ph type="sldNum" sz="quarter" idx="12"/>
          </p:nvPr>
        </p:nvSpPr>
        <p:spPr/>
        <p:txBody>
          <a:bodyPr/>
          <a:lstStyle>
            <a:lvl1pPr>
              <a:defRPr/>
            </a:lvl1pPr>
          </a:lstStyle>
          <a:p>
            <a:pPr>
              <a:defRPr/>
            </a:pPr>
            <a:fld id="{972DF635-DA4D-44E2-B1F0-27500ACF9B7F}" type="slidenum">
              <a:rPr lang="de-AT" altLang="de-DE"/>
              <a:pPr>
                <a:defRPr/>
              </a:pPr>
              <a:t>‹Nr.›</a:t>
            </a:fld>
            <a:endParaRPr lang="de-AT" altLang="de-DE"/>
          </a:p>
        </p:txBody>
      </p:sp>
    </p:spTree>
    <p:extLst>
      <p:ext uri="{BB962C8B-B14F-4D97-AF65-F5344CB8AC3E}">
        <p14:creationId xmlns:p14="http://schemas.microsoft.com/office/powerpoint/2010/main" val="130547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79C1CD0C-FC13-D0D5-219E-7C37155853F9}"/>
              </a:ext>
            </a:extLst>
          </p:cNvPr>
          <p:cNvSpPr>
            <a:spLocks noGrp="1"/>
          </p:cNvSpPr>
          <p:nvPr>
            <p:ph type="dt" sz="half" idx="10"/>
          </p:nvPr>
        </p:nvSpPr>
        <p:spPr/>
        <p:txBody>
          <a:bodyPr/>
          <a:lstStyle>
            <a:lvl1pPr>
              <a:defRPr/>
            </a:lvl1pPr>
          </a:lstStyle>
          <a:p>
            <a:pPr>
              <a:defRPr/>
            </a:pPr>
            <a:fld id="{B5B6B093-14C3-494E-B918-1DB5388A9F6B}" type="datetimeFigureOut">
              <a:rPr lang="de-AT"/>
              <a:pPr>
                <a:defRPr/>
              </a:pPr>
              <a:t>03.06.2022</a:t>
            </a:fld>
            <a:endParaRPr lang="de-AT"/>
          </a:p>
        </p:txBody>
      </p:sp>
      <p:sp>
        <p:nvSpPr>
          <p:cNvPr id="3" name="Fußzeilenplatzhalter 4">
            <a:extLst>
              <a:ext uri="{FF2B5EF4-FFF2-40B4-BE49-F238E27FC236}">
                <a16:creationId xmlns:a16="http://schemas.microsoft.com/office/drawing/2014/main" id="{4B11669C-A9E3-1035-B661-ECF9561A87C2}"/>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806C6CF3-6C6A-B0BC-CB5A-A69302ABB472}"/>
              </a:ext>
            </a:extLst>
          </p:cNvPr>
          <p:cNvSpPr>
            <a:spLocks noGrp="1"/>
          </p:cNvSpPr>
          <p:nvPr>
            <p:ph type="sldNum" sz="quarter" idx="12"/>
          </p:nvPr>
        </p:nvSpPr>
        <p:spPr/>
        <p:txBody>
          <a:bodyPr/>
          <a:lstStyle>
            <a:lvl1pPr>
              <a:defRPr/>
            </a:lvl1pPr>
          </a:lstStyle>
          <a:p>
            <a:pPr>
              <a:defRPr/>
            </a:pPr>
            <a:fld id="{EE974D69-F04F-4C1A-8777-93873C53A432}" type="slidenum">
              <a:rPr lang="de-AT" altLang="de-DE"/>
              <a:pPr>
                <a:defRPr/>
              </a:pPr>
              <a:t>‹Nr.›</a:t>
            </a:fld>
            <a:endParaRPr lang="de-AT" altLang="de-DE"/>
          </a:p>
        </p:txBody>
      </p:sp>
    </p:spTree>
    <p:extLst>
      <p:ext uri="{BB962C8B-B14F-4D97-AF65-F5344CB8AC3E}">
        <p14:creationId xmlns:p14="http://schemas.microsoft.com/office/powerpoint/2010/main" val="332380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5ECE06A9-6A29-2567-8DB2-6B9730072323}"/>
              </a:ext>
            </a:extLst>
          </p:cNvPr>
          <p:cNvSpPr>
            <a:spLocks noGrp="1"/>
          </p:cNvSpPr>
          <p:nvPr>
            <p:ph type="dt" sz="half" idx="10"/>
          </p:nvPr>
        </p:nvSpPr>
        <p:spPr/>
        <p:txBody>
          <a:bodyPr/>
          <a:lstStyle>
            <a:lvl1pPr>
              <a:defRPr/>
            </a:lvl1pPr>
          </a:lstStyle>
          <a:p>
            <a:pPr>
              <a:defRPr/>
            </a:pPr>
            <a:fld id="{65E90051-48A0-4B1B-8EBB-C51FACFE7409}" type="datetimeFigureOut">
              <a:rPr lang="de-AT"/>
              <a:pPr>
                <a:defRPr/>
              </a:pPr>
              <a:t>03.06.2022</a:t>
            </a:fld>
            <a:endParaRPr lang="de-AT"/>
          </a:p>
        </p:txBody>
      </p:sp>
      <p:sp>
        <p:nvSpPr>
          <p:cNvPr id="6" name="Fußzeilenplatzhalter 4">
            <a:extLst>
              <a:ext uri="{FF2B5EF4-FFF2-40B4-BE49-F238E27FC236}">
                <a16:creationId xmlns:a16="http://schemas.microsoft.com/office/drawing/2014/main" id="{1E78EE9A-908D-EC83-B3AF-49E25EA349CB}"/>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B61A3027-8C3E-3C28-C7C6-E29B18965705}"/>
              </a:ext>
            </a:extLst>
          </p:cNvPr>
          <p:cNvSpPr>
            <a:spLocks noGrp="1"/>
          </p:cNvSpPr>
          <p:nvPr>
            <p:ph type="sldNum" sz="quarter" idx="12"/>
          </p:nvPr>
        </p:nvSpPr>
        <p:spPr/>
        <p:txBody>
          <a:bodyPr/>
          <a:lstStyle>
            <a:lvl1pPr>
              <a:defRPr/>
            </a:lvl1pPr>
          </a:lstStyle>
          <a:p>
            <a:pPr>
              <a:defRPr/>
            </a:pPr>
            <a:fld id="{F59FC5B7-72ED-49DA-9B92-3B2D28CB64E3}" type="slidenum">
              <a:rPr lang="de-AT" altLang="de-DE"/>
              <a:pPr>
                <a:defRPr/>
              </a:pPr>
              <a:t>‹Nr.›</a:t>
            </a:fld>
            <a:endParaRPr lang="de-AT" altLang="de-DE"/>
          </a:p>
        </p:txBody>
      </p:sp>
    </p:spTree>
    <p:extLst>
      <p:ext uri="{BB962C8B-B14F-4D97-AF65-F5344CB8AC3E}">
        <p14:creationId xmlns:p14="http://schemas.microsoft.com/office/powerpoint/2010/main" val="394736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D7848278-E95B-913A-90E1-10D01C145AC0}"/>
              </a:ext>
            </a:extLst>
          </p:cNvPr>
          <p:cNvSpPr>
            <a:spLocks noGrp="1"/>
          </p:cNvSpPr>
          <p:nvPr>
            <p:ph type="dt" sz="half" idx="10"/>
          </p:nvPr>
        </p:nvSpPr>
        <p:spPr/>
        <p:txBody>
          <a:bodyPr/>
          <a:lstStyle>
            <a:lvl1pPr>
              <a:defRPr/>
            </a:lvl1pPr>
          </a:lstStyle>
          <a:p>
            <a:pPr>
              <a:defRPr/>
            </a:pPr>
            <a:fld id="{23465442-ED21-4917-9662-293393B635D7}" type="datetimeFigureOut">
              <a:rPr lang="de-AT"/>
              <a:pPr>
                <a:defRPr/>
              </a:pPr>
              <a:t>03.06.2022</a:t>
            </a:fld>
            <a:endParaRPr lang="de-AT"/>
          </a:p>
        </p:txBody>
      </p:sp>
      <p:sp>
        <p:nvSpPr>
          <p:cNvPr id="6" name="Fußzeilenplatzhalter 4">
            <a:extLst>
              <a:ext uri="{FF2B5EF4-FFF2-40B4-BE49-F238E27FC236}">
                <a16:creationId xmlns:a16="http://schemas.microsoft.com/office/drawing/2014/main" id="{D789217D-2020-AD95-B2DC-FB7FC7001612}"/>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26F33515-2CDF-940E-AFC8-A55077DB2DEB}"/>
              </a:ext>
            </a:extLst>
          </p:cNvPr>
          <p:cNvSpPr>
            <a:spLocks noGrp="1"/>
          </p:cNvSpPr>
          <p:nvPr>
            <p:ph type="sldNum" sz="quarter" idx="12"/>
          </p:nvPr>
        </p:nvSpPr>
        <p:spPr/>
        <p:txBody>
          <a:bodyPr/>
          <a:lstStyle>
            <a:lvl1pPr>
              <a:defRPr/>
            </a:lvl1pPr>
          </a:lstStyle>
          <a:p>
            <a:pPr>
              <a:defRPr/>
            </a:pPr>
            <a:fld id="{5859D060-FEFB-4C8C-8DB2-3C96BF4937DB}" type="slidenum">
              <a:rPr lang="de-AT" altLang="de-DE"/>
              <a:pPr>
                <a:defRPr/>
              </a:pPr>
              <a:t>‹Nr.›</a:t>
            </a:fld>
            <a:endParaRPr lang="de-AT" altLang="de-DE"/>
          </a:p>
        </p:txBody>
      </p:sp>
    </p:spTree>
    <p:extLst>
      <p:ext uri="{BB962C8B-B14F-4D97-AF65-F5344CB8AC3E}">
        <p14:creationId xmlns:p14="http://schemas.microsoft.com/office/powerpoint/2010/main" val="109582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43CEA7B8-D2F1-1388-899D-CB73A072A9B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3A3D0348-2117-077A-066E-FAC0485222E6}"/>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9F218390-BFC0-9BEB-F711-6EDB559619BC}"/>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C84C6E4C-1160-5D47-A4BB-983DA319BBA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66379FB-6684-4C35-8B21-1318ADA8BF3E}" type="datetimeFigureOut">
              <a:rPr lang="de-AT"/>
              <a:pPr>
                <a:defRPr/>
              </a:pPr>
              <a:t>03.06.2022</a:t>
            </a:fld>
            <a:endParaRPr lang="de-AT"/>
          </a:p>
        </p:txBody>
      </p:sp>
      <p:sp>
        <p:nvSpPr>
          <p:cNvPr id="5" name="Fußzeilenplatzhalter 4">
            <a:extLst>
              <a:ext uri="{FF2B5EF4-FFF2-40B4-BE49-F238E27FC236}">
                <a16:creationId xmlns:a16="http://schemas.microsoft.com/office/drawing/2014/main" id="{C063A754-D001-578B-3080-1FFC679324C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26E22E3B-9201-9292-3009-6E85958A0CD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0551873-E23F-45AB-8DAF-61BF0375328D}" type="slidenum">
              <a:rPr lang="de-AT" altLang="de-DE"/>
              <a:pPr>
                <a:defRPr/>
              </a:pPr>
              <a:t>‹Nr.›</a:t>
            </a:fld>
            <a:endParaRPr lang="de-AT" altLang="de-DE"/>
          </a:p>
        </p:txBody>
      </p:sp>
      <p:pic>
        <p:nvPicPr>
          <p:cNvPr id="1032" name="Picture 19">
            <a:extLst>
              <a:ext uri="{FF2B5EF4-FFF2-40B4-BE49-F238E27FC236}">
                <a16:creationId xmlns:a16="http://schemas.microsoft.com/office/drawing/2014/main" id="{454DF3CB-FC48-B623-F059-998C573B6CC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ADFC7863-37CE-803A-72EC-C3AD59FFED84}"/>
              </a:ext>
            </a:extLst>
          </p:cNvPr>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602413"/>
            <a:ext cx="91440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5" name="Rechteck 21">
            <a:extLst>
              <a:ext uri="{FF2B5EF4-FFF2-40B4-BE49-F238E27FC236}">
                <a16:creationId xmlns:a16="http://schemas.microsoft.com/office/drawing/2014/main" id="{6407FF33-BE86-5FDE-1B5D-2F5AADE22C57}"/>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2023</a:t>
            </a:r>
          </a:p>
        </p:txBody>
      </p:sp>
      <p:pic>
        <p:nvPicPr>
          <p:cNvPr id="2" name="Picture 13" descr="I:\500-vs_hs\Aushilfen\___Carina\Unterwegs\uw1_schriftzug_weiss.gif">
            <a:extLst>
              <a:ext uri="{FF2B5EF4-FFF2-40B4-BE49-F238E27FC236}">
                <a16:creationId xmlns:a16="http://schemas.microsoft.com/office/drawing/2014/main" id="{594E1313-1F49-27D7-7C55-27DFED77C1A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825" y="777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1"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6DE413F9-DB2B-8780-15E2-090DF2620CEF}"/>
              </a:ext>
            </a:extLst>
          </p:cNvPr>
          <p:cNvSpPr txBox="1">
            <a:spLocks/>
          </p:cNvSpPr>
          <p:nvPr/>
        </p:nvSpPr>
        <p:spPr bwMode="auto">
          <a:xfrm>
            <a:off x="457200" y="2398008"/>
            <a:ext cx="8229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de-DE"/>
              <a:t>Bildergalerie:</a:t>
            </a:r>
          </a:p>
          <a:p>
            <a:pPr algn="ctr">
              <a:spcBef>
                <a:spcPct val="0"/>
              </a:spcBef>
              <a:buFontTx/>
              <a:buNone/>
            </a:pPr>
            <a:r>
              <a:rPr lang="de-DE" altLang="de-DE"/>
              <a:t>Das </a:t>
            </a:r>
            <a:r>
              <a:rPr lang="de-DE" altLang="de-DE" dirty="0"/>
              <a:t>Meer</a:t>
            </a:r>
            <a:endParaRPr lang="de-AT" altLang="de-DE"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539552" y="5037330"/>
            <a:ext cx="8064896" cy="1477328"/>
          </a:xfrm>
          <a:prstGeom prst="rect">
            <a:avLst/>
          </a:prstGeom>
          <a:noFill/>
        </p:spPr>
        <p:txBody>
          <a:bodyPr wrap="square" rtlCol="0">
            <a:spAutoFit/>
          </a:bodyPr>
          <a:lstStyle/>
          <a:p>
            <a:r>
              <a:rPr lang="de-DE" b="1" dirty="0"/>
              <a:t>Meere als Lebensraum: Meeresschildkröten </a:t>
            </a:r>
          </a:p>
          <a:p>
            <a:r>
              <a:rPr lang="de-DE" dirty="0"/>
              <a:t>Meeresschildkröten atmen mit ihren Lungen. Das heißt, sie müssen regelmäßig an die Wasseroberfläche auftauchen und Luft holen – ähnlich wie Delfine und Wale. Wenn sie in Fischnetzen gefangen werden, ertrinken sie. Meeresschildkröten sind eine stark gefährdete Tierart.</a:t>
            </a:r>
            <a:endParaRPr lang="de-AT" dirty="0"/>
          </a:p>
        </p:txBody>
      </p:sp>
      <p:pic>
        <p:nvPicPr>
          <p:cNvPr id="3" name="Grafik 2">
            <a:extLst>
              <a:ext uri="{FF2B5EF4-FFF2-40B4-BE49-F238E27FC236}">
                <a16:creationId xmlns:a16="http://schemas.microsoft.com/office/drawing/2014/main" id="{F4EC49E9-5E8A-6912-246A-9BE38C6088B2}"/>
              </a:ext>
            </a:extLst>
          </p:cNvPr>
          <p:cNvPicPr>
            <a:picLocks noChangeAspect="1"/>
          </p:cNvPicPr>
          <p:nvPr/>
        </p:nvPicPr>
        <p:blipFill>
          <a:blip r:embed="rId2"/>
          <a:stretch>
            <a:fillRect/>
          </a:stretch>
        </p:blipFill>
        <p:spPr>
          <a:xfrm>
            <a:off x="611561" y="836712"/>
            <a:ext cx="7384094" cy="4104456"/>
          </a:xfrm>
          <a:prstGeom prst="rect">
            <a:avLst/>
          </a:prstGeom>
        </p:spPr>
      </p:pic>
    </p:spTree>
    <p:extLst>
      <p:ext uri="{BB962C8B-B14F-4D97-AF65-F5344CB8AC3E}">
        <p14:creationId xmlns:p14="http://schemas.microsoft.com/office/powerpoint/2010/main" val="302015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539552" y="5037330"/>
            <a:ext cx="8064896" cy="1477328"/>
          </a:xfrm>
          <a:prstGeom prst="rect">
            <a:avLst/>
          </a:prstGeom>
          <a:noFill/>
        </p:spPr>
        <p:txBody>
          <a:bodyPr wrap="square" rtlCol="0">
            <a:spAutoFit/>
          </a:bodyPr>
          <a:lstStyle/>
          <a:p>
            <a:r>
              <a:rPr lang="de-DE" b="1" dirty="0"/>
              <a:t>Meere als Erholungsraum: Strand</a:t>
            </a:r>
          </a:p>
          <a:p>
            <a:r>
              <a:rPr lang="de-DE" dirty="0"/>
              <a:t>Millionen von erholungssuchenden und sonnenhungrigen Menschen besuchen jedes Jahr die Küstengebiete von Meeren. Dieser Tourismus ist für die Menschen in den bereisten Regionen eine wichtige Einnahmequelle: in Hotels und Gaststätten, bei Bootsverleihen und Verkaufsständen …</a:t>
            </a:r>
            <a:endParaRPr lang="de-AT" dirty="0"/>
          </a:p>
        </p:txBody>
      </p:sp>
      <p:pic>
        <p:nvPicPr>
          <p:cNvPr id="5" name="Grafik 4">
            <a:extLst>
              <a:ext uri="{FF2B5EF4-FFF2-40B4-BE49-F238E27FC236}">
                <a16:creationId xmlns:a16="http://schemas.microsoft.com/office/drawing/2014/main" id="{398FF14C-D0E2-E3C6-697A-801A40C17FCF}"/>
              </a:ext>
            </a:extLst>
          </p:cNvPr>
          <p:cNvPicPr>
            <a:picLocks noChangeAspect="1"/>
          </p:cNvPicPr>
          <p:nvPr/>
        </p:nvPicPr>
        <p:blipFill>
          <a:blip r:embed="rId2"/>
          <a:stretch>
            <a:fillRect/>
          </a:stretch>
        </p:blipFill>
        <p:spPr>
          <a:xfrm>
            <a:off x="611560" y="836712"/>
            <a:ext cx="7482351" cy="4200618"/>
          </a:xfrm>
          <a:prstGeom prst="rect">
            <a:avLst/>
          </a:prstGeom>
        </p:spPr>
      </p:pic>
    </p:spTree>
    <p:extLst>
      <p:ext uri="{BB962C8B-B14F-4D97-AF65-F5344CB8AC3E}">
        <p14:creationId xmlns:p14="http://schemas.microsoft.com/office/powerpoint/2010/main" val="212494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539552" y="5037330"/>
            <a:ext cx="8064896" cy="1477328"/>
          </a:xfrm>
          <a:prstGeom prst="rect">
            <a:avLst/>
          </a:prstGeom>
          <a:noFill/>
        </p:spPr>
        <p:txBody>
          <a:bodyPr wrap="square" rtlCol="0">
            <a:spAutoFit/>
          </a:bodyPr>
          <a:lstStyle/>
          <a:p>
            <a:r>
              <a:rPr lang="de-DE" b="1" dirty="0"/>
              <a:t>Meere als Erholungsraum: Schwimmen, Schnorcheln, Tauchen</a:t>
            </a:r>
          </a:p>
          <a:p>
            <a:r>
              <a:rPr lang="de-DE" dirty="0"/>
              <a:t>Einige Touristinnen und Touristen genießen ihren Urlaub lieber aktiv beim Schwimmen, Schnorcheln, Tauchen. Das ist erlebnisreich und die Bewegung ist gut für den Körper. Vom Verleih oder Verkauf von Ausrüstungsgegenständen können manche Einheimische leben.</a:t>
            </a:r>
            <a:endParaRPr lang="de-AT" dirty="0"/>
          </a:p>
        </p:txBody>
      </p:sp>
      <p:pic>
        <p:nvPicPr>
          <p:cNvPr id="3" name="Grafik 2">
            <a:extLst>
              <a:ext uri="{FF2B5EF4-FFF2-40B4-BE49-F238E27FC236}">
                <a16:creationId xmlns:a16="http://schemas.microsoft.com/office/drawing/2014/main" id="{F4DF5BE7-ED15-8F62-CC09-3446E0B258AD}"/>
              </a:ext>
            </a:extLst>
          </p:cNvPr>
          <p:cNvPicPr>
            <a:picLocks noChangeAspect="1"/>
          </p:cNvPicPr>
          <p:nvPr/>
        </p:nvPicPr>
        <p:blipFill>
          <a:blip r:embed="rId2"/>
          <a:stretch>
            <a:fillRect/>
          </a:stretch>
        </p:blipFill>
        <p:spPr>
          <a:xfrm>
            <a:off x="611560" y="836712"/>
            <a:ext cx="7766610" cy="4200618"/>
          </a:xfrm>
          <a:prstGeom prst="rect">
            <a:avLst/>
          </a:prstGeom>
        </p:spPr>
      </p:pic>
    </p:spTree>
    <p:extLst>
      <p:ext uri="{BB962C8B-B14F-4D97-AF65-F5344CB8AC3E}">
        <p14:creationId xmlns:p14="http://schemas.microsoft.com/office/powerpoint/2010/main" val="64676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539552" y="5037330"/>
            <a:ext cx="8064896" cy="1477328"/>
          </a:xfrm>
          <a:prstGeom prst="rect">
            <a:avLst/>
          </a:prstGeom>
          <a:noFill/>
        </p:spPr>
        <p:txBody>
          <a:bodyPr wrap="square" rtlCol="0">
            <a:spAutoFit/>
          </a:bodyPr>
          <a:lstStyle/>
          <a:p>
            <a:r>
              <a:rPr lang="de-DE" b="1" dirty="0"/>
              <a:t>Meere als Erholungsraum: Ausflüge</a:t>
            </a:r>
          </a:p>
          <a:p>
            <a:r>
              <a:rPr lang="de-DE" dirty="0"/>
              <a:t>Wenn Touristinnen und Touristen während ihres Urlaubs Ausflüge machen, profitieren davon Leihwagenfirmen, Gaststätten, Museen, Verkaufsstände … Auf diese Weise kann man Land und Leute kennen lernen: hier das gestrandete Schmugglerschiff auf der griechischen Insel Zakynthos.</a:t>
            </a:r>
            <a:endParaRPr lang="de-AT" dirty="0"/>
          </a:p>
        </p:txBody>
      </p:sp>
      <p:pic>
        <p:nvPicPr>
          <p:cNvPr id="5" name="Grafik 4">
            <a:extLst>
              <a:ext uri="{FF2B5EF4-FFF2-40B4-BE49-F238E27FC236}">
                <a16:creationId xmlns:a16="http://schemas.microsoft.com/office/drawing/2014/main" id="{CF632090-6DBE-2434-E657-FC01F24C5DB7}"/>
              </a:ext>
            </a:extLst>
          </p:cNvPr>
          <p:cNvPicPr>
            <a:picLocks noChangeAspect="1"/>
          </p:cNvPicPr>
          <p:nvPr/>
        </p:nvPicPr>
        <p:blipFill>
          <a:blip r:embed="rId2"/>
          <a:stretch>
            <a:fillRect/>
          </a:stretch>
        </p:blipFill>
        <p:spPr>
          <a:xfrm>
            <a:off x="539552" y="836712"/>
            <a:ext cx="7706170" cy="4200618"/>
          </a:xfrm>
          <a:prstGeom prst="rect">
            <a:avLst/>
          </a:prstGeom>
        </p:spPr>
      </p:pic>
    </p:spTree>
    <p:extLst>
      <p:ext uri="{BB962C8B-B14F-4D97-AF65-F5344CB8AC3E}">
        <p14:creationId xmlns:p14="http://schemas.microsoft.com/office/powerpoint/2010/main" val="311696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539552" y="5037330"/>
            <a:ext cx="8064896" cy="1477328"/>
          </a:xfrm>
          <a:prstGeom prst="rect">
            <a:avLst/>
          </a:prstGeom>
          <a:noFill/>
        </p:spPr>
        <p:txBody>
          <a:bodyPr wrap="square" rtlCol="0">
            <a:spAutoFit/>
          </a:bodyPr>
          <a:lstStyle/>
          <a:p>
            <a:r>
              <a:rPr lang="de-DE" b="1" dirty="0"/>
              <a:t>Meere in Gefahr: Abwasser</a:t>
            </a:r>
          </a:p>
          <a:p>
            <a:r>
              <a:rPr lang="de-DE" dirty="0"/>
              <a:t>Täglich werden Millionen Liter Abwasser in die Meere eingeleitet. Über Abwasserleitungen wie diese im Foto gelangen sie aus Städten, Dörfern, Hotels und Schiffen ins Meer. Dort verschmutzen sie das Wasser und tragen zum Algenwachstum und Fischsterben bei.</a:t>
            </a:r>
            <a:endParaRPr lang="de-AT" dirty="0"/>
          </a:p>
        </p:txBody>
      </p:sp>
      <p:pic>
        <p:nvPicPr>
          <p:cNvPr id="3" name="Grafik 2">
            <a:extLst>
              <a:ext uri="{FF2B5EF4-FFF2-40B4-BE49-F238E27FC236}">
                <a16:creationId xmlns:a16="http://schemas.microsoft.com/office/drawing/2014/main" id="{EA99979D-968E-2473-AA03-3EFB7B8BFCB0}"/>
              </a:ext>
            </a:extLst>
          </p:cNvPr>
          <p:cNvPicPr>
            <a:picLocks noChangeAspect="1"/>
          </p:cNvPicPr>
          <p:nvPr/>
        </p:nvPicPr>
        <p:blipFill>
          <a:blip r:embed="rId2"/>
          <a:stretch>
            <a:fillRect/>
          </a:stretch>
        </p:blipFill>
        <p:spPr>
          <a:xfrm>
            <a:off x="537547" y="836712"/>
            <a:ext cx="7538790" cy="4200618"/>
          </a:xfrm>
          <a:prstGeom prst="rect">
            <a:avLst/>
          </a:prstGeom>
        </p:spPr>
      </p:pic>
    </p:spTree>
    <p:extLst>
      <p:ext uri="{BB962C8B-B14F-4D97-AF65-F5344CB8AC3E}">
        <p14:creationId xmlns:p14="http://schemas.microsoft.com/office/powerpoint/2010/main" val="54065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539552" y="5037330"/>
            <a:ext cx="8064896" cy="1477328"/>
          </a:xfrm>
          <a:prstGeom prst="rect">
            <a:avLst/>
          </a:prstGeom>
          <a:noFill/>
        </p:spPr>
        <p:txBody>
          <a:bodyPr wrap="square" rtlCol="0">
            <a:spAutoFit/>
          </a:bodyPr>
          <a:lstStyle/>
          <a:p>
            <a:r>
              <a:rPr lang="de-DE" b="1" dirty="0"/>
              <a:t>Meere in Gefahr: Plastikmüll </a:t>
            </a:r>
          </a:p>
          <a:p>
            <a:r>
              <a:rPr lang="de-DE" dirty="0"/>
              <a:t>Jedes Jahr gelangen rund zehn Millionen Tonnen Plastikmüll in die Meere: Sackerl, Flaschen, Kleinteile … Dort werden sie zu winzigen Plastikteilchen zersetzt: Mikroplastik. Diese Plastikteile werden von Fischen und anderen Meerestieren verschluckt. Viele sterben daran. </a:t>
            </a:r>
            <a:endParaRPr lang="de-AT" dirty="0"/>
          </a:p>
        </p:txBody>
      </p:sp>
      <p:pic>
        <p:nvPicPr>
          <p:cNvPr id="5" name="Grafik 4">
            <a:extLst>
              <a:ext uri="{FF2B5EF4-FFF2-40B4-BE49-F238E27FC236}">
                <a16:creationId xmlns:a16="http://schemas.microsoft.com/office/drawing/2014/main" id="{7D3238EA-C35A-A075-945B-2EAF08EB1799}"/>
              </a:ext>
            </a:extLst>
          </p:cNvPr>
          <p:cNvPicPr>
            <a:picLocks noChangeAspect="1"/>
          </p:cNvPicPr>
          <p:nvPr/>
        </p:nvPicPr>
        <p:blipFill rotWithShape="1">
          <a:blip r:embed="rId2"/>
          <a:srcRect b="12373"/>
          <a:stretch/>
        </p:blipFill>
        <p:spPr>
          <a:xfrm>
            <a:off x="568714" y="836712"/>
            <a:ext cx="7098740" cy="4133648"/>
          </a:xfrm>
          <a:prstGeom prst="rect">
            <a:avLst/>
          </a:prstGeom>
        </p:spPr>
      </p:pic>
    </p:spTree>
    <p:extLst>
      <p:ext uri="{BB962C8B-B14F-4D97-AF65-F5344CB8AC3E}">
        <p14:creationId xmlns:p14="http://schemas.microsoft.com/office/powerpoint/2010/main" val="187039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539552" y="5157192"/>
            <a:ext cx="8064896" cy="1200329"/>
          </a:xfrm>
          <a:prstGeom prst="rect">
            <a:avLst/>
          </a:prstGeom>
          <a:noFill/>
        </p:spPr>
        <p:txBody>
          <a:bodyPr wrap="square" rtlCol="0">
            <a:spAutoFit/>
          </a:bodyPr>
          <a:lstStyle/>
          <a:p>
            <a:r>
              <a:rPr lang="de-DE" b="1" dirty="0"/>
              <a:t>Meere in Gefahr: Ankerplätze </a:t>
            </a:r>
          </a:p>
          <a:p>
            <a:r>
              <a:rPr lang="de-DE" dirty="0"/>
              <a:t>An Ankerplätzen werden Korallen abgescheuert und sterben schließlich ab. Durch die ständige Belastung wachsen hier keine Korallen mehr nach. Dieses Riff ist tot. Wichtig ist, dass solche Plätze auf einen kleinen Raum beschränkt bleiben.</a:t>
            </a:r>
            <a:endParaRPr lang="de-AT" dirty="0"/>
          </a:p>
        </p:txBody>
      </p:sp>
      <p:pic>
        <p:nvPicPr>
          <p:cNvPr id="3" name="Grafik 2">
            <a:extLst>
              <a:ext uri="{FF2B5EF4-FFF2-40B4-BE49-F238E27FC236}">
                <a16:creationId xmlns:a16="http://schemas.microsoft.com/office/drawing/2014/main" id="{1A40DB3F-4417-D7F7-6582-4581D2D307A8}"/>
              </a:ext>
            </a:extLst>
          </p:cNvPr>
          <p:cNvPicPr>
            <a:picLocks noChangeAspect="1"/>
          </p:cNvPicPr>
          <p:nvPr/>
        </p:nvPicPr>
        <p:blipFill>
          <a:blip r:embed="rId2"/>
          <a:stretch>
            <a:fillRect/>
          </a:stretch>
        </p:blipFill>
        <p:spPr>
          <a:xfrm>
            <a:off x="611559" y="908720"/>
            <a:ext cx="7649268" cy="4248472"/>
          </a:xfrm>
          <a:prstGeom prst="rect">
            <a:avLst/>
          </a:prstGeom>
        </p:spPr>
      </p:pic>
    </p:spTree>
    <p:extLst>
      <p:ext uri="{BB962C8B-B14F-4D97-AF65-F5344CB8AC3E}">
        <p14:creationId xmlns:p14="http://schemas.microsoft.com/office/powerpoint/2010/main" val="378087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547455" y="5301208"/>
            <a:ext cx="8064896" cy="1200329"/>
          </a:xfrm>
          <a:prstGeom prst="rect">
            <a:avLst/>
          </a:prstGeom>
          <a:noFill/>
        </p:spPr>
        <p:txBody>
          <a:bodyPr wrap="square" rtlCol="0">
            <a:spAutoFit/>
          </a:bodyPr>
          <a:lstStyle/>
          <a:p>
            <a:r>
              <a:rPr lang="de-DE" b="1" dirty="0"/>
              <a:t>Meere in Gefahr: Hilf mit beim Schutz! </a:t>
            </a:r>
          </a:p>
          <a:p>
            <a:r>
              <a:rPr lang="de-DE" dirty="0"/>
              <a:t>Wenn sich Menschen richtig verhalten, können sie beim Schutz der Strände und Meere mithelfen. Jeder Mensch kann etwas dazu beitragen. </a:t>
            </a:r>
          </a:p>
          <a:p>
            <a:r>
              <a:rPr lang="de-DE" dirty="0"/>
              <a:t>Überlege, was du ganz persönlich tun kannst!</a:t>
            </a:r>
            <a:endParaRPr lang="de-AT" dirty="0"/>
          </a:p>
        </p:txBody>
      </p:sp>
      <p:pic>
        <p:nvPicPr>
          <p:cNvPr id="5" name="Grafik 4">
            <a:extLst>
              <a:ext uri="{FF2B5EF4-FFF2-40B4-BE49-F238E27FC236}">
                <a16:creationId xmlns:a16="http://schemas.microsoft.com/office/drawing/2014/main" id="{FF9C014C-FFE7-D048-A6B7-14EE76046CD1}"/>
              </a:ext>
            </a:extLst>
          </p:cNvPr>
          <p:cNvPicPr>
            <a:picLocks noChangeAspect="1"/>
          </p:cNvPicPr>
          <p:nvPr/>
        </p:nvPicPr>
        <p:blipFill>
          <a:blip r:embed="rId2"/>
          <a:stretch>
            <a:fillRect/>
          </a:stretch>
        </p:blipFill>
        <p:spPr>
          <a:xfrm>
            <a:off x="539552" y="836712"/>
            <a:ext cx="7922615" cy="4320480"/>
          </a:xfrm>
          <a:prstGeom prst="rect">
            <a:avLst/>
          </a:prstGeom>
        </p:spPr>
      </p:pic>
    </p:spTree>
    <p:extLst>
      <p:ext uri="{BB962C8B-B14F-4D97-AF65-F5344CB8AC3E}">
        <p14:creationId xmlns:p14="http://schemas.microsoft.com/office/powerpoint/2010/main" val="3578972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0F4A4FFA-48B6-450B-E103-5A6746B6472D}"/>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latin typeface="Arial" pitchFamily="34" charset="0"/>
              </a:rPr>
              <a:t>Die Bildergalerie bezieht sich auf das Thema „Das Meer – Fischerei und ihre Folgen“ auf den Seiten 64 und 65 im Schulbuch </a:t>
            </a:r>
            <a:r>
              <a:rPr lang="de-DE" altLang="de-DE" sz="1200" i="1" kern="0" dirty="0">
                <a:latin typeface="Arial" pitchFamily="34" charset="0"/>
              </a:rPr>
              <a:t>unterwegs 1</a:t>
            </a:r>
            <a:r>
              <a:rPr lang="de-DE" altLang="de-DE" sz="1200" kern="0" dirty="0">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Sie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a:t>
            </a:r>
            <a:r>
              <a:rPr lang="de-DE" altLang="de-DE" sz="1200" kern="0">
                <a:solidFill>
                  <a:srgbClr val="000000"/>
                </a:solidFill>
                <a:latin typeface="Arial" pitchFamily="34" charset="0"/>
              </a:rPr>
              <a:t>wünschen einen </a:t>
            </a:r>
            <a:r>
              <a:rPr lang="de-DE" altLang="de-DE" sz="1200" kern="0" dirty="0">
                <a:solidFill>
                  <a:srgbClr val="000000"/>
                </a:solidFill>
                <a:latin typeface="Arial" pitchFamily="34" charset="0"/>
              </a:rPr>
              <a:t>erfolgreichen Unterricht!</a:t>
            </a:r>
          </a:p>
        </p:txBody>
      </p:sp>
      <p:sp>
        <p:nvSpPr>
          <p:cNvPr id="5" name="Rectangle 6">
            <a:extLst>
              <a:ext uri="{FF2B5EF4-FFF2-40B4-BE49-F238E27FC236}">
                <a16:creationId xmlns:a16="http://schemas.microsoft.com/office/drawing/2014/main" id="{89C86CD0-7AED-5492-8E73-99AA27E2975D}"/>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2023</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Kartographie: Freytag-Berndt und </a:t>
            </a:r>
            <a:r>
              <a:rPr lang="de-DE" altLang="de-DE" sz="1200" kern="0" dirty="0" err="1"/>
              <a:t>Artaria</a:t>
            </a:r>
            <a:r>
              <a:rPr lang="de-DE" altLang="de-DE" sz="1200" kern="0" dirty="0"/>
              <a:t> KG, Wien</a:t>
            </a:r>
          </a:p>
          <a:p>
            <a:pPr eaLnBrk="1" fontAlgn="auto" hangingPunct="1">
              <a:spcBef>
                <a:spcPts val="0"/>
              </a:spcBef>
              <a:spcAft>
                <a:spcPts val="0"/>
              </a:spcAft>
              <a:defRPr/>
            </a:pPr>
            <a:r>
              <a:rPr lang="de-DE" altLang="de-DE" sz="1200" kern="0" dirty="0"/>
              <a:t>Text und Fotos: Christian Fridrich, </a:t>
            </a:r>
            <a:r>
              <a:rPr lang="de-DE" altLang="de-DE" sz="1200" kern="0" dirty="0" err="1"/>
              <a:t>Großweikersdorf</a:t>
            </a:r>
            <a:r>
              <a:rPr lang="de-DE" altLang="de-DE" sz="1200" kern="0" dirty="0"/>
              <a:t>; </a:t>
            </a:r>
            <a:r>
              <a:rPr lang="en-US" sz="1200" kern="0" dirty="0"/>
              <a:t>F15: </a:t>
            </a:r>
            <a:r>
              <a:rPr lang="en-US" sz="1200" kern="0" dirty="0" err="1"/>
              <a:t>shutterstock</a:t>
            </a:r>
            <a:r>
              <a:rPr lang="en-US" sz="1200" kern="0" dirty="0"/>
              <a:t> / Rich Carey</a:t>
            </a:r>
            <a:endParaRPr lang="de-DE" altLang="de-DE" sz="1200" kern="0" dirty="0"/>
          </a:p>
          <a:p>
            <a:pPr eaLnBrk="1" fontAlgn="auto" hangingPunct="1">
              <a:spcBef>
                <a:spcPts val="0"/>
              </a:spcBef>
              <a:spcAft>
                <a:spcPts val="0"/>
              </a:spcAft>
              <a:defRPr/>
            </a:pPr>
            <a:br>
              <a:rPr lang="de-DE" altLang="de-DE" sz="1200" kern="0" dirty="0"/>
            </a:b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6D5939C-4D1C-D69E-A842-96FA38228DBE}"/>
              </a:ext>
            </a:extLst>
          </p:cNvPr>
          <p:cNvPicPr>
            <a:picLocks noChangeAspect="1"/>
          </p:cNvPicPr>
          <p:nvPr/>
        </p:nvPicPr>
        <p:blipFill>
          <a:blip r:embed="rId2"/>
          <a:stretch>
            <a:fillRect/>
          </a:stretch>
        </p:blipFill>
        <p:spPr>
          <a:xfrm>
            <a:off x="797618" y="836712"/>
            <a:ext cx="7697312" cy="4392488"/>
          </a:xfrm>
          <a:prstGeom prst="rect">
            <a:avLst/>
          </a:prstGeom>
        </p:spPr>
      </p:pic>
      <p:sp>
        <p:nvSpPr>
          <p:cNvPr id="4" name="Textfeld 3">
            <a:extLst>
              <a:ext uri="{FF2B5EF4-FFF2-40B4-BE49-F238E27FC236}">
                <a16:creationId xmlns:a16="http://schemas.microsoft.com/office/drawing/2014/main" id="{EC2BEC61-5284-32B5-22B3-1DE23B052BE1}"/>
              </a:ext>
            </a:extLst>
          </p:cNvPr>
          <p:cNvSpPr txBox="1"/>
          <p:nvPr/>
        </p:nvSpPr>
        <p:spPr>
          <a:xfrm>
            <a:off x="683568" y="5229200"/>
            <a:ext cx="7776864" cy="1200329"/>
          </a:xfrm>
          <a:prstGeom prst="rect">
            <a:avLst/>
          </a:prstGeom>
          <a:noFill/>
        </p:spPr>
        <p:txBody>
          <a:bodyPr wrap="square" rtlCol="0">
            <a:spAutoFit/>
          </a:bodyPr>
          <a:lstStyle/>
          <a:p>
            <a:r>
              <a:rPr lang="de-DE" b="1" dirty="0"/>
              <a:t>Meere sind wichtig für Menschen, Tiere und Pflanzen</a:t>
            </a:r>
          </a:p>
          <a:p>
            <a:r>
              <a:rPr lang="de-DE" dirty="0"/>
              <a:t>Ozeane und Meere sind Transportwege, Nahrungsgrundlage, Lebensraum für Tiere und Pflanzen sowie Erholungsraum für Menschen. Die Meere sind jedoch durch Verschmutzung und andere Zerstörungen in Gefahr.</a:t>
            </a:r>
            <a:endParaRPr lang="de-AT" dirty="0"/>
          </a:p>
        </p:txBody>
      </p:sp>
    </p:spTree>
    <p:extLst>
      <p:ext uri="{BB962C8B-B14F-4D97-AF65-F5344CB8AC3E}">
        <p14:creationId xmlns:p14="http://schemas.microsoft.com/office/powerpoint/2010/main" val="43979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683568" y="5301208"/>
            <a:ext cx="7776864" cy="1200329"/>
          </a:xfrm>
          <a:prstGeom prst="rect">
            <a:avLst/>
          </a:prstGeom>
          <a:noFill/>
        </p:spPr>
        <p:txBody>
          <a:bodyPr wrap="square" rtlCol="0">
            <a:spAutoFit/>
          </a:bodyPr>
          <a:lstStyle/>
          <a:p>
            <a:r>
              <a:rPr lang="de-DE" b="1" dirty="0"/>
              <a:t>Ozeane und Meere</a:t>
            </a:r>
          </a:p>
          <a:p>
            <a:r>
              <a:rPr lang="de-DE" dirty="0"/>
              <a:t>Unser Planet Erde ist zu mehr als zwei Drittel mit Wasser bedeckt. Es gibt drei Ozeane: Pazifischer Ozean, Atlantischer Ozean und Indischer Ozean. Daneben gibt es viele (kleinere) Meere: Mittelmeer, Rotes Meer, Schwarzes Meer …</a:t>
            </a:r>
            <a:endParaRPr lang="de-AT" dirty="0"/>
          </a:p>
        </p:txBody>
      </p:sp>
      <p:pic>
        <p:nvPicPr>
          <p:cNvPr id="5" name="Grafik 4">
            <a:extLst>
              <a:ext uri="{FF2B5EF4-FFF2-40B4-BE49-F238E27FC236}">
                <a16:creationId xmlns:a16="http://schemas.microsoft.com/office/drawing/2014/main" id="{9A21D6E0-D576-4120-F814-D4B2E55393A3}"/>
              </a:ext>
            </a:extLst>
          </p:cNvPr>
          <p:cNvPicPr>
            <a:picLocks noChangeAspect="1"/>
          </p:cNvPicPr>
          <p:nvPr/>
        </p:nvPicPr>
        <p:blipFill rotWithShape="1">
          <a:blip r:embed="rId2"/>
          <a:srcRect l="3046" t="1674" r="1516" b="749"/>
          <a:stretch/>
        </p:blipFill>
        <p:spPr>
          <a:xfrm>
            <a:off x="755575" y="764704"/>
            <a:ext cx="7311741" cy="4536504"/>
          </a:xfrm>
          <a:prstGeom prst="rect">
            <a:avLst/>
          </a:prstGeom>
        </p:spPr>
      </p:pic>
    </p:spTree>
    <p:extLst>
      <p:ext uri="{BB962C8B-B14F-4D97-AF65-F5344CB8AC3E}">
        <p14:creationId xmlns:p14="http://schemas.microsoft.com/office/powerpoint/2010/main" val="292818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683568" y="5085184"/>
            <a:ext cx="8064896" cy="1477328"/>
          </a:xfrm>
          <a:prstGeom prst="rect">
            <a:avLst/>
          </a:prstGeom>
          <a:noFill/>
        </p:spPr>
        <p:txBody>
          <a:bodyPr wrap="square" rtlCol="0">
            <a:spAutoFit/>
          </a:bodyPr>
          <a:lstStyle/>
          <a:p>
            <a:r>
              <a:rPr lang="de-DE" b="1" dirty="0"/>
              <a:t>Meere als Verkehrsweg – Frachtschiffe</a:t>
            </a:r>
          </a:p>
          <a:p>
            <a:r>
              <a:rPr lang="de-DE" dirty="0"/>
              <a:t>Auf dem Meer werden mit Frachtschiffen viele Waren transportiert. </a:t>
            </a:r>
          </a:p>
          <a:p>
            <a:r>
              <a:rPr lang="de-DE" dirty="0"/>
              <a:t>Zum Beispiel in </a:t>
            </a:r>
            <a:r>
              <a:rPr lang="de-DE" b="1" dirty="0"/>
              <a:t>Containern</a:t>
            </a:r>
            <a:r>
              <a:rPr lang="de-DE" dirty="0"/>
              <a:t>, in denen sich verschiedenste Dinge befinden können: Computer, Motorräder, Möbel, Handys, Motoren … </a:t>
            </a:r>
          </a:p>
          <a:p>
            <a:r>
              <a:rPr lang="de-DE" dirty="0"/>
              <a:t>Erdöl, Kohle, Eisenerz und andere Rohstoffe werden mit </a:t>
            </a:r>
            <a:r>
              <a:rPr lang="de-DE" b="1" dirty="0"/>
              <a:t>Tankschiffen</a:t>
            </a:r>
            <a:r>
              <a:rPr lang="de-DE" dirty="0"/>
              <a:t> transportiert.</a:t>
            </a:r>
            <a:endParaRPr lang="de-AT" dirty="0"/>
          </a:p>
        </p:txBody>
      </p:sp>
      <p:pic>
        <p:nvPicPr>
          <p:cNvPr id="3" name="Grafik 2">
            <a:extLst>
              <a:ext uri="{FF2B5EF4-FFF2-40B4-BE49-F238E27FC236}">
                <a16:creationId xmlns:a16="http://schemas.microsoft.com/office/drawing/2014/main" id="{16419CF3-66A3-DA07-BBEE-F1218B435792}"/>
              </a:ext>
            </a:extLst>
          </p:cNvPr>
          <p:cNvPicPr>
            <a:picLocks noChangeAspect="1"/>
          </p:cNvPicPr>
          <p:nvPr/>
        </p:nvPicPr>
        <p:blipFill rotWithShape="1">
          <a:blip r:embed="rId2"/>
          <a:srcRect b="4833"/>
          <a:stretch/>
        </p:blipFill>
        <p:spPr>
          <a:xfrm>
            <a:off x="755576" y="836713"/>
            <a:ext cx="7843470" cy="4104456"/>
          </a:xfrm>
          <a:prstGeom prst="rect">
            <a:avLst/>
          </a:prstGeom>
        </p:spPr>
      </p:pic>
    </p:spTree>
    <p:extLst>
      <p:ext uri="{BB962C8B-B14F-4D97-AF65-F5344CB8AC3E}">
        <p14:creationId xmlns:p14="http://schemas.microsoft.com/office/powerpoint/2010/main" val="171889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683568" y="5085184"/>
            <a:ext cx="8064896" cy="1477328"/>
          </a:xfrm>
          <a:prstGeom prst="rect">
            <a:avLst/>
          </a:prstGeom>
          <a:noFill/>
        </p:spPr>
        <p:txBody>
          <a:bodyPr wrap="square" rtlCol="0">
            <a:spAutoFit/>
          </a:bodyPr>
          <a:lstStyle/>
          <a:p>
            <a:r>
              <a:rPr lang="de-DE" b="1" dirty="0"/>
              <a:t>Meere als Transportweg – Personenschiffe</a:t>
            </a:r>
          </a:p>
          <a:p>
            <a:r>
              <a:rPr lang="de-DE" dirty="0"/>
              <a:t>Auch Personenschiffe sind auf den Meeren unterwegs. In manchen Staaten werden sie als Verkehrsmittel zwischen Inseln verwendet – wie zum Beispiel hier in Griechenland. Immer mehr Menschen unternehmen auch Reisen mit großen Kreuzfahrtschiffen.</a:t>
            </a:r>
            <a:endParaRPr lang="de-AT" dirty="0"/>
          </a:p>
        </p:txBody>
      </p:sp>
      <p:pic>
        <p:nvPicPr>
          <p:cNvPr id="5" name="Grafik 4">
            <a:extLst>
              <a:ext uri="{FF2B5EF4-FFF2-40B4-BE49-F238E27FC236}">
                <a16:creationId xmlns:a16="http://schemas.microsoft.com/office/drawing/2014/main" id="{D642FBC1-A318-8FDB-9F88-D08A25F50EDC}"/>
              </a:ext>
            </a:extLst>
          </p:cNvPr>
          <p:cNvPicPr>
            <a:picLocks noChangeAspect="1"/>
          </p:cNvPicPr>
          <p:nvPr/>
        </p:nvPicPr>
        <p:blipFill>
          <a:blip r:embed="rId2"/>
          <a:stretch>
            <a:fillRect/>
          </a:stretch>
        </p:blipFill>
        <p:spPr>
          <a:xfrm>
            <a:off x="755576" y="908720"/>
            <a:ext cx="7503478" cy="4176464"/>
          </a:xfrm>
          <a:prstGeom prst="rect">
            <a:avLst/>
          </a:prstGeom>
        </p:spPr>
      </p:pic>
    </p:spTree>
    <p:extLst>
      <p:ext uri="{BB962C8B-B14F-4D97-AF65-F5344CB8AC3E}">
        <p14:creationId xmlns:p14="http://schemas.microsoft.com/office/powerpoint/2010/main" val="353676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539552" y="5229200"/>
            <a:ext cx="8064896" cy="1200329"/>
          </a:xfrm>
          <a:prstGeom prst="rect">
            <a:avLst/>
          </a:prstGeom>
          <a:noFill/>
        </p:spPr>
        <p:txBody>
          <a:bodyPr wrap="square" rtlCol="0">
            <a:spAutoFit/>
          </a:bodyPr>
          <a:lstStyle/>
          <a:p>
            <a:r>
              <a:rPr lang="de-DE" b="1" dirty="0"/>
              <a:t>Meere als Nahrungsgrundlage – Fischerei</a:t>
            </a:r>
          </a:p>
          <a:p>
            <a:r>
              <a:rPr lang="de-DE" dirty="0"/>
              <a:t>In Küstenstaaten ist der Fischfang oft wichtig: für den eigenen Bedarf und als Verdienst für Fischerinnen und Fischer. Durch kleine Fischkutter wie dem auf dem Foto werden die Fischbestände der Meere nicht bedroht.</a:t>
            </a:r>
            <a:endParaRPr lang="de-AT" dirty="0"/>
          </a:p>
        </p:txBody>
      </p:sp>
      <p:pic>
        <p:nvPicPr>
          <p:cNvPr id="3" name="Grafik 2">
            <a:extLst>
              <a:ext uri="{FF2B5EF4-FFF2-40B4-BE49-F238E27FC236}">
                <a16:creationId xmlns:a16="http://schemas.microsoft.com/office/drawing/2014/main" id="{147F0545-DC6C-F031-7B5E-7E285B738D59}"/>
              </a:ext>
            </a:extLst>
          </p:cNvPr>
          <p:cNvPicPr>
            <a:picLocks noChangeAspect="1"/>
          </p:cNvPicPr>
          <p:nvPr/>
        </p:nvPicPr>
        <p:blipFill>
          <a:blip r:embed="rId2"/>
          <a:stretch>
            <a:fillRect/>
          </a:stretch>
        </p:blipFill>
        <p:spPr>
          <a:xfrm>
            <a:off x="687016" y="836712"/>
            <a:ext cx="7681999" cy="4320480"/>
          </a:xfrm>
          <a:prstGeom prst="rect">
            <a:avLst/>
          </a:prstGeom>
        </p:spPr>
      </p:pic>
    </p:spTree>
    <p:extLst>
      <p:ext uri="{BB962C8B-B14F-4D97-AF65-F5344CB8AC3E}">
        <p14:creationId xmlns:p14="http://schemas.microsoft.com/office/powerpoint/2010/main" val="311272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539552" y="5229200"/>
            <a:ext cx="8064896" cy="1200329"/>
          </a:xfrm>
          <a:prstGeom prst="rect">
            <a:avLst/>
          </a:prstGeom>
          <a:noFill/>
        </p:spPr>
        <p:txBody>
          <a:bodyPr wrap="square" rtlCol="0">
            <a:spAutoFit/>
          </a:bodyPr>
          <a:lstStyle/>
          <a:p>
            <a:r>
              <a:rPr lang="de-DE" b="1" dirty="0"/>
              <a:t>Meere als Nahrungsgrundlage – Fischfangschiffe</a:t>
            </a:r>
          </a:p>
          <a:p>
            <a:r>
              <a:rPr lang="de-DE" dirty="0"/>
              <a:t>Fischfang ist besonders für Inseln wichtig, wie hier für Island. Dieses Schiff zählt zu den kleineren Fischfangschiffen. Heute sind noch viel größere Schiffe unterwegs, auf denen die gefangenen Fische auch an Bord verarbeitet werden können.</a:t>
            </a:r>
            <a:endParaRPr lang="de-AT" dirty="0"/>
          </a:p>
        </p:txBody>
      </p:sp>
      <p:pic>
        <p:nvPicPr>
          <p:cNvPr id="5" name="Grafik 4">
            <a:extLst>
              <a:ext uri="{FF2B5EF4-FFF2-40B4-BE49-F238E27FC236}">
                <a16:creationId xmlns:a16="http://schemas.microsoft.com/office/drawing/2014/main" id="{E5EDB7C4-0EDA-3CAC-FDA7-CA3CEDC57997}"/>
              </a:ext>
            </a:extLst>
          </p:cNvPr>
          <p:cNvPicPr>
            <a:picLocks noChangeAspect="1"/>
          </p:cNvPicPr>
          <p:nvPr/>
        </p:nvPicPr>
        <p:blipFill>
          <a:blip r:embed="rId2"/>
          <a:stretch>
            <a:fillRect/>
          </a:stretch>
        </p:blipFill>
        <p:spPr>
          <a:xfrm>
            <a:off x="664055" y="836712"/>
            <a:ext cx="7815890" cy="4392488"/>
          </a:xfrm>
          <a:prstGeom prst="rect">
            <a:avLst/>
          </a:prstGeom>
        </p:spPr>
      </p:pic>
    </p:spTree>
    <p:extLst>
      <p:ext uri="{BB962C8B-B14F-4D97-AF65-F5344CB8AC3E}">
        <p14:creationId xmlns:p14="http://schemas.microsoft.com/office/powerpoint/2010/main" val="358132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539552" y="5229200"/>
            <a:ext cx="8064896" cy="1200329"/>
          </a:xfrm>
          <a:prstGeom prst="rect">
            <a:avLst/>
          </a:prstGeom>
          <a:noFill/>
        </p:spPr>
        <p:txBody>
          <a:bodyPr wrap="square" rtlCol="0">
            <a:spAutoFit/>
          </a:bodyPr>
          <a:lstStyle/>
          <a:p>
            <a:r>
              <a:rPr lang="de-DE" b="1" dirty="0"/>
              <a:t>Meere als Lebensraum: Korallenriff</a:t>
            </a:r>
          </a:p>
          <a:p>
            <a:r>
              <a:rPr lang="de-DE" dirty="0"/>
              <a:t>Korallen sind Tiere, die gemeinsam ein Riff aufbauen. Riffe sind die größten Lebensräume, die Lebewesen auf der Welt erschaffen. In Riffen leben viele Tiere. Alle Riffe der Welt haben zusammen mehr als die siebenfache Fläche Österreichs.</a:t>
            </a:r>
            <a:endParaRPr lang="de-AT" dirty="0"/>
          </a:p>
        </p:txBody>
      </p:sp>
      <p:pic>
        <p:nvPicPr>
          <p:cNvPr id="3" name="Grafik 2">
            <a:extLst>
              <a:ext uri="{FF2B5EF4-FFF2-40B4-BE49-F238E27FC236}">
                <a16:creationId xmlns:a16="http://schemas.microsoft.com/office/drawing/2014/main" id="{89E87B34-B9A1-C0F0-9295-EE235B7ACD49}"/>
              </a:ext>
            </a:extLst>
          </p:cNvPr>
          <p:cNvPicPr>
            <a:picLocks noChangeAspect="1"/>
          </p:cNvPicPr>
          <p:nvPr/>
        </p:nvPicPr>
        <p:blipFill>
          <a:blip r:embed="rId2"/>
          <a:stretch>
            <a:fillRect/>
          </a:stretch>
        </p:blipFill>
        <p:spPr>
          <a:xfrm>
            <a:off x="567825" y="836712"/>
            <a:ext cx="7677961" cy="4248472"/>
          </a:xfrm>
          <a:prstGeom prst="rect">
            <a:avLst/>
          </a:prstGeom>
        </p:spPr>
      </p:pic>
    </p:spTree>
    <p:extLst>
      <p:ext uri="{BB962C8B-B14F-4D97-AF65-F5344CB8AC3E}">
        <p14:creationId xmlns:p14="http://schemas.microsoft.com/office/powerpoint/2010/main" val="80444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2BEC61-5284-32B5-22B3-1DE23B052BE1}"/>
              </a:ext>
            </a:extLst>
          </p:cNvPr>
          <p:cNvSpPr txBox="1"/>
          <p:nvPr/>
        </p:nvSpPr>
        <p:spPr>
          <a:xfrm>
            <a:off x="539552" y="5229200"/>
            <a:ext cx="8064896" cy="1200329"/>
          </a:xfrm>
          <a:prstGeom prst="rect">
            <a:avLst/>
          </a:prstGeom>
          <a:noFill/>
        </p:spPr>
        <p:txBody>
          <a:bodyPr wrap="square" rtlCol="0">
            <a:spAutoFit/>
          </a:bodyPr>
          <a:lstStyle/>
          <a:p>
            <a:r>
              <a:rPr lang="de-DE" b="1" dirty="0"/>
              <a:t>Meere als Lebensraum: Fische </a:t>
            </a:r>
          </a:p>
          <a:p>
            <a:r>
              <a:rPr lang="de-DE" dirty="0"/>
              <a:t>Nur wenige Meeresfische werden als Speisefische genutzt. Alle Fische sind aber wichtig für das Ökosystem Meer. Besonders im Roten Meer sind viele bunte Fische zu beobachten. Das lockt zahlreiche Menschen zum Schnorcheln oder Tauchen an. </a:t>
            </a:r>
            <a:endParaRPr lang="de-AT" dirty="0"/>
          </a:p>
        </p:txBody>
      </p:sp>
      <p:pic>
        <p:nvPicPr>
          <p:cNvPr id="5" name="Grafik 4">
            <a:extLst>
              <a:ext uri="{FF2B5EF4-FFF2-40B4-BE49-F238E27FC236}">
                <a16:creationId xmlns:a16="http://schemas.microsoft.com/office/drawing/2014/main" id="{0F06BFE8-BA33-65DA-9DA4-D52FC7E7B1B0}"/>
              </a:ext>
            </a:extLst>
          </p:cNvPr>
          <p:cNvPicPr>
            <a:picLocks noChangeAspect="1"/>
          </p:cNvPicPr>
          <p:nvPr/>
        </p:nvPicPr>
        <p:blipFill rotWithShape="1">
          <a:blip r:embed="rId2"/>
          <a:srcRect t="5131"/>
          <a:stretch/>
        </p:blipFill>
        <p:spPr>
          <a:xfrm>
            <a:off x="566818" y="836712"/>
            <a:ext cx="7615512" cy="4392488"/>
          </a:xfrm>
          <a:prstGeom prst="rect">
            <a:avLst/>
          </a:prstGeom>
        </p:spPr>
      </p:pic>
    </p:spTree>
    <p:extLst>
      <p:ext uri="{BB962C8B-B14F-4D97-AF65-F5344CB8AC3E}">
        <p14:creationId xmlns:p14="http://schemas.microsoft.com/office/powerpoint/2010/main" val="1340145251"/>
      </p:ext>
    </p:extLst>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934</Words>
  <Application>Microsoft Office PowerPoint</Application>
  <PresentationFormat>Bildschirmpräsentation (4:3)</PresentationFormat>
  <Paragraphs>56</Paragraphs>
  <Slides>18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Syntax LT Std</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220</cp:revision>
  <dcterms:created xsi:type="dcterms:W3CDTF">2013-10-08T07:58:50Z</dcterms:created>
  <dcterms:modified xsi:type="dcterms:W3CDTF">2022-06-03T10:58:09Z</dcterms:modified>
</cp:coreProperties>
</file>