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p:scale>
          <a:sx n="75" d="100"/>
          <a:sy n="75" d="100"/>
        </p:scale>
        <p:origin x="2622" y="83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D52D8418-658E-4E3E-520E-6D62C70550E4}"/>
              </a:ext>
            </a:extLst>
          </p:cNvPr>
          <p:cNvSpPr>
            <a:spLocks noGrp="1"/>
          </p:cNvSpPr>
          <p:nvPr>
            <p:ph idx="1"/>
          </p:nvPr>
        </p:nvSpPr>
        <p:spPr>
          <a:xfrm>
            <a:off x="1763713" y="2781300"/>
            <a:ext cx="5832475" cy="1727200"/>
          </a:xfrm>
        </p:spPr>
        <p:txBody>
          <a:bodyPr/>
          <a:lstStyle/>
          <a:p>
            <a:pPr marL="0" indent="0" algn="ctr">
              <a:buFont typeface="Arial" panose="020B0604020202020204" pitchFamily="34" charset="0"/>
              <a:buNone/>
            </a:pPr>
            <a:r>
              <a:rPr altLang="de-DE">
                <a:latin typeface="Syntax LT Std"/>
              </a:rPr>
              <a:t>Shanghai  ̶ </a:t>
            </a:r>
          </a:p>
          <a:p>
            <a:pPr marL="0" indent="0" algn="ctr">
              <a:buFont typeface="Arial" panose="020B0604020202020204" pitchFamily="34" charset="0"/>
              <a:buNone/>
            </a:pPr>
            <a:r>
              <a:rPr altLang="de-DE">
                <a:latin typeface="Syntax LT Std"/>
              </a:rPr>
              <a:t>eine Stadt im Umbruch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6BEBB-D6CB-E3FF-9DC4-D28F8A41803B}"/>
              </a:ext>
            </a:extLst>
          </p:cNvPr>
          <p:cNvSpPr>
            <a:spLocks noGrp="1"/>
          </p:cNvSpPr>
          <p:nvPr>
            <p:ph type="title"/>
          </p:nvPr>
        </p:nvSpPr>
        <p:spPr>
          <a:xfrm>
            <a:off x="457200" y="1006475"/>
            <a:ext cx="8229600" cy="677863"/>
          </a:xfrm>
        </p:spPr>
        <p:txBody>
          <a:bodyPr/>
          <a:lstStyle/>
          <a:p>
            <a:r>
              <a:rPr lang="de-AT" altLang="de-DE">
                <a:latin typeface="Syntax LT Std"/>
              </a:rPr>
              <a:t>Shanghai</a:t>
            </a:r>
          </a:p>
        </p:txBody>
      </p:sp>
      <p:pic>
        <p:nvPicPr>
          <p:cNvPr id="3" name="Picture 2">
            <a:extLst>
              <a:ext uri="{FF2B5EF4-FFF2-40B4-BE49-F238E27FC236}">
                <a16:creationId xmlns:a16="http://schemas.microsoft.com/office/drawing/2014/main" id="{B69B807C-E2B2-ED30-E78F-2522DE238969}"/>
              </a:ext>
            </a:extLst>
          </p:cNvPr>
          <p:cNvPicPr>
            <a:picLocks noGrp="1" noChangeAspect="1" noChangeArrowheads="1"/>
          </p:cNvPicPr>
          <p:nvPr>
            <p:ph idx="1"/>
          </p:nvPr>
        </p:nvPicPr>
        <p:blipFill rotWithShape="1">
          <a:blip r:embed="rId2"/>
          <a:srcRect l="2631" t="5650"/>
          <a:stretch/>
        </p:blipFill>
        <p:spPr>
          <a:xfrm>
            <a:off x="3276600" y="2566988"/>
            <a:ext cx="2951163" cy="2733675"/>
          </a:xfrm>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tern mit 5 Zacken 3">
            <a:extLst>
              <a:ext uri="{FF2B5EF4-FFF2-40B4-BE49-F238E27FC236}">
                <a16:creationId xmlns:a16="http://schemas.microsoft.com/office/drawing/2014/main" id="{4259BB9C-1C48-DE16-5E0D-748BC8417D5A}"/>
              </a:ext>
            </a:extLst>
          </p:cNvPr>
          <p:cNvSpPr/>
          <p:nvPr/>
        </p:nvSpPr>
        <p:spPr>
          <a:xfrm>
            <a:off x="5435600" y="3716338"/>
            <a:ext cx="215900" cy="14446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0000"/>
              </a:solidFill>
            </a:endParaRPr>
          </a:p>
        </p:txBody>
      </p:sp>
      <p:sp>
        <p:nvSpPr>
          <p:cNvPr id="5" name="Textfeld 2">
            <a:extLst>
              <a:ext uri="{FF2B5EF4-FFF2-40B4-BE49-F238E27FC236}">
                <a16:creationId xmlns:a16="http://schemas.microsoft.com/office/drawing/2014/main" id="{284C1121-03F3-643A-5F4E-19526F4EFE44}"/>
              </a:ext>
            </a:extLst>
          </p:cNvPr>
          <p:cNvSpPr txBox="1">
            <a:spLocks noChangeArrowheads="1"/>
          </p:cNvSpPr>
          <p:nvPr/>
        </p:nvSpPr>
        <p:spPr bwMode="auto">
          <a:xfrm>
            <a:off x="4290457" y="1717378"/>
            <a:ext cx="888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sz="2000" b="1" dirty="0"/>
              <a:t>liegt …</a:t>
            </a:r>
          </a:p>
        </p:txBody>
      </p:sp>
      <p:sp>
        <p:nvSpPr>
          <p:cNvPr id="6" name="Textfeld 5">
            <a:extLst>
              <a:ext uri="{FF2B5EF4-FFF2-40B4-BE49-F238E27FC236}">
                <a16:creationId xmlns:a16="http://schemas.microsoft.com/office/drawing/2014/main" id="{92B27DC2-544A-04CB-750C-F65245465202}"/>
              </a:ext>
            </a:extLst>
          </p:cNvPr>
          <p:cNvSpPr txBox="1">
            <a:spLocks noChangeArrowheads="1"/>
          </p:cNvSpPr>
          <p:nvPr/>
        </p:nvSpPr>
        <p:spPr bwMode="auto">
          <a:xfrm>
            <a:off x="3756025" y="5362575"/>
            <a:ext cx="1973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dirty="0"/>
              <a:t>… im Osten Chinas.</a:t>
            </a:r>
          </a:p>
        </p:txBody>
      </p:sp>
      <p:sp>
        <p:nvSpPr>
          <p:cNvPr id="7" name="Textfeld 6">
            <a:extLst>
              <a:ext uri="{FF2B5EF4-FFF2-40B4-BE49-F238E27FC236}">
                <a16:creationId xmlns:a16="http://schemas.microsoft.com/office/drawing/2014/main" id="{393B19FE-683C-7F52-8365-C192C492BE8D}"/>
              </a:ext>
            </a:extLst>
          </p:cNvPr>
          <p:cNvSpPr txBox="1">
            <a:spLocks noChangeArrowheads="1"/>
          </p:cNvSpPr>
          <p:nvPr/>
        </p:nvSpPr>
        <p:spPr bwMode="auto">
          <a:xfrm>
            <a:off x="3294063" y="5884863"/>
            <a:ext cx="2880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AT" altLang="de-DE" dirty="0"/>
              <a:t>… am Ostchinesischen Meer.</a:t>
            </a:r>
          </a:p>
        </p:txBody>
      </p:sp>
    </p:spTree>
    <p:extLst>
      <p:ext uri="{BB962C8B-B14F-4D97-AF65-F5344CB8AC3E}">
        <p14:creationId xmlns:p14="http://schemas.microsoft.com/office/powerpoint/2010/main" val="27791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1C140-75CC-7EB2-949D-421E5422EA70}"/>
              </a:ext>
            </a:extLst>
          </p:cNvPr>
          <p:cNvSpPr>
            <a:spLocks noGrp="1"/>
          </p:cNvSpPr>
          <p:nvPr>
            <p:ph type="title"/>
          </p:nvPr>
        </p:nvSpPr>
        <p:spPr>
          <a:xfrm>
            <a:off x="544259" y="5387144"/>
            <a:ext cx="8364672" cy="400110"/>
          </a:xfrm>
        </p:spPr>
        <p:txBody>
          <a:bodyPr/>
          <a:lstStyle/>
          <a:p>
            <a:pPr algn="l"/>
            <a:r>
              <a:rPr lang="de-AT" altLang="de-DE" sz="2000" b="0" dirty="0">
                <a:latin typeface="Syntax LT Std"/>
              </a:rPr>
              <a:t>Shanghai ist eine riesige Baustelle: Seit über 25 Jahren wird unablässig gebaut.</a:t>
            </a:r>
          </a:p>
        </p:txBody>
      </p:sp>
      <p:sp>
        <p:nvSpPr>
          <p:cNvPr id="3" name="Inhaltsplatzhalter 2">
            <a:extLst>
              <a:ext uri="{FF2B5EF4-FFF2-40B4-BE49-F238E27FC236}">
                <a16:creationId xmlns:a16="http://schemas.microsoft.com/office/drawing/2014/main" id="{CAD47CEF-8E2A-34E6-57FC-4E3B7F9FD792}"/>
              </a:ext>
            </a:extLst>
          </p:cNvPr>
          <p:cNvSpPr>
            <a:spLocks noGrp="1"/>
          </p:cNvSpPr>
          <p:nvPr>
            <p:ph idx="1"/>
          </p:nvPr>
        </p:nvSpPr>
        <p:spPr>
          <a:xfrm>
            <a:off x="544259" y="4120686"/>
            <a:ext cx="8063111" cy="504825"/>
          </a:xfrm>
        </p:spPr>
        <p:txBody>
          <a:bodyPr/>
          <a:lstStyle/>
          <a:p>
            <a:pPr marL="0" indent="0">
              <a:buFont typeface="Arial" panose="020B0604020202020204" pitchFamily="34" charset="0"/>
              <a:buNone/>
            </a:pPr>
            <a:r>
              <a:rPr altLang="de-DE" sz="2000" b="0" dirty="0">
                <a:latin typeface="Syntax LT Std"/>
              </a:rPr>
              <a:t>Wohnungsmangel ist ein großes Problem in Shanghai.</a:t>
            </a:r>
          </a:p>
        </p:txBody>
      </p:sp>
      <p:sp>
        <p:nvSpPr>
          <p:cNvPr id="4" name="Textfeld 3">
            <a:extLst>
              <a:ext uri="{FF2B5EF4-FFF2-40B4-BE49-F238E27FC236}">
                <a16:creationId xmlns:a16="http://schemas.microsoft.com/office/drawing/2014/main" id="{8AA21373-F87D-85DF-74ED-7A1FDCC73393}"/>
              </a:ext>
            </a:extLst>
          </p:cNvPr>
          <p:cNvSpPr txBox="1"/>
          <p:nvPr/>
        </p:nvSpPr>
        <p:spPr>
          <a:xfrm>
            <a:off x="552599" y="861694"/>
            <a:ext cx="7648674" cy="646113"/>
          </a:xfrm>
          <a:prstGeom prst="rect">
            <a:avLst/>
          </a:prstGeom>
          <a:noFill/>
        </p:spPr>
        <p:txBody>
          <a:bodyPr wrap="square">
            <a:spAutoFit/>
          </a:bodyPr>
          <a:lstStyle/>
          <a:p>
            <a:pPr>
              <a:defRPr/>
            </a:pPr>
            <a:r>
              <a:rPr lang="de-AT" sz="3600" b="1" u="sng" dirty="0">
                <a:solidFill>
                  <a:srgbClr val="333333"/>
                </a:solidFill>
                <a:latin typeface="Syntax LT Std" pitchFamily="34" charset="0"/>
                <a:ea typeface="+mj-ea"/>
                <a:cs typeface="+mj-cs"/>
              </a:rPr>
              <a:t>Wissenswertes</a:t>
            </a:r>
            <a:r>
              <a:rPr lang="de-AT" sz="3600" u="sng" dirty="0">
                <a:cs typeface="Arial" charset="0"/>
              </a:rPr>
              <a:t> </a:t>
            </a:r>
            <a:r>
              <a:rPr lang="de-AT" sz="3600" b="1" u="sng" dirty="0">
                <a:solidFill>
                  <a:srgbClr val="333333"/>
                </a:solidFill>
                <a:latin typeface="Syntax LT Std" pitchFamily="34" charset="0"/>
                <a:ea typeface="+mj-ea"/>
                <a:cs typeface="+mj-cs"/>
              </a:rPr>
              <a:t>über</a:t>
            </a:r>
            <a:r>
              <a:rPr lang="de-AT" sz="3600" u="sng" dirty="0">
                <a:cs typeface="Arial" charset="0"/>
              </a:rPr>
              <a:t> </a:t>
            </a:r>
            <a:r>
              <a:rPr lang="de-AT" sz="3600" b="1" u="sng" dirty="0">
                <a:solidFill>
                  <a:srgbClr val="333333"/>
                </a:solidFill>
                <a:latin typeface="Syntax LT Std" pitchFamily="34" charset="0"/>
                <a:ea typeface="+mj-ea"/>
                <a:cs typeface="+mj-cs"/>
              </a:rPr>
              <a:t>Shanghai</a:t>
            </a:r>
          </a:p>
        </p:txBody>
      </p:sp>
      <p:sp>
        <p:nvSpPr>
          <p:cNvPr id="5" name="Textfeld 4">
            <a:extLst>
              <a:ext uri="{FF2B5EF4-FFF2-40B4-BE49-F238E27FC236}">
                <a16:creationId xmlns:a16="http://schemas.microsoft.com/office/drawing/2014/main" id="{11EDABD2-3394-7B68-D5B0-72AED52B84E4}"/>
              </a:ext>
            </a:extLst>
          </p:cNvPr>
          <p:cNvSpPr txBox="1"/>
          <p:nvPr/>
        </p:nvSpPr>
        <p:spPr>
          <a:xfrm>
            <a:off x="544259" y="4625511"/>
            <a:ext cx="8567936" cy="707886"/>
          </a:xfrm>
          <a:prstGeom prst="rect">
            <a:avLst/>
          </a:prstGeom>
          <a:noFill/>
        </p:spPr>
        <p:txBody>
          <a:bodyPr wrap="square">
            <a:spAutoFit/>
          </a:bodyPr>
          <a:lstStyle/>
          <a:p>
            <a:pPr>
              <a:defRPr/>
            </a:pPr>
            <a:r>
              <a:rPr lang="de-AT" sz="2000" dirty="0">
                <a:solidFill>
                  <a:srgbClr val="333333"/>
                </a:solidFill>
                <a:latin typeface="Syntax LT Std" pitchFamily="34" charset="0"/>
                <a:ea typeface="+mj-ea"/>
                <a:cs typeface="+mj-cs"/>
              </a:rPr>
              <a:t>Deswegen werden viele Hochhäuser gebaut, was zu einer beeindruckenden Skyline geführt hat.</a:t>
            </a:r>
          </a:p>
        </p:txBody>
      </p:sp>
      <p:sp>
        <p:nvSpPr>
          <p:cNvPr id="6" name="Textfeld 5">
            <a:extLst>
              <a:ext uri="{FF2B5EF4-FFF2-40B4-BE49-F238E27FC236}">
                <a16:creationId xmlns:a16="http://schemas.microsoft.com/office/drawing/2014/main" id="{69929F02-075D-EB8E-EBEA-72C8833BB661}"/>
              </a:ext>
            </a:extLst>
          </p:cNvPr>
          <p:cNvSpPr txBox="1"/>
          <p:nvPr/>
        </p:nvSpPr>
        <p:spPr>
          <a:xfrm>
            <a:off x="544259" y="5841002"/>
            <a:ext cx="7450732" cy="985837"/>
          </a:xfrm>
          <a:prstGeom prst="rect">
            <a:avLst/>
          </a:prstGeom>
          <a:noFill/>
        </p:spPr>
        <p:txBody>
          <a:bodyPr wrap="square">
            <a:spAutoFit/>
          </a:bodyPr>
          <a:lstStyle/>
          <a:p>
            <a:pPr>
              <a:defRPr/>
            </a:pPr>
            <a:r>
              <a:rPr lang="de-AT" sz="2000" dirty="0">
                <a:solidFill>
                  <a:srgbClr val="333333"/>
                </a:solidFill>
                <a:latin typeface="Syntax LT Std" pitchFamily="34" charset="0"/>
                <a:ea typeface="+mj-ea"/>
                <a:cs typeface="+mj-cs"/>
              </a:rPr>
              <a:t>Pudong, ein neuer Stadtteil in Shanghai, wird oft mit Manhattan in New York verglichen.</a:t>
            </a:r>
          </a:p>
          <a:p>
            <a:pPr>
              <a:defRPr/>
            </a:pPr>
            <a:endParaRPr lang="de-AT" dirty="0">
              <a:cs typeface="Arial" charset="0"/>
            </a:endParaRPr>
          </a:p>
        </p:txBody>
      </p:sp>
      <p:pic>
        <p:nvPicPr>
          <p:cNvPr id="8" name="Picture 2" descr="C:\Users\aushilfe.pts\Downloads\iStock_000061558186XXXLarge.jpg">
            <a:extLst>
              <a:ext uri="{FF2B5EF4-FFF2-40B4-BE49-F238E27FC236}">
                <a16:creationId xmlns:a16="http://schemas.microsoft.com/office/drawing/2014/main" id="{E46411C7-44EF-D244-6E02-CDA8332F0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345" b="24614"/>
          <a:stretch>
            <a:fillRect/>
          </a:stretch>
        </p:blipFill>
        <p:spPr bwMode="auto">
          <a:xfrm>
            <a:off x="599816" y="1538484"/>
            <a:ext cx="7892166" cy="247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8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a:t>
            </a:r>
            <a:r>
              <a:rPr lang="de-DE" altLang="de-DE" sz="1200" kern="0" dirty="0">
                <a:latin typeface="Arial" pitchFamily="34" charset="0"/>
              </a:rPr>
              <a:t>Shanghai – Probleme und Chancen“ auf den Seiten 40 und 41 </a:t>
            </a:r>
            <a:r>
              <a:rPr lang="de-DE" altLang="de-DE" sz="1200" kern="0" dirty="0">
                <a:solidFill>
                  <a:srgbClr val="000000"/>
                </a:solidFill>
                <a:latin typeface="Arial" pitchFamily="34" charset="0"/>
              </a:rPr>
              <a:t>im 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Julian Wildauer</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Fotos: </a:t>
            </a:r>
            <a:r>
              <a:rPr lang="de-AT" sz="1200" dirty="0" err="1">
                <a:cs typeface="Arial" charset="0"/>
              </a:rPr>
              <a:t>cyoginan</a:t>
            </a:r>
            <a:r>
              <a:rPr lang="de-AT" sz="1200" dirty="0">
                <a:cs typeface="Arial" charset="0"/>
              </a:rPr>
              <a:t> - iStockphoto.com</a:t>
            </a:r>
            <a:br>
              <a:rPr lang="de-DE" altLang="de-DE" sz="1200" kern="0" dirty="0"/>
            </a:br>
            <a:br>
              <a:rPr lang="de-DE" altLang="de-DE" sz="1200" kern="0" dirty="0"/>
            </a:br>
            <a:r>
              <a:rPr lang="de-DE" altLang="de-DE" sz="1200" kern="0" dirty="0"/>
              <a:t>Kartographie: </a:t>
            </a:r>
            <a:r>
              <a:rPr lang="de-AT" sz="1200" dirty="0">
                <a:cs typeface="Arial" charset="0"/>
              </a:rPr>
              <a:t>Freytag-Berndt und </a:t>
            </a:r>
            <a:r>
              <a:rPr lang="de-AT" sz="1200" dirty="0" err="1">
                <a:cs typeface="Arial" charset="0"/>
              </a:rPr>
              <a:t>Artaria</a:t>
            </a:r>
            <a:r>
              <a:rPr lang="de-AT" sz="1200" dirty="0">
                <a:cs typeface="Arial" charset="0"/>
              </a:rPr>
              <a:t> KG, Wien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Bildschirmpräsentation (4:3)</PresentationFormat>
  <Paragraphs>32</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PoloBasisTB</vt:lpstr>
      <vt:lpstr>Syntax LT Std</vt:lpstr>
      <vt:lpstr>Wingdings</vt:lpstr>
      <vt:lpstr>Larissa</vt:lpstr>
      <vt:lpstr>PowerPoint-Präsentation</vt:lpstr>
      <vt:lpstr>Shanghai</vt:lpstr>
      <vt:lpstr>Shanghai ist eine riesige Baustelle: Seit über 25 Jahren wird unablässig gebaut.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202</cp:revision>
  <dcterms:created xsi:type="dcterms:W3CDTF">2013-10-08T07:58:50Z</dcterms:created>
  <dcterms:modified xsi:type="dcterms:W3CDTF">2023-08-31T07:58:11Z</dcterms:modified>
</cp:coreProperties>
</file>