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6"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62" d="100"/>
          <a:sy n="62" d="100"/>
        </p:scale>
        <p:origin x="66" y="112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tx>
            <c:strRef>
              <c:f>Tabelle1!$B$1</c:f>
              <c:strCache>
                <c:ptCount val="1"/>
                <c:pt idx="0">
                  <c:v>Wasservorkommen auf der Erde</c:v>
                </c:pt>
              </c:strCache>
            </c:strRef>
          </c:tx>
          <c:spPr>
            <a:solidFill>
              <a:srgbClr val="00B0F0"/>
            </a:solidFill>
          </c:spPr>
          <c:dPt>
            <c:idx val="0"/>
            <c:bubble3D val="0"/>
            <c:spPr>
              <a:solidFill>
                <a:srgbClr val="0070C0"/>
              </a:solidFill>
            </c:spPr>
            <c:extLst>
              <c:ext xmlns:c16="http://schemas.microsoft.com/office/drawing/2014/chart" uri="{C3380CC4-5D6E-409C-BE32-E72D297353CC}">
                <c16:uniqueId val="{00000001-2F1A-4792-B277-B58C0F44892D}"/>
              </c:ext>
            </c:extLst>
          </c:dPt>
          <c:dPt>
            <c:idx val="1"/>
            <c:bubble3D val="0"/>
            <c:extLst>
              <c:ext xmlns:c16="http://schemas.microsoft.com/office/drawing/2014/chart" uri="{C3380CC4-5D6E-409C-BE32-E72D297353CC}">
                <c16:uniqueId val="{00000002-2F1A-4792-B277-B58C0F44892D}"/>
              </c:ext>
            </c:extLst>
          </c:dPt>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Tabelle1!$A$2:$A$3</c:f>
              <c:strCache>
                <c:ptCount val="2"/>
                <c:pt idx="0">
                  <c:v>Salzwasser</c:v>
                </c:pt>
                <c:pt idx="1">
                  <c:v>Süßwasser</c:v>
                </c:pt>
              </c:strCache>
            </c:strRef>
          </c:cat>
          <c:val>
            <c:numRef>
              <c:f>Tabelle1!$B$2:$B$3</c:f>
              <c:numCache>
                <c:formatCode>0%</c:formatCode>
                <c:ptCount val="2"/>
                <c:pt idx="0">
                  <c:v>0.97</c:v>
                </c:pt>
                <c:pt idx="1">
                  <c:v>0.03</c:v>
                </c:pt>
              </c:numCache>
            </c:numRef>
          </c:val>
          <c:extLst>
            <c:ext xmlns:c16="http://schemas.microsoft.com/office/drawing/2014/chart" uri="{C3380CC4-5D6E-409C-BE32-E72D297353CC}">
              <c16:uniqueId val="{00000003-2F1A-4792-B277-B58C0F44892D}"/>
            </c:ext>
          </c:extLst>
        </c:ser>
        <c:dLbls>
          <c:showLegendKey val="0"/>
          <c:showVal val="0"/>
          <c:showCatName val="0"/>
          <c:showSerName val="0"/>
          <c:showPercent val="0"/>
          <c:showBubbleSize val="0"/>
          <c:showLeaderLines val="1"/>
        </c:dLbls>
        <c:firstSliceAng val="0"/>
      </c:pieChart>
      <c:spPr>
        <a:noFill/>
        <a:ln w="25398">
          <a:noFill/>
        </a:ln>
      </c:spPr>
    </c:plotArea>
    <c:legend>
      <c:legendPos val="r"/>
      <c:layout>
        <c:manualLayout>
          <c:xMode val="edge"/>
          <c:yMode val="edge"/>
          <c:x val="0.59339180776835321"/>
          <c:y val="0.12140786998830774"/>
          <c:w val="0.18521884332551941"/>
          <c:h val="0.10829365584437209"/>
        </c:manualLayout>
      </c:layout>
      <c:overlay val="0"/>
    </c:legend>
    <c:plotVisOnly val="1"/>
    <c:dispBlanksAs val="gap"/>
    <c:showDLblsOverMax val="0"/>
  </c:chart>
  <c:txPr>
    <a:bodyPr/>
    <a:lstStyle/>
    <a:p>
      <a:pPr>
        <a:defRPr sz="1050"/>
      </a:pPr>
      <a:endParaRPr lang="de-DE"/>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17.01.2024</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17.01.2024</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17.01.2024</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17.01.2024</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17.01.2024</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17.01.2024</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17.01.2024</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17.01.2024</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17.01.2024</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17.01.2024</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17.01.2024</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17.01.2024</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17.01.2024</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EEDB1E-2212-0DED-839F-AFEEF0DC9875}"/>
              </a:ext>
            </a:extLst>
          </p:cNvPr>
          <p:cNvSpPr>
            <a:spLocks noGrp="1"/>
          </p:cNvSpPr>
          <p:nvPr>
            <p:ph type="title"/>
          </p:nvPr>
        </p:nvSpPr>
        <p:spPr>
          <a:xfrm>
            <a:off x="539750" y="2708652"/>
            <a:ext cx="8229600" cy="677108"/>
          </a:xfrm>
        </p:spPr>
        <p:txBody>
          <a:bodyPr/>
          <a:lstStyle/>
          <a:p>
            <a:r>
              <a:rPr lang="de-AT" altLang="de-DE" dirty="0"/>
              <a:t>Wasservorkommen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ED8AD9-FA17-5A13-B4DF-47E9F18841B0}"/>
              </a:ext>
            </a:extLst>
          </p:cNvPr>
          <p:cNvSpPr>
            <a:spLocks noGrp="1"/>
          </p:cNvSpPr>
          <p:nvPr>
            <p:ph type="title"/>
          </p:nvPr>
        </p:nvSpPr>
        <p:spPr>
          <a:xfrm>
            <a:off x="395288" y="765175"/>
            <a:ext cx="8229600" cy="676275"/>
          </a:xfrm>
        </p:spPr>
        <p:txBody>
          <a:bodyPr/>
          <a:lstStyle/>
          <a:p>
            <a:r>
              <a:rPr lang="de-AT" altLang="de-DE" dirty="0"/>
              <a:t>Wasser auf unserer Erde</a:t>
            </a:r>
          </a:p>
        </p:txBody>
      </p:sp>
      <p:sp>
        <p:nvSpPr>
          <p:cNvPr id="3" name="Abgerundetes Rechteck 3">
            <a:extLst>
              <a:ext uri="{FF2B5EF4-FFF2-40B4-BE49-F238E27FC236}">
                <a16:creationId xmlns:a16="http://schemas.microsoft.com/office/drawing/2014/main" id="{E87A65CE-6371-CF46-190D-C7CF398116BD}"/>
              </a:ext>
            </a:extLst>
          </p:cNvPr>
          <p:cNvSpPr/>
          <p:nvPr/>
        </p:nvSpPr>
        <p:spPr>
          <a:xfrm>
            <a:off x="539750" y="1700213"/>
            <a:ext cx="1439863" cy="433387"/>
          </a:xfrm>
          <a:prstGeom prst="roundRect">
            <a:avLst/>
          </a:prstGeom>
          <a:solidFill>
            <a:srgbClr val="FF9933"/>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AT" dirty="0"/>
              <a:t>Vorkommen</a:t>
            </a:r>
          </a:p>
        </p:txBody>
      </p:sp>
      <p:sp>
        <p:nvSpPr>
          <p:cNvPr id="4" name="Textfeld 3">
            <a:extLst>
              <a:ext uri="{FF2B5EF4-FFF2-40B4-BE49-F238E27FC236}">
                <a16:creationId xmlns:a16="http://schemas.microsoft.com/office/drawing/2014/main" id="{D6571BA9-DB28-E9E2-0D1F-1931AADB4DA3}"/>
              </a:ext>
            </a:extLst>
          </p:cNvPr>
          <p:cNvSpPr txBox="1">
            <a:spLocks noChangeArrowheads="1"/>
          </p:cNvSpPr>
          <p:nvPr/>
        </p:nvSpPr>
        <p:spPr bwMode="auto">
          <a:xfrm>
            <a:off x="2846388" y="1731963"/>
            <a:ext cx="32686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viel Salzwasser, wenig Süßwasser</a:t>
            </a:r>
          </a:p>
        </p:txBody>
      </p:sp>
      <p:graphicFrame>
        <p:nvGraphicFramePr>
          <p:cNvPr id="6" name="Diagramm 3">
            <a:extLst>
              <a:ext uri="{FF2B5EF4-FFF2-40B4-BE49-F238E27FC236}">
                <a16:creationId xmlns:a16="http://schemas.microsoft.com/office/drawing/2014/main" id="{FF6C6824-C2B8-7CA7-853B-DC0F528A5AAA}"/>
              </a:ext>
            </a:extLst>
          </p:cNvPr>
          <p:cNvGraphicFramePr>
            <a:graphicFrameLocks/>
          </p:cNvGraphicFramePr>
          <p:nvPr>
            <p:extLst>
              <p:ext uri="{D42A27DB-BD31-4B8C-83A1-F6EECF244321}">
                <p14:modId xmlns:p14="http://schemas.microsoft.com/office/powerpoint/2010/main" val="3281865988"/>
              </p:ext>
            </p:extLst>
          </p:nvPr>
        </p:nvGraphicFramePr>
        <p:xfrm>
          <a:off x="4591339" y="2158692"/>
          <a:ext cx="4784257" cy="4749223"/>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3">
            <a:extLst>
              <a:ext uri="{FF2B5EF4-FFF2-40B4-BE49-F238E27FC236}">
                <a16:creationId xmlns:a16="http://schemas.microsoft.com/office/drawing/2014/main" id="{763A9725-2EF3-35E2-E379-D6202F600E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43" y="2101850"/>
            <a:ext cx="2159000" cy="439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081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Graphic spid="6"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137A3C-1A6B-283F-AECE-DDC8027E9D91}"/>
              </a:ext>
            </a:extLst>
          </p:cNvPr>
          <p:cNvSpPr>
            <a:spLocks noGrp="1"/>
          </p:cNvSpPr>
          <p:nvPr>
            <p:ph type="title"/>
          </p:nvPr>
        </p:nvSpPr>
        <p:spPr>
          <a:xfrm>
            <a:off x="395288" y="765175"/>
            <a:ext cx="8229600" cy="676275"/>
          </a:xfrm>
        </p:spPr>
        <p:txBody>
          <a:bodyPr/>
          <a:lstStyle/>
          <a:p>
            <a:r>
              <a:rPr lang="de-AT" altLang="de-DE"/>
              <a:t>Wasser auf unserer Erde</a:t>
            </a:r>
          </a:p>
        </p:txBody>
      </p:sp>
      <p:sp>
        <p:nvSpPr>
          <p:cNvPr id="3" name="Abgerundetes Rechteck 3">
            <a:extLst>
              <a:ext uri="{FF2B5EF4-FFF2-40B4-BE49-F238E27FC236}">
                <a16:creationId xmlns:a16="http://schemas.microsoft.com/office/drawing/2014/main" id="{28A8245B-AA35-6461-4169-4BC08C17D309}"/>
              </a:ext>
            </a:extLst>
          </p:cNvPr>
          <p:cNvSpPr/>
          <p:nvPr/>
        </p:nvSpPr>
        <p:spPr>
          <a:xfrm>
            <a:off x="539750" y="1700213"/>
            <a:ext cx="1439863" cy="433387"/>
          </a:xfrm>
          <a:prstGeom prst="roundRect">
            <a:avLst/>
          </a:prstGeom>
          <a:solidFill>
            <a:srgbClr val="FF9933"/>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AT" dirty="0"/>
              <a:t>Vorkommen</a:t>
            </a:r>
          </a:p>
        </p:txBody>
      </p:sp>
      <p:sp>
        <p:nvSpPr>
          <p:cNvPr id="4" name="Textfeld 4">
            <a:extLst>
              <a:ext uri="{FF2B5EF4-FFF2-40B4-BE49-F238E27FC236}">
                <a16:creationId xmlns:a16="http://schemas.microsoft.com/office/drawing/2014/main" id="{EAC92187-AE82-4A38-9C16-11752A00FA25}"/>
              </a:ext>
            </a:extLst>
          </p:cNvPr>
          <p:cNvSpPr txBox="1">
            <a:spLocks noChangeArrowheads="1"/>
          </p:cNvSpPr>
          <p:nvPr/>
        </p:nvSpPr>
        <p:spPr bwMode="auto">
          <a:xfrm>
            <a:off x="2846388" y="1731963"/>
            <a:ext cx="32686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viel Salzwasser, wenig Süßwasser</a:t>
            </a:r>
          </a:p>
        </p:txBody>
      </p:sp>
      <p:sp>
        <p:nvSpPr>
          <p:cNvPr id="6" name="Abgerundetes Rechteck 7">
            <a:extLst>
              <a:ext uri="{FF2B5EF4-FFF2-40B4-BE49-F238E27FC236}">
                <a16:creationId xmlns:a16="http://schemas.microsoft.com/office/drawing/2014/main" id="{BA6B1E8C-DC4B-6633-0EBC-3F2266948169}"/>
              </a:ext>
            </a:extLst>
          </p:cNvPr>
          <p:cNvSpPr/>
          <p:nvPr/>
        </p:nvSpPr>
        <p:spPr>
          <a:xfrm>
            <a:off x="539750" y="2349500"/>
            <a:ext cx="1439863" cy="431800"/>
          </a:xfrm>
          <a:prstGeom prst="roundRect">
            <a:avLst/>
          </a:prstGeom>
          <a:solidFill>
            <a:srgbClr val="FF9933"/>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AT" dirty="0"/>
              <a:t>Süßwasser</a:t>
            </a:r>
          </a:p>
        </p:txBody>
      </p:sp>
      <p:sp>
        <p:nvSpPr>
          <p:cNvPr id="7" name="Textfeld 6">
            <a:extLst>
              <a:ext uri="{FF2B5EF4-FFF2-40B4-BE49-F238E27FC236}">
                <a16:creationId xmlns:a16="http://schemas.microsoft.com/office/drawing/2014/main" id="{F2C9262E-1B60-5D17-16AB-6C3495636C14}"/>
              </a:ext>
            </a:extLst>
          </p:cNvPr>
          <p:cNvSpPr txBox="1">
            <a:spLocks noChangeArrowheads="1"/>
          </p:cNvSpPr>
          <p:nvPr/>
        </p:nvSpPr>
        <p:spPr bwMode="auto">
          <a:xfrm>
            <a:off x="2846388" y="2398713"/>
            <a:ext cx="30252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Flüsse, Seen, Grundwasser, Eis</a:t>
            </a:r>
          </a:p>
        </p:txBody>
      </p:sp>
      <p:sp>
        <p:nvSpPr>
          <p:cNvPr id="8" name="Abgerundetes Rechteck 9">
            <a:extLst>
              <a:ext uri="{FF2B5EF4-FFF2-40B4-BE49-F238E27FC236}">
                <a16:creationId xmlns:a16="http://schemas.microsoft.com/office/drawing/2014/main" id="{4C8AC585-42E0-B8A2-C539-7C8B0672B9AF}"/>
              </a:ext>
            </a:extLst>
          </p:cNvPr>
          <p:cNvSpPr/>
          <p:nvPr/>
        </p:nvSpPr>
        <p:spPr>
          <a:xfrm>
            <a:off x="539750" y="2997200"/>
            <a:ext cx="1439863" cy="431800"/>
          </a:xfrm>
          <a:prstGeom prst="roundRect">
            <a:avLst/>
          </a:prstGeom>
          <a:solidFill>
            <a:srgbClr val="FF9933"/>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AT" dirty="0"/>
              <a:t>Verwendung</a:t>
            </a:r>
          </a:p>
        </p:txBody>
      </p:sp>
      <p:sp>
        <p:nvSpPr>
          <p:cNvPr id="9" name="Textfeld 8">
            <a:extLst>
              <a:ext uri="{FF2B5EF4-FFF2-40B4-BE49-F238E27FC236}">
                <a16:creationId xmlns:a16="http://schemas.microsoft.com/office/drawing/2014/main" id="{8AF87B2C-0494-D9A1-FF3A-488677C5CE57}"/>
              </a:ext>
            </a:extLst>
          </p:cNvPr>
          <p:cNvSpPr txBox="1">
            <a:spLocks noChangeArrowheads="1"/>
          </p:cNvSpPr>
          <p:nvPr/>
        </p:nvSpPr>
        <p:spPr bwMode="auto">
          <a:xfrm>
            <a:off x="2846388" y="3028950"/>
            <a:ext cx="264477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Bewässerung von Feldern,</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Industrie,</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Haushalte</a:t>
            </a:r>
          </a:p>
        </p:txBody>
      </p:sp>
      <p:sp>
        <p:nvSpPr>
          <p:cNvPr id="10" name="Abgerundetes Rechteck 13">
            <a:extLst>
              <a:ext uri="{FF2B5EF4-FFF2-40B4-BE49-F238E27FC236}">
                <a16:creationId xmlns:a16="http://schemas.microsoft.com/office/drawing/2014/main" id="{5300D103-45F6-0D29-BDE5-6A8DD7043C80}"/>
              </a:ext>
            </a:extLst>
          </p:cNvPr>
          <p:cNvSpPr/>
          <p:nvPr/>
        </p:nvSpPr>
        <p:spPr>
          <a:xfrm>
            <a:off x="539750" y="4149725"/>
            <a:ext cx="1439863" cy="431800"/>
          </a:xfrm>
          <a:prstGeom prst="roundRect">
            <a:avLst/>
          </a:prstGeom>
          <a:solidFill>
            <a:srgbClr val="FF9933"/>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AT" dirty="0"/>
              <a:t>Gefährdung</a:t>
            </a:r>
          </a:p>
        </p:txBody>
      </p:sp>
      <p:sp>
        <p:nvSpPr>
          <p:cNvPr id="11" name="Textfeld 10">
            <a:extLst>
              <a:ext uri="{FF2B5EF4-FFF2-40B4-BE49-F238E27FC236}">
                <a16:creationId xmlns:a16="http://schemas.microsoft.com/office/drawing/2014/main" id="{31F052BE-265A-A502-0220-BFD62552F3F2}"/>
              </a:ext>
            </a:extLst>
          </p:cNvPr>
          <p:cNvSpPr txBox="1">
            <a:spLocks noChangeArrowheads="1"/>
          </p:cNvSpPr>
          <p:nvPr/>
        </p:nvSpPr>
        <p:spPr bwMode="auto">
          <a:xfrm>
            <a:off x="2846388" y="4181475"/>
            <a:ext cx="39385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durch Verschmutzung: Krankheiten, Tod</a:t>
            </a:r>
          </a:p>
          <a:p>
            <a:pPr eaLnBrk="1" hangingPunct="1">
              <a:spcBef>
                <a:spcPct val="0"/>
              </a:spcBef>
              <a:buFontTx/>
              <a:buNone/>
            </a:pPr>
            <a:r>
              <a:rPr lang="de-AT" altLang="de-DE" sz="1800" b="0">
                <a:solidFill>
                  <a:schemeClr val="tx1"/>
                </a:solidFill>
                <a:latin typeface="Calibri" panose="020F0502020204030204" pitchFamily="34" charset="0"/>
              </a:rPr>
              <a:t>durch Verwendung: Wassermangel</a:t>
            </a:r>
          </a:p>
        </p:txBody>
      </p:sp>
    </p:spTree>
    <p:extLst>
      <p:ext uri="{BB962C8B-B14F-4D97-AF65-F5344CB8AC3E}">
        <p14:creationId xmlns:p14="http://schemas.microsoft.com/office/powerpoint/2010/main" val="2303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10" grpId="0" animBg="1"/>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„Wasser – wichtigstes Lebensmittel“ auf den Seiten 28 und 29 </a:t>
            </a:r>
            <a:r>
              <a:rPr lang="de-DE" altLang="de-DE" sz="1200" kern="0" dirty="0">
                <a:solidFill>
                  <a:srgbClr val="000000"/>
                </a:solidFill>
                <a:latin typeface="Arial" pitchFamily="34" charset="0"/>
              </a:rPr>
              <a:t>im 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Illustration: Thomas Przygodda, Langenhagen/ öbv, Wien</a:t>
            </a: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252</Words>
  <Application>Microsoft Office PowerPoint</Application>
  <PresentationFormat>Bildschirmpräsentation (4:3)</PresentationFormat>
  <Paragraphs>32</Paragraphs>
  <Slides>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PoloBasisTB</vt:lpstr>
      <vt:lpstr>Syntax LT Std</vt:lpstr>
      <vt:lpstr>Wingdings</vt:lpstr>
      <vt:lpstr>Larissa</vt:lpstr>
      <vt:lpstr>Wasservorkommen</vt:lpstr>
      <vt:lpstr>Wasser auf unserer Erde</vt:lpstr>
      <vt:lpstr>Wasser auf unserer Erde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202</cp:revision>
  <dcterms:created xsi:type="dcterms:W3CDTF">2013-10-08T07:58:50Z</dcterms:created>
  <dcterms:modified xsi:type="dcterms:W3CDTF">2024-01-17T09:44:38Z</dcterms:modified>
</cp:coreProperties>
</file>