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6" r:id="rId4"/>
    <p:sldId id="310" r:id="rId5"/>
    <p:sldId id="308" r:id="rId6"/>
    <p:sldId id="309"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256" autoAdjust="0"/>
  </p:normalViewPr>
  <p:slideViewPr>
    <p:cSldViewPr>
      <p:cViewPr>
        <p:scale>
          <a:sx n="76" d="100"/>
          <a:sy n="76" d="100"/>
        </p:scale>
        <p:origin x="1642" y="19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E3507FC-565D-4ABF-A1B7-1E10516E489E}"/>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89ECBA12-DDD1-5EC4-2402-5645C1E9F2BE}"/>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FF6EE9FE-135C-AB4C-4A3F-0734EE1798D0}"/>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88430B4B-3E55-CD81-73DC-C497E1A17913}"/>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2209D25D-7ECE-C09A-0D71-83B4BBC506F8}"/>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A705293C-AC1A-B544-F617-8FA9E76D53DA}"/>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CA3AA5BC-5467-4332-8720-4BCDE8AD2FC7}"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3F7FA022-C338-F101-5C12-784AF33B21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D3E6069-763D-4D8E-946B-587F5DF75477}"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B83481B0-3A48-7543-74B7-B5FD9B22433D}"/>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D22E205A-BA49-E326-AAC5-F6805F05EB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AB44484-0C35-5B30-48CC-239BE6A79322}"/>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0DCD8876-41DE-AC0C-A77C-8FF8993C57E3}"/>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5A6B3D66-6EB3-781A-8DC0-AF9A5299FBC5}"/>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C1415C9A-7508-0406-A281-E106A5433B9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0418658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2177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42303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868837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4110681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80209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592086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474008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21423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8878893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554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54237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874270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730434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744545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663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326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6481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51578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66943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5089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71584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703220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E8C8A3C6-FB64-5900-23AC-689745BCF215}"/>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9188B611-2CDC-A329-2F34-37FBA437117D}"/>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19440118-9639-99CE-5D73-E61BC01B412D}"/>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E088A1C7-8F97-57D8-8079-886B89EB9D9E}"/>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7C78583-84C8-DF00-45B8-5ECBE012B4C5}"/>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F80FA7DE-57DD-91B4-B86A-E0A38DE3C079}"/>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73B3E49C-FB9D-F439-8A8D-88646ADC479F}"/>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70863BD-A988-0640-C9CE-7868CA3088D9}"/>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10D05410-285C-D599-E947-920D53ABCFE0}"/>
              </a:ext>
            </a:extLst>
          </p:cNvPr>
          <p:cNvSpPr>
            <a:spLocks noGrp="1" noChangeArrowheads="1"/>
          </p:cNvSpPr>
          <p:nvPr>
            <p:ph type="ctrTitle"/>
          </p:nvPr>
        </p:nvSpPr>
        <p:spPr>
          <a:xfrm>
            <a:off x="468313" y="836613"/>
            <a:ext cx="7772400" cy="792162"/>
          </a:xfrm>
        </p:spPr>
        <p:txBody>
          <a:bodyPr/>
          <a:lstStyle/>
          <a:p>
            <a:pPr eaLnBrk="1" hangingPunct="1"/>
            <a:r>
              <a:rPr lang="de-DE" altLang="de-DE" sz="3400"/>
              <a:t>Schema der Bodenbildung</a:t>
            </a:r>
          </a:p>
        </p:txBody>
      </p:sp>
      <p:sp>
        <p:nvSpPr>
          <p:cNvPr id="4099" name="Text Box 17">
            <a:extLst>
              <a:ext uri="{FF2B5EF4-FFF2-40B4-BE49-F238E27FC236}">
                <a16:creationId xmlns:a16="http://schemas.microsoft.com/office/drawing/2014/main" id="{25F8D95C-9C41-241C-3893-8CB48D157027}"/>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C15A409-B244-83D7-14FB-3CE61A800B07}"/>
              </a:ext>
            </a:extLst>
          </p:cNvPr>
          <p:cNvSpPr>
            <a:spLocks noGrp="1" noChangeArrowheads="1"/>
          </p:cNvSpPr>
          <p:nvPr>
            <p:ph type="title"/>
          </p:nvPr>
        </p:nvSpPr>
        <p:spPr/>
        <p:txBody>
          <a:bodyPr/>
          <a:lstStyle/>
          <a:p>
            <a:r>
              <a:rPr lang="de-DE" altLang="de-DE"/>
              <a:t>Schema der Bodenbildung</a:t>
            </a:r>
          </a:p>
        </p:txBody>
      </p:sp>
      <p:grpSp>
        <p:nvGrpSpPr>
          <p:cNvPr id="5123" name="Group 41">
            <a:extLst>
              <a:ext uri="{FF2B5EF4-FFF2-40B4-BE49-F238E27FC236}">
                <a16:creationId xmlns:a16="http://schemas.microsoft.com/office/drawing/2014/main" id="{BCBD7A54-019A-AD64-A32C-C39E61AC1F5B}"/>
              </a:ext>
            </a:extLst>
          </p:cNvPr>
          <p:cNvGrpSpPr>
            <a:grpSpLocks/>
          </p:cNvGrpSpPr>
          <p:nvPr/>
        </p:nvGrpSpPr>
        <p:grpSpPr bwMode="auto">
          <a:xfrm>
            <a:off x="611188" y="660401"/>
            <a:ext cx="7162800" cy="1265238"/>
            <a:chOff x="385" y="416"/>
            <a:chExt cx="4512" cy="797"/>
          </a:xfrm>
        </p:grpSpPr>
        <p:grpSp>
          <p:nvGrpSpPr>
            <p:cNvPr id="5139" name="Group 34">
              <a:extLst>
                <a:ext uri="{FF2B5EF4-FFF2-40B4-BE49-F238E27FC236}">
                  <a16:creationId xmlns:a16="http://schemas.microsoft.com/office/drawing/2014/main" id="{D82B8A79-DEE5-672C-CD06-29FD05177118}"/>
                </a:ext>
              </a:extLst>
            </p:cNvPr>
            <p:cNvGrpSpPr>
              <a:grpSpLocks/>
            </p:cNvGrpSpPr>
            <p:nvPr/>
          </p:nvGrpSpPr>
          <p:grpSpPr bwMode="auto">
            <a:xfrm>
              <a:off x="1722" y="416"/>
              <a:ext cx="3175" cy="797"/>
              <a:chOff x="1722" y="416"/>
              <a:chExt cx="3175" cy="797"/>
            </a:xfrm>
          </p:grpSpPr>
          <p:sp>
            <p:nvSpPr>
              <p:cNvPr id="5141" name="Rectangle 5">
                <a:extLst>
                  <a:ext uri="{FF2B5EF4-FFF2-40B4-BE49-F238E27FC236}">
                    <a16:creationId xmlns:a16="http://schemas.microsoft.com/office/drawing/2014/main" id="{135BBD24-67E9-7BB1-994E-CE528491DF08}"/>
                  </a:ext>
                </a:extLst>
              </p:cNvPr>
              <p:cNvSpPr>
                <a:spLocks noChangeArrowheads="1"/>
              </p:cNvSpPr>
              <p:nvPr/>
            </p:nvSpPr>
            <p:spPr bwMode="auto">
              <a:xfrm>
                <a:off x="1746" y="423"/>
                <a:ext cx="3130" cy="784"/>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2" name="Text Box 6">
                <a:extLst>
                  <a:ext uri="{FF2B5EF4-FFF2-40B4-BE49-F238E27FC236}">
                    <a16:creationId xmlns:a16="http://schemas.microsoft.com/office/drawing/2014/main" id="{1D3238D7-1210-F4ED-8102-A12103F6A3B7}"/>
                  </a:ext>
                </a:extLst>
              </p:cNvPr>
              <p:cNvSpPr txBox="1">
                <a:spLocks noChangeArrowheads="1"/>
              </p:cNvSpPr>
              <p:nvPr/>
            </p:nvSpPr>
            <p:spPr bwMode="auto">
              <a:xfrm>
                <a:off x="1722" y="416"/>
                <a:ext cx="3175" cy="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Die Grundlage jedes Bodens ist das feste Gestein. Durch </a:t>
                </a:r>
                <a:r>
                  <a:rPr lang="de-AT" sz="1800" dirty="0">
                    <a:effectLst/>
                    <a:latin typeface="Calibri" panose="020F0502020204030204" pitchFamily="34" charset="0"/>
                    <a:ea typeface="Calibri" panose="020F0502020204030204" pitchFamily="34" charset="0"/>
                    <a:cs typeface="Times New Roman" panose="02020603050405020304" pitchFamily="18" charset="0"/>
                  </a:rPr>
                  <a:t>Wind, Hitze, Frost, Eis und Wasser </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kommt es zur Verwitterung. Durch diese Einflüsse entstehen Risse und Spalten im Gestein.</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pic>
          <p:nvPicPr>
            <p:cNvPr id="5140" name="Picture 23" descr="boden1">
              <a:extLst>
                <a:ext uri="{FF2B5EF4-FFF2-40B4-BE49-F238E27FC236}">
                  <a16:creationId xmlns:a16="http://schemas.microsoft.com/office/drawing/2014/main" id="{573C1053-0036-BB6E-5FAF-F4C660236D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423"/>
              <a:ext cx="1225" cy="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182" name="Group 38">
            <a:extLst>
              <a:ext uri="{FF2B5EF4-FFF2-40B4-BE49-F238E27FC236}">
                <a16:creationId xmlns:a16="http://schemas.microsoft.com/office/drawing/2014/main" id="{05A56254-E79E-011B-3386-C20EBECC567D}"/>
              </a:ext>
            </a:extLst>
          </p:cNvPr>
          <p:cNvGrpSpPr>
            <a:grpSpLocks/>
          </p:cNvGrpSpPr>
          <p:nvPr/>
        </p:nvGrpSpPr>
        <p:grpSpPr bwMode="auto">
          <a:xfrm>
            <a:off x="611188" y="2127249"/>
            <a:ext cx="7129462" cy="1446213"/>
            <a:chOff x="385" y="1340"/>
            <a:chExt cx="4491" cy="911"/>
          </a:xfrm>
        </p:grpSpPr>
        <p:pic>
          <p:nvPicPr>
            <p:cNvPr id="5135" name="Picture 24" descr="boden2">
              <a:extLst>
                <a:ext uri="{FF2B5EF4-FFF2-40B4-BE49-F238E27FC236}">
                  <a16:creationId xmlns:a16="http://schemas.microsoft.com/office/drawing/2014/main" id="{472DA1D4-FBDA-1664-6869-B26CE0DE44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 y="1344"/>
              <a:ext cx="1225" cy="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6" name="Group 35">
              <a:extLst>
                <a:ext uri="{FF2B5EF4-FFF2-40B4-BE49-F238E27FC236}">
                  <a16:creationId xmlns:a16="http://schemas.microsoft.com/office/drawing/2014/main" id="{CB038056-02D6-94D6-4829-5B7F0B0DA4EF}"/>
                </a:ext>
              </a:extLst>
            </p:cNvPr>
            <p:cNvGrpSpPr>
              <a:grpSpLocks/>
            </p:cNvGrpSpPr>
            <p:nvPr/>
          </p:nvGrpSpPr>
          <p:grpSpPr bwMode="auto">
            <a:xfrm>
              <a:off x="1727" y="1340"/>
              <a:ext cx="3149" cy="911"/>
              <a:chOff x="1727" y="1340"/>
              <a:chExt cx="3149" cy="911"/>
            </a:xfrm>
          </p:grpSpPr>
          <p:sp>
            <p:nvSpPr>
              <p:cNvPr id="5137" name="Rectangle 28">
                <a:extLst>
                  <a:ext uri="{FF2B5EF4-FFF2-40B4-BE49-F238E27FC236}">
                    <a16:creationId xmlns:a16="http://schemas.microsoft.com/office/drawing/2014/main" id="{3C8A97FD-C979-0370-5890-9E90C5B6E08A}"/>
                  </a:ext>
                </a:extLst>
              </p:cNvPr>
              <p:cNvSpPr>
                <a:spLocks noChangeArrowheads="1"/>
              </p:cNvSpPr>
              <p:nvPr/>
            </p:nvSpPr>
            <p:spPr bwMode="auto">
              <a:xfrm>
                <a:off x="1746" y="1344"/>
                <a:ext cx="3130" cy="765"/>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8" name="Text Box 29">
                <a:extLst>
                  <a:ext uri="{FF2B5EF4-FFF2-40B4-BE49-F238E27FC236}">
                    <a16:creationId xmlns:a16="http://schemas.microsoft.com/office/drawing/2014/main" id="{AFCDB4FB-6A66-6788-858D-608267E78F82}"/>
                  </a:ext>
                </a:extLst>
              </p:cNvPr>
              <p:cNvSpPr txBox="1">
                <a:spLocks noChangeArrowheads="1"/>
              </p:cNvSpPr>
              <p:nvPr/>
            </p:nvSpPr>
            <p:spPr bwMode="auto">
              <a:xfrm>
                <a:off x="1727" y="1340"/>
                <a:ext cx="3084" cy="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Feines Sediment (zB Sand) kann sich darin ansammeln. Erstbesiedler (Pionierpflanzen) wie Flechten machen das Gestein durch die Abgabe von Säuren rau, weitere Pflanzen siedeln sich an.</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spcBef>
                    <a:spcPct val="0"/>
                  </a:spcBef>
                  <a:buClrTx/>
                  <a:buFontTx/>
                  <a:buNone/>
                </a:pPr>
                <a:endParaRPr lang="de-DE" altLang="de-DE" sz="1600" dirty="0">
                  <a:latin typeface="Arial" panose="020B0604020202020204" pitchFamily="34" charset="0"/>
                </a:endParaRPr>
              </a:p>
            </p:txBody>
          </p:sp>
        </p:grpSp>
      </p:grpSp>
      <p:grpSp>
        <p:nvGrpSpPr>
          <p:cNvPr id="134183" name="Group 39">
            <a:extLst>
              <a:ext uri="{FF2B5EF4-FFF2-40B4-BE49-F238E27FC236}">
                <a16:creationId xmlns:a16="http://schemas.microsoft.com/office/drawing/2014/main" id="{41393734-9DE9-6A53-3602-058DE663137A}"/>
              </a:ext>
            </a:extLst>
          </p:cNvPr>
          <p:cNvGrpSpPr>
            <a:grpSpLocks/>
          </p:cNvGrpSpPr>
          <p:nvPr/>
        </p:nvGrpSpPr>
        <p:grpSpPr bwMode="auto">
          <a:xfrm>
            <a:off x="611188" y="3541713"/>
            <a:ext cx="7129462" cy="1327150"/>
            <a:chOff x="385" y="2231"/>
            <a:chExt cx="4491" cy="836"/>
          </a:xfrm>
        </p:grpSpPr>
        <p:pic>
          <p:nvPicPr>
            <p:cNvPr id="5131" name="Picture 26" descr="boden3">
              <a:extLst>
                <a:ext uri="{FF2B5EF4-FFF2-40B4-BE49-F238E27FC236}">
                  <a16:creationId xmlns:a16="http://schemas.microsoft.com/office/drawing/2014/main" id="{77C8E5E6-5733-2614-B168-0FF4E83758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 y="2231"/>
              <a:ext cx="1225" cy="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2" name="Group 36">
              <a:extLst>
                <a:ext uri="{FF2B5EF4-FFF2-40B4-BE49-F238E27FC236}">
                  <a16:creationId xmlns:a16="http://schemas.microsoft.com/office/drawing/2014/main" id="{DA6C5EBA-4D7F-2888-97C9-C6CEC6F317DA}"/>
                </a:ext>
              </a:extLst>
            </p:cNvPr>
            <p:cNvGrpSpPr>
              <a:grpSpLocks/>
            </p:cNvGrpSpPr>
            <p:nvPr/>
          </p:nvGrpSpPr>
          <p:grpSpPr bwMode="auto">
            <a:xfrm>
              <a:off x="1727" y="2231"/>
              <a:ext cx="3149" cy="836"/>
              <a:chOff x="1727" y="2231"/>
              <a:chExt cx="3149" cy="836"/>
            </a:xfrm>
          </p:grpSpPr>
          <p:sp>
            <p:nvSpPr>
              <p:cNvPr id="5133" name="Rectangle 30">
                <a:extLst>
                  <a:ext uri="{FF2B5EF4-FFF2-40B4-BE49-F238E27FC236}">
                    <a16:creationId xmlns:a16="http://schemas.microsoft.com/office/drawing/2014/main" id="{0E10C412-C02C-D0FB-9BB9-02CFC19B7818}"/>
                  </a:ext>
                </a:extLst>
              </p:cNvPr>
              <p:cNvSpPr>
                <a:spLocks noChangeArrowheads="1"/>
              </p:cNvSpPr>
              <p:nvPr/>
            </p:nvSpPr>
            <p:spPr bwMode="auto">
              <a:xfrm>
                <a:off x="1746" y="2231"/>
                <a:ext cx="3130" cy="836"/>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4" name="Text Box 31">
                <a:extLst>
                  <a:ext uri="{FF2B5EF4-FFF2-40B4-BE49-F238E27FC236}">
                    <a16:creationId xmlns:a16="http://schemas.microsoft.com/office/drawing/2014/main" id="{22C373AE-2845-5840-9548-47CE9B8D7EF2}"/>
                  </a:ext>
                </a:extLst>
              </p:cNvPr>
              <p:cNvSpPr txBox="1">
                <a:spLocks noChangeArrowheads="1"/>
              </p:cNvSpPr>
              <p:nvPr/>
            </p:nvSpPr>
            <p:spPr bwMode="auto">
              <a:xfrm>
                <a:off x="1727" y="2250"/>
                <a:ext cx="3084" cy="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Das Gestein wird durch die Wurzeln der Pflanzen gesprengt. Abgestorbene Pflanzen und tote Insekten werden durch Bodenlebewesen abgebaut. Es bildet sich Humus. </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grpSp>
        <p:nvGrpSpPr>
          <p:cNvPr id="134184" name="Group 40">
            <a:extLst>
              <a:ext uri="{FF2B5EF4-FFF2-40B4-BE49-F238E27FC236}">
                <a16:creationId xmlns:a16="http://schemas.microsoft.com/office/drawing/2014/main" id="{8F61B4DB-556D-5B19-3FEC-37DEBAD1FB15}"/>
              </a:ext>
            </a:extLst>
          </p:cNvPr>
          <p:cNvGrpSpPr>
            <a:grpSpLocks/>
          </p:cNvGrpSpPr>
          <p:nvPr/>
        </p:nvGrpSpPr>
        <p:grpSpPr bwMode="auto">
          <a:xfrm>
            <a:off x="611188" y="5064125"/>
            <a:ext cx="7129462" cy="1460500"/>
            <a:chOff x="385" y="3190"/>
            <a:chExt cx="4491" cy="920"/>
          </a:xfrm>
        </p:grpSpPr>
        <p:pic>
          <p:nvPicPr>
            <p:cNvPr id="5127" name="Picture 27" descr="boden4">
              <a:extLst>
                <a:ext uri="{FF2B5EF4-FFF2-40B4-BE49-F238E27FC236}">
                  <a16:creationId xmlns:a16="http://schemas.microsoft.com/office/drawing/2014/main" id="{5092EBB8-77C1-4825-CDEE-827284B74A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 y="3190"/>
              <a:ext cx="1225" cy="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8" name="Group 37">
              <a:extLst>
                <a:ext uri="{FF2B5EF4-FFF2-40B4-BE49-F238E27FC236}">
                  <a16:creationId xmlns:a16="http://schemas.microsoft.com/office/drawing/2014/main" id="{6338A2F0-7CE6-FE23-8580-A174E7D37ECA}"/>
                </a:ext>
              </a:extLst>
            </p:cNvPr>
            <p:cNvGrpSpPr>
              <a:grpSpLocks/>
            </p:cNvGrpSpPr>
            <p:nvPr/>
          </p:nvGrpSpPr>
          <p:grpSpPr bwMode="auto">
            <a:xfrm>
              <a:off x="1732" y="3249"/>
              <a:ext cx="3144" cy="816"/>
              <a:chOff x="1732" y="3249"/>
              <a:chExt cx="3144" cy="816"/>
            </a:xfrm>
          </p:grpSpPr>
          <p:sp>
            <p:nvSpPr>
              <p:cNvPr id="5129" name="Rectangle 32">
                <a:extLst>
                  <a:ext uri="{FF2B5EF4-FFF2-40B4-BE49-F238E27FC236}">
                    <a16:creationId xmlns:a16="http://schemas.microsoft.com/office/drawing/2014/main" id="{A1CAFE00-FD58-CD2B-AE03-E5F39DF0418D}"/>
                  </a:ext>
                </a:extLst>
              </p:cNvPr>
              <p:cNvSpPr>
                <a:spLocks noChangeArrowheads="1"/>
              </p:cNvSpPr>
              <p:nvPr/>
            </p:nvSpPr>
            <p:spPr bwMode="auto">
              <a:xfrm>
                <a:off x="1746" y="3249"/>
                <a:ext cx="3130" cy="816"/>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0" name="Text Box 33">
                <a:extLst>
                  <a:ext uri="{FF2B5EF4-FFF2-40B4-BE49-F238E27FC236}">
                    <a16:creationId xmlns:a16="http://schemas.microsoft.com/office/drawing/2014/main" id="{B2C5DF28-C4B0-7374-A2E0-D234DCA5CF42}"/>
                  </a:ext>
                </a:extLst>
              </p:cNvPr>
              <p:cNvSpPr txBox="1">
                <a:spLocks noChangeArrowheads="1"/>
              </p:cNvSpPr>
              <p:nvPr/>
            </p:nvSpPr>
            <p:spPr bwMode="auto">
              <a:xfrm>
                <a:off x="1732" y="3249"/>
                <a:ext cx="3084" cy="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nSpc>
                    <a:spcPct val="107000"/>
                  </a:lnSpc>
                  <a:spcBef>
                    <a:spcPts val="0"/>
                  </a:spcBef>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Durch die Ausscheidungen der Pflanzenwurzeln wird das Gestein weiter verändert. Die Anzahl der Bodenlebewesen steigt. Die Humus­schicht wächst. Sie bildet den Rohboden.</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418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418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41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C30EC19-A911-0082-90F4-20FDB6E31B40}"/>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0E5C1C35-24B9-17E5-FF0F-2F6A06B69024}"/>
              </a:ext>
            </a:extLst>
          </p:cNvPr>
          <p:cNvSpPr>
            <a:spLocks noGrp="1" noChangeArrowheads="1"/>
          </p:cNvSpPr>
          <p:nvPr>
            <p:ph type="title"/>
          </p:nvPr>
        </p:nvSpPr>
        <p:spPr/>
        <p:txBody>
          <a:bodyPr/>
          <a:lstStyle/>
          <a:p>
            <a:r>
              <a:rPr lang="de-DE" altLang="de-DE"/>
              <a:t>Schema der Bodenbildung</a:t>
            </a:r>
          </a:p>
        </p:txBody>
      </p:sp>
      <p:grpSp>
        <p:nvGrpSpPr>
          <p:cNvPr id="5123" name="Group 41">
            <a:extLst>
              <a:ext uri="{FF2B5EF4-FFF2-40B4-BE49-F238E27FC236}">
                <a16:creationId xmlns:a16="http://schemas.microsoft.com/office/drawing/2014/main" id="{57DE1095-DBB6-CE43-41DA-52FD2DB0EE4E}"/>
              </a:ext>
            </a:extLst>
          </p:cNvPr>
          <p:cNvGrpSpPr>
            <a:grpSpLocks/>
          </p:cNvGrpSpPr>
          <p:nvPr/>
        </p:nvGrpSpPr>
        <p:grpSpPr bwMode="auto">
          <a:xfrm>
            <a:off x="611188" y="660401"/>
            <a:ext cx="7162800" cy="1265238"/>
            <a:chOff x="385" y="416"/>
            <a:chExt cx="4512" cy="797"/>
          </a:xfrm>
        </p:grpSpPr>
        <p:grpSp>
          <p:nvGrpSpPr>
            <p:cNvPr id="5139" name="Group 34">
              <a:extLst>
                <a:ext uri="{FF2B5EF4-FFF2-40B4-BE49-F238E27FC236}">
                  <a16:creationId xmlns:a16="http://schemas.microsoft.com/office/drawing/2014/main" id="{15D08DE9-402F-689C-F511-C6910B9C263B}"/>
                </a:ext>
              </a:extLst>
            </p:cNvPr>
            <p:cNvGrpSpPr>
              <a:grpSpLocks/>
            </p:cNvGrpSpPr>
            <p:nvPr/>
          </p:nvGrpSpPr>
          <p:grpSpPr bwMode="auto">
            <a:xfrm>
              <a:off x="1722" y="416"/>
              <a:ext cx="3175" cy="797"/>
              <a:chOff x="1722" y="416"/>
              <a:chExt cx="3175" cy="797"/>
            </a:xfrm>
          </p:grpSpPr>
          <p:sp>
            <p:nvSpPr>
              <p:cNvPr id="5141" name="Rectangle 5">
                <a:extLst>
                  <a:ext uri="{FF2B5EF4-FFF2-40B4-BE49-F238E27FC236}">
                    <a16:creationId xmlns:a16="http://schemas.microsoft.com/office/drawing/2014/main" id="{7BDEA193-051E-FB8B-8964-31ED419C0D88}"/>
                  </a:ext>
                </a:extLst>
              </p:cNvPr>
              <p:cNvSpPr>
                <a:spLocks noChangeArrowheads="1"/>
              </p:cNvSpPr>
              <p:nvPr/>
            </p:nvSpPr>
            <p:spPr bwMode="auto">
              <a:xfrm>
                <a:off x="1746" y="423"/>
                <a:ext cx="3130" cy="784"/>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2" name="Text Box 6">
                <a:extLst>
                  <a:ext uri="{FF2B5EF4-FFF2-40B4-BE49-F238E27FC236}">
                    <a16:creationId xmlns:a16="http://schemas.microsoft.com/office/drawing/2014/main" id="{5B80A8CF-C64E-841F-85C0-C9C8B278749E}"/>
                  </a:ext>
                </a:extLst>
              </p:cNvPr>
              <p:cNvSpPr txBox="1">
                <a:spLocks noChangeArrowheads="1"/>
              </p:cNvSpPr>
              <p:nvPr/>
            </p:nvSpPr>
            <p:spPr bwMode="auto">
              <a:xfrm>
                <a:off x="1722" y="416"/>
                <a:ext cx="3175" cy="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Die Grundlage jedes Bodens ist das feste Gestein. Durch </a:t>
                </a:r>
                <a:r>
                  <a:rPr lang="de-AT" sz="1800" dirty="0">
                    <a:effectLst/>
                    <a:latin typeface="Calibri" panose="020F0502020204030204" pitchFamily="34" charset="0"/>
                    <a:ea typeface="Calibri" panose="020F0502020204030204" pitchFamily="34" charset="0"/>
                    <a:cs typeface="Times New Roman" panose="02020603050405020304" pitchFamily="18" charset="0"/>
                  </a:rPr>
                  <a:t>Wind, Hitze, Frost, Eis und Wasser </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kommt es zur Verwitterung. Durch diese Einflüsse entstehen Risse und Spalten im Gestein.</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pic>
          <p:nvPicPr>
            <p:cNvPr id="5140" name="Picture 23" descr="boden1">
              <a:extLst>
                <a:ext uri="{FF2B5EF4-FFF2-40B4-BE49-F238E27FC236}">
                  <a16:creationId xmlns:a16="http://schemas.microsoft.com/office/drawing/2014/main" id="{DC1A8643-29CE-9802-6C3E-0620CB05D7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423"/>
              <a:ext cx="1225" cy="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182" name="Group 38">
            <a:extLst>
              <a:ext uri="{FF2B5EF4-FFF2-40B4-BE49-F238E27FC236}">
                <a16:creationId xmlns:a16="http://schemas.microsoft.com/office/drawing/2014/main" id="{2C38308F-3F40-69BF-0D99-B13C748CFF08}"/>
              </a:ext>
            </a:extLst>
          </p:cNvPr>
          <p:cNvGrpSpPr>
            <a:grpSpLocks/>
          </p:cNvGrpSpPr>
          <p:nvPr/>
        </p:nvGrpSpPr>
        <p:grpSpPr bwMode="auto">
          <a:xfrm>
            <a:off x="611188" y="2127249"/>
            <a:ext cx="7129462" cy="1446213"/>
            <a:chOff x="385" y="1340"/>
            <a:chExt cx="4491" cy="911"/>
          </a:xfrm>
        </p:grpSpPr>
        <p:pic>
          <p:nvPicPr>
            <p:cNvPr id="5135" name="Picture 24" descr="boden2">
              <a:extLst>
                <a:ext uri="{FF2B5EF4-FFF2-40B4-BE49-F238E27FC236}">
                  <a16:creationId xmlns:a16="http://schemas.microsoft.com/office/drawing/2014/main" id="{30627F64-2F06-55AC-0DEB-88BCC16851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 y="1344"/>
              <a:ext cx="1225" cy="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6" name="Group 35">
              <a:extLst>
                <a:ext uri="{FF2B5EF4-FFF2-40B4-BE49-F238E27FC236}">
                  <a16:creationId xmlns:a16="http://schemas.microsoft.com/office/drawing/2014/main" id="{4C13D723-DEA3-47FE-346F-BF51921709A6}"/>
                </a:ext>
              </a:extLst>
            </p:cNvPr>
            <p:cNvGrpSpPr>
              <a:grpSpLocks/>
            </p:cNvGrpSpPr>
            <p:nvPr/>
          </p:nvGrpSpPr>
          <p:grpSpPr bwMode="auto">
            <a:xfrm>
              <a:off x="1727" y="1340"/>
              <a:ext cx="3149" cy="911"/>
              <a:chOff x="1727" y="1340"/>
              <a:chExt cx="3149" cy="911"/>
            </a:xfrm>
          </p:grpSpPr>
          <p:sp>
            <p:nvSpPr>
              <p:cNvPr id="5137" name="Rectangle 28">
                <a:extLst>
                  <a:ext uri="{FF2B5EF4-FFF2-40B4-BE49-F238E27FC236}">
                    <a16:creationId xmlns:a16="http://schemas.microsoft.com/office/drawing/2014/main" id="{6252F148-B312-45E2-D078-9DFE27316835}"/>
                  </a:ext>
                </a:extLst>
              </p:cNvPr>
              <p:cNvSpPr>
                <a:spLocks noChangeArrowheads="1"/>
              </p:cNvSpPr>
              <p:nvPr/>
            </p:nvSpPr>
            <p:spPr bwMode="auto">
              <a:xfrm>
                <a:off x="1746" y="1344"/>
                <a:ext cx="3130" cy="765"/>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8" name="Text Box 29">
                <a:extLst>
                  <a:ext uri="{FF2B5EF4-FFF2-40B4-BE49-F238E27FC236}">
                    <a16:creationId xmlns:a16="http://schemas.microsoft.com/office/drawing/2014/main" id="{34D0ECAD-00DB-2C35-E2E3-D5088C43E214}"/>
                  </a:ext>
                </a:extLst>
              </p:cNvPr>
              <p:cNvSpPr txBox="1">
                <a:spLocks noChangeArrowheads="1"/>
              </p:cNvSpPr>
              <p:nvPr/>
            </p:nvSpPr>
            <p:spPr bwMode="auto">
              <a:xfrm>
                <a:off x="1727" y="1340"/>
                <a:ext cx="3084" cy="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Feines Sediment (zB Sand) kann sich darin ansammeln. Erstbesiedler (Pionierpflanzen) wie Flechten machen das Gestein durch die Abgabe von Säuren rau, weitere Pflanzen siedeln sich an.</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spcBef>
                    <a:spcPct val="0"/>
                  </a:spcBef>
                  <a:buClrTx/>
                  <a:buFontTx/>
                  <a:buNone/>
                </a:pPr>
                <a:endParaRPr lang="de-DE" altLang="de-DE" sz="1600" dirty="0">
                  <a:latin typeface="Arial" panose="020B0604020202020204" pitchFamily="34" charset="0"/>
                </a:endParaRPr>
              </a:p>
            </p:txBody>
          </p:sp>
        </p:grpSp>
      </p:grpSp>
      <p:grpSp>
        <p:nvGrpSpPr>
          <p:cNvPr id="134183" name="Group 39">
            <a:extLst>
              <a:ext uri="{FF2B5EF4-FFF2-40B4-BE49-F238E27FC236}">
                <a16:creationId xmlns:a16="http://schemas.microsoft.com/office/drawing/2014/main" id="{31EEDC7C-8B5B-C975-C90D-BD2DBF823E02}"/>
              </a:ext>
            </a:extLst>
          </p:cNvPr>
          <p:cNvGrpSpPr>
            <a:grpSpLocks/>
          </p:cNvGrpSpPr>
          <p:nvPr/>
        </p:nvGrpSpPr>
        <p:grpSpPr bwMode="auto">
          <a:xfrm>
            <a:off x="611188" y="3541713"/>
            <a:ext cx="7129462" cy="1327150"/>
            <a:chOff x="385" y="2231"/>
            <a:chExt cx="4491" cy="836"/>
          </a:xfrm>
        </p:grpSpPr>
        <p:pic>
          <p:nvPicPr>
            <p:cNvPr id="5131" name="Picture 26" descr="boden3">
              <a:extLst>
                <a:ext uri="{FF2B5EF4-FFF2-40B4-BE49-F238E27FC236}">
                  <a16:creationId xmlns:a16="http://schemas.microsoft.com/office/drawing/2014/main" id="{8D5B2379-EBEE-7A2A-48B9-3F1E4AB5A6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 y="2231"/>
              <a:ext cx="1225" cy="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2" name="Group 36">
              <a:extLst>
                <a:ext uri="{FF2B5EF4-FFF2-40B4-BE49-F238E27FC236}">
                  <a16:creationId xmlns:a16="http://schemas.microsoft.com/office/drawing/2014/main" id="{E9024C59-56C2-D546-BAB0-5DCF64F97CAF}"/>
                </a:ext>
              </a:extLst>
            </p:cNvPr>
            <p:cNvGrpSpPr>
              <a:grpSpLocks/>
            </p:cNvGrpSpPr>
            <p:nvPr/>
          </p:nvGrpSpPr>
          <p:grpSpPr bwMode="auto">
            <a:xfrm>
              <a:off x="1727" y="2231"/>
              <a:ext cx="3149" cy="836"/>
              <a:chOff x="1727" y="2231"/>
              <a:chExt cx="3149" cy="836"/>
            </a:xfrm>
          </p:grpSpPr>
          <p:sp>
            <p:nvSpPr>
              <p:cNvPr id="5133" name="Rectangle 30">
                <a:extLst>
                  <a:ext uri="{FF2B5EF4-FFF2-40B4-BE49-F238E27FC236}">
                    <a16:creationId xmlns:a16="http://schemas.microsoft.com/office/drawing/2014/main" id="{4B1FD471-E759-6EC1-1C97-083AD0967CD0}"/>
                  </a:ext>
                </a:extLst>
              </p:cNvPr>
              <p:cNvSpPr>
                <a:spLocks noChangeArrowheads="1"/>
              </p:cNvSpPr>
              <p:nvPr/>
            </p:nvSpPr>
            <p:spPr bwMode="auto">
              <a:xfrm>
                <a:off x="1746" y="2231"/>
                <a:ext cx="3130" cy="836"/>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4" name="Text Box 31">
                <a:extLst>
                  <a:ext uri="{FF2B5EF4-FFF2-40B4-BE49-F238E27FC236}">
                    <a16:creationId xmlns:a16="http://schemas.microsoft.com/office/drawing/2014/main" id="{B9CAB480-59DC-B8B5-8D44-3DDC28D1AF22}"/>
                  </a:ext>
                </a:extLst>
              </p:cNvPr>
              <p:cNvSpPr txBox="1">
                <a:spLocks noChangeArrowheads="1"/>
              </p:cNvSpPr>
              <p:nvPr/>
            </p:nvSpPr>
            <p:spPr bwMode="auto">
              <a:xfrm>
                <a:off x="1727" y="2250"/>
                <a:ext cx="3084" cy="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Das Gestein wird durch die Wurzeln der Pflanzen gesprengt. Abgestorbene Pflanzen und tote Insekten werden durch Bodenlebewesen abgebaut. Es bildet sich Humus. </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grpSp>
        <p:nvGrpSpPr>
          <p:cNvPr id="134184" name="Group 40">
            <a:extLst>
              <a:ext uri="{FF2B5EF4-FFF2-40B4-BE49-F238E27FC236}">
                <a16:creationId xmlns:a16="http://schemas.microsoft.com/office/drawing/2014/main" id="{1B581D41-CBA6-BDE6-CBA1-D62FECE94112}"/>
              </a:ext>
            </a:extLst>
          </p:cNvPr>
          <p:cNvGrpSpPr>
            <a:grpSpLocks/>
          </p:cNvGrpSpPr>
          <p:nvPr/>
        </p:nvGrpSpPr>
        <p:grpSpPr bwMode="auto">
          <a:xfrm>
            <a:off x="611188" y="5064125"/>
            <a:ext cx="7129462" cy="1460500"/>
            <a:chOff x="385" y="3190"/>
            <a:chExt cx="4491" cy="920"/>
          </a:xfrm>
        </p:grpSpPr>
        <p:pic>
          <p:nvPicPr>
            <p:cNvPr id="5127" name="Picture 27" descr="boden4">
              <a:extLst>
                <a:ext uri="{FF2B5EF4-FFF2-40B4-BE49-F238E27FC236}">
                  <a16:creationId xmlns:a16="http://schemas.microsoft.com/office/drawing/2014/main" id="{7748886E-18E1-2F94-B74B-C10F7399B7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 y="3190"/>
              <a:ext cx="1225" cy="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8" name="Group 37">
              <a:extLst>
                <a:ext uri="{FF2B5EF4-FFF2-40B4-BE49-F238E27FC236}">
                  <a16:creationId xmlns:a16="http://schemas.microsoft.com/office/drawing/2014/main" id="{02087D5F-D996-B51A-3498-F186A95E83BA}"/>
                </a:ext>
              </a:extLst>
            </p:cNvPr>
            <p:cNvGrpSpPr>
              <a:grpSpLocks/>
            </p:cNvGrpSpPr>
            <p:nvPr/>
          </p:nvGrpSpPr>
          <p:grpSpPr bwMode="auto">
            <a:xfrm>
              <a:off x="1732" y="3249"/>
              <a:ext cx="3144" cy="816"/>
              <a:chOff x="1732" y="3249"/>
              <a:chExt cx="3144" cy="816"/>
            </a:xfrm>
          </p:grpSpPr>
          <p:sp>
            <p:nvSpPr>
              <p:cNvPr id="5129" name="Rectangle 32">
                <a:extLst>
                  <a:ext uri="{FF2B5EF4-FFF2-40B4-BE49-F238E27FC236}">
                    <a16:creationId xmlns:a16="http://schemas.microsoft.com/office/drawing/2014/main" id="{2E7E8EB0-6704-3AA9-9137-81311C8F8A57}"/>
                  </a:ext>
                </a:extLst>
              </p:cNvPr>
              <p:cNvSpPr>
                <a:spLocks noChangeArrowheads="1"/>
              </p:cNvSpPr>
              <p:nvPr/>
            </p:nvSpPr>
            <p:spPr bwMode="auto">
              <a:xfrm>
                <a:off x="1746" y="3249"/>
                <a:ext cx="3130" cy="816"/>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0" name="Text Box 33">
                <a:extLst>
                  <a:ext uri="{FF2B5EF4-FFF2-40B4-BE49-F238E27FC236}">
                    <a16:creationId xmlns:a16="http://schemas.microsoft.com/office/drawing/2014/main" id="{49EAE180-B38B-5FB3-09FE-F376D0BDE521}"/>
                  </a:ext>
                </a:extLst>
              </p:cNvPr>
              <p:cNvSpPr txBox="1">
                <a:spLocks noChangeArrowheads="1"/>
              </p:cNvSpPr>
              <p:nvPr/>
            </p:nvSpPr>
            <p:spPr bwMode="auto">
              <a:xfrm>
                <a:off x="1732" y="3249"/>
                <a:ext cx="3084" cy="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a:lnSpc>
                    <a:spcPct val="107000"/>
                  </a:lnSpc>
                  <a:spcBef>
                    <a:spcPts val="0"/>
                  </a:spcBef>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Durch die Ausscheidungen der Pflanzenwurzeln wird das Gestein weiter verändert. Die Anzahl der Bodenlebewesen steigt. Die Humus­schicht wächst. Sie bildet den Rohboden.</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spTree>
    <p:extLst>
      <p:ext uri="{BB962C8B-B14F-4D97-AF65-F5344CB8AC3E}">
        <p14:creationId xmlns:p14="http://schemas.microsoft.com/office/powerpoint/2010/main" val="380481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1D3CE2E-F2CF-C8B4-5411-2493743EBAF7}"/>
              </a:ext>
            </a:extLst>
          </p:cNvPr>
          <p:cNvSpPr>
            <a:spLocks noGrp="1" noChangeArrowheads="1"/>
          </p:cNvSpPr>
          <p:nvPr>
            <p:ph type="title"/>
          </p:nvPr>
        </p:nvSpPr>
        <p:spPr/>
        <p:txBody>
          <a:bodyPr/>
          <a:lstStyle/>
          <a:p>
            <a:r>
              <a:rPr lang="de-DE" altLang="de-DE"/>
              <a:t>Schema der Bodenbildung</a:t>
            </a:r>
          </a:p>
        </p:txBody>
      </p:sp>
      <p:grpSp>
        <p:nvGrpSpPr>
          <p:cNvPr id="7171" name="Group 41">
            <a:extLst>
              <a:ext uri="{FF2B5EF4-FFF2-40B4-BE49-F238E27FC236}">
                <a16:creationId xmlns:a16="http://schemas.microsoft.com/office/drawing/2014/main" id="{19F548C6-66A3-5FBB-FD85-4D4851B7CDB5}"/>
              </a:ext>
            </a:extLst>
          </p:cNvPr>
          <p:cNvGrpSpPr>
            <a:grpSpLocks/>
          </p:cNvGrpSpPr>
          <p:nvPr/>
        </p:nvGrpSpPr>
        <p:grpSpPr bwMode="auto">
          <a:xfrm>
            <a:off x="611188" y="671513"/>
            <a:ext cx="7129462" cy="1250950"/>
            <a:chOff x="385" y="423"/>
            <a:chExt cx="4491" cy="788"/>
          </a:xfrm>
        </p:grpSpPr>
        <p:sp>
          <p:nvSpPr>
            <p:cNvPr id="7181" name="Rectangle 5">
              <a:extLst>
                <a:ext uri="{FF2B5EF4-FFF2-40B4-BE49-F238E27FC236}">
                  <a16:creationId xmlns:a16="http://schemas.microsoft.com/office/drawing/2014/main" id="{24D0BC4D-4D84-F41E-731F-B8EE7DC5CAD6}"/>
                </a:ext>
              </a:extLst>
            </p:cNvPr>
            <p:cNvSpPr>
              <a:spLocks noChangeArrowheads="1"/>
            </p:cNvSpPr>
            <p:nvPr/>
          </p:nvSpPr>
          <p:spPr bwMode="auto">
            <a:xfrm>
              <a:off x="1746" y="423"/>
              <a:ext cx="3130" cy="784"/>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7182" name="Picture 23" descr="boden1">
              <a:extLst>
                <a:ext uri="{FF2B5EF4-FFF2-40B4-BE49-F238E27FC236}">
                  <a16:creationId xmlns:a16="http://schemas.microsoft.com/office/drawing/2014/main" id="{EF175C5E-0CE2-EFB7-632A-948BE65FB5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423"/>
              <a:ext cx="1225" cy="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172" name="Group 38">
            <a:extLst>
              <a:ext uri="{FF2B5EF4-FFF2-40B4-BE49-F238E27FC236}">
                <a16:creationId xmlns:a16="http://schemas.microsoft.com/office/drawing/2014/main" id="{064CAA57-490B-9488-ED98-6EF65C7CD09B}"/>
              </a:ext>
            </a:extLst>
          </p:cNvPr>
          <p:cNvGrpSpPr>
            <a:grpSpLocks/>
          </p:cNvGrpSpPr>
          <p:nvPr/>
        </p:nvGrpSpPr>
        <p:grpSpPr bwMode="auto">
          <a:xfrm>
            <a:off x="611188" y="2133600"/>
            <a:ext cx="7129462" cy="1214438"/>
            <a:chOff x="385" y="1344"/>
            <a:chExt cx="4491" cy="765"/>
          </a:xfrm>
        </p:grpSpPr>
        <p:pic>
          <p:nvPicPr>
            <p:cNvPr id="7179" name="Picture 24" descr="boden2">
              <a:extLst>
                <a:ext uri="{FF2B5EF4-FFF2-40B4-BE49-F238E27FC236}">
                  <a16:creationId xmlns:a16="http://schemas.microsoft.com/office/drawing/2014/main" id="{94EEEBF7-9EA9-719F-26F6-B78C379D07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 y="1344"/>
              <a:ext cx="1225" cy="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0" name="Rectangle 28">
              <a:extLst>
                <a:ext uri="{FF2B5EF4-FFF2-40B4-BE49-F238E27FC236}">
                  <a16:creationId xmlns:a16="http://schemas.microsoft.com/office/drawing/2014/main" id="{097D1628-3FCB-469B-1805-3D9F1B2D2000}"/>
                </a:ext>
              </a:extLst>
            </p:cNvPr>
            <p:cNvSpPr>
              <a:spLocks noChangeArrowheads="1"/>
            </p:cNvSpPr>
            <p:nvPr/>
          </p:nvSpPr>
          <p:spPr bwMode="auto">
            <a:xfrm>
              <a:off x="1746" y="1344"/>
              <a:ext cx="3130" cy="765"/>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73" name="Group 39">
            <a:extLst>
              <a:ext uri="{FF2B5EF4-FFF2-40B4-BE49-F238E27FC236}">
                <a16:creationId xmlns:a16="http://schemas.microsoft.com/office/drawing/2014/main" id="{83401481-91A4-F81E-AFAB-279249346BEB}"/>
              </a:ext>
            </a:extLst>
          </p:cNvPr>
          <p:cNvGrpSpPr>
            <a:grpSpLocks/>
          </p:cNvGrpSpPr>
          <p:nvPr/>
        </p:nvGrpSpPr>
        <p:grpSpPr bwMode="auto">
          <a:xfrm>
            <a:off x="611188" y="3541713"/>
            <a:ext cx="7129462" cy="1327150"/>
            <a:chOff x="385" y="2231"/>
            <a:chExt cx="4491" cy="836"/>
          </a:xfrm>
        </p:grpSpPr>
        <p:pic>
          <p:nvPicPr>
            <p:cNvPr id="7177" name="Picture 26" descr="boden3">
              <a:extLst>
                <a:ext uri="{FF2B5EF4-FFF2-40B4-BE49-F238E27FC236}">
                  <a16:creationId xmlns:a16="http://schemas.microsoft.com/office/drawing/2014/main" id="{8BD2C123-A191-7A1B-C163-DF089C26B68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 y="2231"/>
              <a:ext cx="1225" cy="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Rectangle 30">
              <a:extLst>
                <a:ext uri="{FF2B5EF4-FFF2-40B4-BE49-F238E27FC236}">
                  <a16:creationId xmlns:a16="http://schemas.microsoft.com/office/drawing/2014/main" id="{05D3C1E4-53D5-3ABA-E1C3-0517C8C7E4A8}"/>
                </a:ext>
              </a:extLst>
            </p:cNvPr>
            <p:cNvSpPr>
              <a:spLocks noChangeArrowheads="1"/>
            </p:cNvSpPr>
            <p:nvPr/>
          </p:nvSpPr>
          <p:spPr bwMode="auto">
            <a:xfrm>
              <a:off x="1746" y="2231"/>
              <a:ext cx="3130" cy="836"/>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74" name="Group 40">
            <a:extLst>
              <a:ext uri="{FF2B5EF4-FFF2-40B4-BE49-F238E27FC236}">
                <a16:creationId xmlns:a16="http://schemas.microsoft.com/office/drawing/2014/main" id="{E42CB71B-B4A4-075F-441F-A36EAE54C354}"/>
              </a:ext>
            </a:extLst>
          </p:cNvPr>
          <p:cNvGrpSpPr>
            <a:grpSpLocks/>
          </p:cNvGrpSpPr>
          <p:nvPr/>
        </p:nvGrpSpPr>
        <p:grpSpPr bwMode="auto">
          <a:xfrm>
            <a:off x="611188" y="5064125"/>
            <a:ext cx="7129462" cy="1460500"/>
            <a:chOff x="385" y="3190"/>
            <a:chExt cx="4491" cy="920"/>
          </a:xfrm>
        </p:grpSpPr>
        <p:pic>
          <p:nvPicPr>
            <p:cNvPr id="7175" name="Picture 27" descr="boden4">
              <a:extLst>
                <a:ext uri="{FF2B5EF4-FFF2-40B4-BE49-F238E27FC236}">
                  <a16:creationId xmlns:a16="http://schemas.microsoft.com/office/drawing/2014/main" id="{DB594685-585D-C836-89F1-0626AC93DDB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 y="3190"/>
              <a:ext cx="1225" cy="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32">
              <a:extLst>
                <a:ext uri="{FF2B5EF4-FFF2-40B4-BE49-F238E27FC236}">
                  <a16:creationId xmlns:a16="http://schemas.microsoft.com/office/drawing/2014/main" id="{FEA8A835-34BE-5626-9578-ECC1F2DCA738}"/>
                </a:ext>
              </a:extLst>
            </p:cNvPr>
            <p:cNvSpPr>
              <a:spLocks noChangeArrowheads="1"/>
            </p:cNvSpPr>
            <p:nvPr/>
          </p:nvSpPr>
          <p:spPr bwMode="auto">
            <a:xfrm>
              <a:off x="1746" y="3249"/>
              <a:ext cx="3130" cy="816"/>
            </a:xfrm>
            <a:prstGeom prst="rect">
              <a:avLst/>
            </a:prstGeom>
            <a:solidFill>
              <a:srgbClr val="FFFFFF"/>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9A59BB7-F896-D573-B979-C8BF6FAE8AC3}"/>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DB79290D-40BC-35DA-82A0-9A2A17406AC4}"/>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7D6EDECA-FC8D-49BC-8DA2-9039C298698E}"/>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037E90E6-7D2C-D7C5-9578-083A42B998B4}"/>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21BDE533-9800-2397-F14D-22D028B95A4B}"/>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FD0F138A-E824-0BF8-A12E-5C798892C8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506</Words>
  <Application>Microsoft Office PowerPoint</Application>
  <PresentationFormat>Bildschirmpräsentation (4:3)</PresentationFormat>
  <Paragraphs>38</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Schema der Bodenbildung</vt:lpstr>
      <vt:lpstr>Schema der Bodenbildung</vt:lpstr>
      <vt:lpstr>Schema der Bodenbildung</vt:lpstr>
      <vt:lpstr>Schema der Bodenbildung</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Schema der Bodenbildung</dc:title>
  <dc:creator>Sabrina</dc:creator>
  <cp:lastModifiedBy>Sabrina</cp:lastModifiedBy>
  <cp:revision>220</cp:revision>
  <dcterms:created xsi:type="dcterms:W3CDTF">2008-04-29T08:40:23Z</dcterms:created>
  <dcterms:modified xsi:type="dcterms:W3CDTF">2024-12-11T13:30:56Z</dcterms:modified>
</cp:coreProperties>
</file>