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57" d="100"/>
          <a:sy n="57" d="100"/>
        </p:scale>
        <p:origin x="40" y="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12C6E1D-88F7-4473-98BE-4BDF0322DFE7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243519E-0E29-44F0-9D53-A35D1AB8B9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052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33AF-D95A-430D-8828-873BE4884BF2}" type="datetime1">
              <a:rPr lang="de-AT" smtClean="0"/>
              <a:t>10.04.2019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00968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137A4-6417-43C4-93F0-564B0D9FD6C3}" type="datetime1">
              <a:rPr lang="de-AT" smtClean="0"/>
              <a:t>10.04.2019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2258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C50EB-3963-480E-88A1-4818A6002A90}" type="datetime1">
              <a:rPr lang="de-AT" smtClean="0"/>
              <a:t>10.04.2019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5412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FC582-0720-4856-B215-5DFF3E0CAEC7}" type="datetime1">
              <a:rPr lang="de-AT" smtClean="0"/>
              <a:t>10.04.2019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0464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E51F-75E9-431C-AAFB-83A9300F5EFC}" type="datetime1">
              <a:rPr lang="de-AT" smtClean="0"/>
              <a:t>10.04.2019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089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31F2-C105-4985-A2B9-FC70A6EC7ED4}" type="datetime1">
              <a:rPr lang="de-AT" smtClean="0"/>
              <a:t>10.04.2019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2086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41BA-17A5-4D8D-8B71-737147389609}" type="datetime1">
              <a:rPr lang="de-AT" smtClean="0"/>
              <a:t>10.04.2019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1339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0030-DA20-405D-83C8-DBCDD1F9643F}" type="datetime1">
              <a:rPr lang="de-AT" smtClean="0"/>
              <a:t>10.04.2019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3876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D370-D3AB-4B11-8921-1C62499FF521}" type="datetime1">
              <a:rPr lang="de-AT" smtClean="0"/>
              <a:t>10.04.2019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88441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A5B5-33B5-45FD-990A-0F75C5F76D6F}" type="datetime1">
              <a:rPr lang="de-AT" smtClean="0"/>
              <a:t>10.04.2019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1878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E8DF-5F0D-4754-933E-ADF8774B0AA2}" type="datetime1">
              <a:rPr lang="de-AT" smtClean="0"/>
              <a:t>10.04.2019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2821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943CD-03BF-420C-83D6-989D2FEF89F9}" type="datetime1">
              <a:rPr lang="de-AT" smtClean="0"/>
              <a:t>10.04.2019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 Österreichischer Bundesverlag Schulbuch GmbH &amp; Co. KG, Wien 2019 | www.oebv.at | zielsicher AWL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DF5FE-1A04-4A2F-8B97-403BCB1E8D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8553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8064BD58-92B4-42DB-851A-7D5ECCC7E71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125"/>
          <a:stretch/>
        </p:blipFill>
        <p:spPr bwMode="auto">
          <a:xfrm>
            <a:off x="0" y="0"/>
            <a:ext cx="12191999" cy="28670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6B3F695B-6B68-4F31-8D55-5A4D4BEC731F}"/>
              </a:ext>
            </a:extLst>
          </p:cNvPr>
          <p:cNvSpPr/>
          <p:nvPr/>
        </p:nvSpPr>
        <p:spPr>
          <a:xfrm>
            <a:off x="2788116" y="2571750"/>
            <a:ext cx="661576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AT" sz="8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hnschrift" panose="020B0502040204020203" pitchFamily="34" charset="0"/>
              </a:rPr>
              <a:t>Kaufvertrag</a:t>
            </a:r>
            <a:endParaRPr lang="de-DE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3BA0A7-BD7D-4DD1-BFF4-32C932D10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33649" y="6356350"/>
            <a:ext cx="7305675" cy="501650"/>
          </a:xfrm>
        </p:spPr>
        <p:txBody>
          <a:bodyPr/>
          <a:lstStyle/>
          <a:p>
            <a:r>
              <a:rPr lang="de-DE" dirty="0"/>
              <a:t>© Österreichischer Bundesverlag Schulbuch GmbH &amp; Co. KG, Wien 2019 | www.oebv.at | zielsicher AWL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463469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rafik 24">
            <a:extLst>
              <a:ext uri="{FF2B5EF4-FFF2-40B4-BE49-F238E27FC236}">
                <a16:creationId xmlns:a16="http://schemas.microsoft.com/office/drawing/2014/main" id="{2379B027-9CEF-4816-B2D1-1E8A46EBC9B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125"/>
          <a:stretch/>
        </p:blipFill>
        <p:spPr bwMode="auto">
          <a:xfrm>
            <a:off x="0" y="0"/>
            <a:ext cx="12191999" cy="28670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6579" y="2376352"/>
            <a:ext cx="10515600" cy="467492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de-AT" sz="4000" dirty="0"/>
              <a:t> </a:t>
            </a:r>
            <a:r>
              <a:rPr lang="de-AT" sz="3200" dirty="0"/>
              <a:t>zwingendes Recht</a:t>
            </a:r>
          </a:p>
          <a:p>
            <a:pPr>
              <a:spcAft>
                <a:spcPts val="1800"/>
              </a:spcAft>
            </a:pPr>
            <a:r>
              <a:rPr lang="de-AT" sz="4000" dirty="0"/>
              <a:t> </a:t>
            </a:r>
            <a:r>
              <a:rPr lang="de-AT" sz="3200" dirty="0"/>
              <a:t>freie Vereinbarungen</a:t>
            </a:r>
          </a:p>
          <a:p>
            <a:pPr>
              <a:spcAft>
                <a:spcPts val="1800"/>
              </a:spcAft>
            </a:pPr>
            <a:r>
              <a:rPr lang="de-AT" sz="4000" dirty="0"/>
              <a:t> </a:t>
            </a:r>
            <a:r>
              <a:rPr lang="de-AT" sz="3200" dirty="0"/>
              <a:t>Handelsbräuche</a:t>
            </a:r>
          </a:p>
          <a:p>
            <a:r>
              <a:rPr lang="de-AT" sz="4000" dirty="0"/>
              <a:t> </a:t>
            </a:r>
            <a:r>
              <a:rPr lang="de-AT" sz="3200" dirty="0"/>
              <a:t>nachgiebiges Recht</a:t>
            </a:r>
          </a:p>
        </p:txBody>
      </p:sp>
      <p:sp>
        <p:nvSpPr>
          <p:cNvPr id="10" name="Pfeil nach rechts 9"/>
          <p:cNvSpPr/>
          <p:nvPr/>
        </p:nvSpPr>
        <p:spPr>
          <a:xfrm>
            <a:off x="6554064" y="5426683"/>
            <a:ext cx="798511" cy="595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027" name="Picture 3" descr="C:\Users\aushilfe.vsnms\Downloads\ThinkstockPhotos-4908518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957" y="2929943"/>
            <a:ext cx="834792" cy="83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AT" altLang="de-DE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de-AT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1466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4" name="Picture 3" descr="ThinkstockPhotos-4908518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157" y="5103793"/>
            <a:ext cx="10096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feld 2"/>
          <p:cNvSpPr txBox="1">
            <a:spLocks noChangeArrowheads="1"/>
          </p:cNvSpPr>
          <p:nvPr/>
        </p:nvSpPr>
        <p:spPr bwMode="auto">
          <a:xfrm>
            <a:off x="5640334" y="4920820"/>
            <a:ext cx="627063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altLang="de-DE" sz="80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de-AT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AT" altLang="de-DE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de-AT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152400" y="16192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9" name="Picture 15" descr="C:\Users\aushilfe.vsnms\Downloads\iStock_000068684251_Medium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590" y="1824030"/>
            <a:ext cx="1562649" cy="1042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5" descr="C:\Users\aushilfe.vsnms\Downloads\iStock_000068684251_Medium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548" y="5141624"/>
            <a:ext cx="1562649" cy="1042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5506957" y="2657838"/>
            <a:ext cx="19619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dirty="0">
                <a:solidFill>
                  <a:schemeClr val="bg1"/>
                </a:solidFill>
              </a:rPr>
              <a:t>© </a:t>
            </a:r>
            <a:r>
              <a:rPr lang="de-AT" sz="900" dirty="0" err="1">
                <a:solidFill>
                  <a:schemeClr val="bg1"/>
                </a:solidFill>
              </a:rPr>
              <a:t>Epitavi</a:t>
            </a:r>
            <a:r>
              <a:rPr lang="de-AT" sz="900" dirty="0">
                <a:solidFill>
                  <a:schemeClr val="bg1"/>
                </a:solidFill>
              </a:rPr>
              <a:t> / iStockphoto.com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7494937" y="5957875"/>
            <a:ext cx="233397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dirty="0">
                <a:solidFill>
                  <a:schemeClr val="bg1"/>
                </a:solidFill>
              </a:rPr>
              <a:t>© </a:t>
            </a:r>
            <a:r>
              <a:rPr lang="de-AT" sz="900" dirty="0" err="1">
                <a:solidFill>
                  <a:schemeClr val="bg1"/>
                </a:solidFill>
              </a:rPr>
              <a:t>Epitavi</a:t>
            </a:r>
            <a:r>
              <a:rPr lang="de-AT" sz="900" dirty="0">
                <a:solidFill>
                  <a:schemeClr val="bg1"/>
                </a:solidFill>
              </a:rPr>
              <a:t> / iStockphoto.com </a:t>
            </a:r>
          </a:p>
          <a:p>
            <a:endParaRPr lang="de-AT" sz="600" dirty="0"/>
          </a:p>
        </p:txBody>
      </p:sp>
      <p:pic>
        <p:nvPicPr>
          <p:cNvPr id="20" name="Grafik 19" descr="C:\Users\aushilfe.vsnms\Downloads\Fotolia_63037828_Subscription_Yearly_XXL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618" y="3871142"/>
            <a:ext cx="1009650" cy="11461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feld 6"/>
          <p:cNvSpPr txBox="1"/>
          <p:nvPr/>
        </p:nvSpPr>
        <p:spPr>
          <a:xfrm>
            <a:off x="5506957" y="4831153"/>
            <a:ext cx="14783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dirty="0">
                <a:solidFill>
                  <a:schemeClr val="bg1"/>
                </a:solidFill>
              </a:rPr>
              <a:t>© </a:t>
            </a:r>
            <a:r>
              <a:rPr lang="de-AT" sz="900" dirty="0" err="1">
                <a:solidFill>
                  <a:schemeClr val="bg1"/>
                </a:solidFill>
              </a:rPr>
              <a:t>Kzenon</a:t>
            </a:r>
            <a:r>
              <a:rPr lang="de-AT" sz="900" dirty="0">
                <a:solidFill>
                  <a:schemeClr val="bg1"/>
                </a:solidFill>
              </a:rPr>
              <a:t> / Fotolia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506957" y="3624126"/>
            <a:ext cx="13204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dirty="0"/>
              <a:t>© </a:t>
            </a:r>
            <a:r>
              <a:rPr lang="de-AT" sz="900" dirty="0" err="1"/>
              <a:t>SilverV</a:t>
            </a:r>
            <a:r>
              <a:rPr lang="de-AT" sz="900" dirty="0"/>
              <a:t> / </a:t>
            </a:r>
            <a:r>
              <a:rPr lang="de-AT" sz="900" dirty="0" err="1"/>
              <a:t>Thinkstock</a:t>
            </a:r>
            <a:endParaRPr lang="de-AT" sz="900" dirty="0"/>
          </a:p>
        </p:txBody>
      </p:sp>
      <p:sp>
        <p:nvSpPr>
          <p:cNvPr id="11" name="Textfeld 10"/>
          <p:cNvSpPr txBox="1"/>
          <p:nvPr/>
        </p:nvSpPr>
        <p:spPr>
          <a:xfrm>
            <a:off x="5466157" y="5979222"/>
            <a:ext cx="18954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dirty="0"/>
              <a:t>© </a:t>
            </a:r>
            <a:r>
              <a:rPr lang="de-AT" sz="900" dirty="0" err="1"/>
              <a:t>SilverV</a:t>
            </a:r>
            <a:r>
              <a:rPr lang="de-AT" sz="900" dirty="0"/>
              <a:t> / </a:t>
            </a:r>
            <a:r>
              <a:rPr lang="de-AT" sz="900" dirty="0" err="1"/>
              <a:t>Thinkstock</a:t>
            </a:r>
            <a:endParaRPr lang="de-AT" sz="9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E1BF11F-5E37-4512-8791-10317BE8E640}"/>
              </a:ext>
            </a:extLst>
          </p:cNvPr>
          <p:cNvSpPr/>
          <p:nvPr/>
        </p:nvSpPr>
        <p:spPr>
          <a:xfrm>
            <a:off x="916579" y="1349970"/>
            <a:ext cx="2542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AT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Normen</a:t>
            </a:r>
            <a:endParaRPr lang="de-DE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9" name="Fußzeilenplatzhalter 18">
            <a:extLst>
              <a:ext uri="{FF2B5EF4-FFF2-40B4-BE49-F238E27FC236}">
                <a16:creationId xmlns:a16="http://schemas.microsoft.com/office/drawing/2014/main" id="{A7CE184F-6143-47EA-9FE7-C59F1034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4636" y="6440371"/>
            <a:ext cx="7534275" cy="380591"/>
          </a:xfrm>
        </p:spPr>
        <p:txBody>
          <a:bodyPr/>
          <a:lstStyle/>
          <a:p>
            <a:r>
              <a:rPr lang="de-DE" dirty="0"/>
              <a:t>© Österreichischer Bundesverlag Schulbuch GmbH &amp; Co. KG, Wien 2019 | www.oebv.at | zielsicher AWL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9520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/>
      <p:bldP spid="4" grpId="0"/>
      <p:bldP spid="6" grpId="0"/>
      <p:bldP spid="7" grpId="0"/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>
            <a:extLst>
              <a:ext uri="{FF2B5EF4-FFF2-40B4-BE49-F238E27FC236}">
                <a16:creationId xmlns:a16="http://schemas.microsoft.com/office/drawing/2014/main" id="{4CE99A3F-C5E2-4360-B433-DB02B25563DB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125"/>
          <a:stretch/>
        </p:blipFill>
        <p:spPr bwMode="auto">
          <a:xfrm>
            <a:off x="0" y="-66675"/>
            <a:ext cx="12191999" cy="28670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88884" y="1931695"/>
            <a:ext cx="10515600" cy="4795611"/>
          </a:xfrm>
        </p:spPr>
        <p:txBody>
          <a:bodyPr>
            <a:normAutofit lnSpcReduction="10000"/>
          </a:bodyPr>
          <a:lstStyle/>
          <a:p>
            <a:r>
              <a:rPr lang="de-AT" sz="3200" dirty="0"/>
              <a:t> Übereinstimmende Willenserklärung</a:t>
            </a:r>
          </a:p>
          <a:p>
            <a:endParaRPr lang="de-AT" dirty="0"/>
          </a:p>
          <a:p>
            <a:r>
              <a:rPr lang="de-AT" sz="3200" dirty="0"/>
              <a:t> Geschäftsfähigkeit </a:t>
            </a:r>
          </a:p>
          <a:p>
            <a:endParaRPr lang="de-AT" dirty="0"/>
          </a:p>
          <a:p>
            <a:r>
              <a:rPr lang="de-AT" sz="3200" dirty="0"/>
              <a:t> freiwilliger Abschluss des Vertrages</a:t>
            </a:r>
          </a:p>
          <a:p>
            <a:endParaRPr lang="de-AT" dirty="0"/>
          </a:p>
          <a:p>
            <a:r>
              <a:rPr lang="de-AT" sz="3200" dirty="0"/>
              <a:t> Möglichkeit des Geschäftes</a:t>
            </a:r>
          </a:p>
          <a:p>
            <a:pPr marL="0" indent="0">
              <a:buNone/>
            </a:pPr>
            <a:endParaRPr lang="de-AT" dirty="0"/>
          </a:p>
          <a:p>
            <a:r>
              <a:rPr lang="de-AT" sz="3000" dirty="0"/>
              <a:t> Erlaubtheit des Vertragsinhaltes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4437" y="1659950"/>
            <a:ext cx="4146016" cy="1432955"/>
          </a:xfrm>
          <a:prstGeom prst="rect">
            <a:avLst/>
          </a:prstGeom>
        </p:spPr>
      </p:pic>
      <p:pic>
        <p:nvPicPr>
          <p:cNvPr id="2050" name="Picture 2" descr="C:\Users\aushilfe.vsnms\Downloads\rbby_0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037" y="2359722"/>
            <a:ext cx="813263" cy="119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ushilfe.vsnms\Downloads\ThinkstockPhotos-53731512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011" y="3404613"/>
            <a:ext cx="1811079" cy="1207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ushilfe.vsnms\Downloads\ThinkstockPhotos-46049405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222" y="5142373"/>
            <a:ext cx="1593037" cy="106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7434437" y="4384607"/>
            <a:ext cx="24805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dirty="0">
                <a:solidFill>
                  <a:schemeClr val="bg1"/>
                </a:solidFill>
              </a:rPr>
              <a:t>©  Art-</a:t>
            </a:r>
            <a:r>
              <a:rPr lang="de-AT" sz="900" dirty="0" err="1">
                <a:solidFill>
                  <a:schemeClr val="bg1"/>
                </a:solidFill>
              </a:rPr>
              <a:t>Of</a:t>
            </a:r>
            <a:r>
              <a:rPr lang="de-AT" sz="900" dirty="0">
                <a:solidFill>
                  <a:schemeClr val="bg1"/>
                </a:solidFill>
              </a:rPr>
              <a:t>-</a:t>
            </a:r>
            <a:r>
              <a:rPr lang="de-AT" sz="900" dirty="0" err="1">
                <a:solidFill>
                  <a:schemeClr val="bg1"/>
                </a:solidFill>
              </a:rPr>
              <a:t>Photo</a:t>
            </a:r>
            <a:r>
              <a:rPr lang="de-AT" sz="900" dirty="0">
                <a:solidFill>
                  <a:schemeClr val="bg1"/>
                </a:solidFill>
              </a:rPr>
              <a:t> / </a:t>
            </a:r>
            <a:r>
              <a:rPr lang="de-AT" sz="900" dirty="0" err="1">
                <a:solidFill>
                  <a:schemeClr val="bg1"/>
                </a:solidFill>
              </a:rPr>
              <a:t>Thinkstock</a:t>
            </a:r>
            <a:endParaRPr lang="de-AT" sz="900" dirty="0">
              <a:solidFill>
                <a:schemeClr val="bg1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7529222" y="5973291"/>
            <a:ext cx="181107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dirty="0">
                <a:solidFill>
                  <a:schemeClr val="bg1"/>
                </a:solidFill>
              </a:rPr>
              <a:t>©  Studio-Annika / </a:t>
            </a:r>
            <a:r>
              <a:rPr lang="de-AT" sz="900" dirty="0" err="1">
                <a:solidFill>
                  <a:schemeClr val="bg1"/>
                </a:solidFill>
              </a:rPr>
              <a:t>Thinkstock</a:t>
            </a:r>
            <a:r>
              <a:rPr lang="de-AT" sz="9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1" name="Grafik 10" descr="C:\Users\aushilfe.vsnms\Downloads\Fotosearch_saturn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186" y="4460612"/>
            <a:ext cx="1270144" cy="88699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feld 6"/>
          <p:cNvSpPr txBox="1"/>
          <p:nvPr/>
        </p:nvSpPr>
        <p:spPr>
          <a:xfrm>
            <a:off x="5967178" y="5260330"/>
            <a:ext cx="12514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dirty="0"/>
              <a:t>©  Ingram Publishing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623500" y="3480360"/>
            <a:ext cx="13759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" dirty="0"/>
              <a:t>© </a:t>
            </a:r>
            <a:r>
              <a:rPr lang="de-AT" sz="900" dirty="0" err="1"/>
              <a:t>Photodisc</a:t>
            </a:r>
            <a:r>
              <a:rPr lang="de-AT" sz="900" dirty="0"/>
              <a:t> / </a:t>
            </a:r>
            <a:r>
              <a:rPr lang="de-AT" sz="900" dirty="0" err="1"/>
              <a:t>Thinkstock</a:t>
            </a:r>
            <a:endParaRPr lang="de-AT" sz="9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A2B7EB3-3AD9-4DB0-9605-A6F272EBB41D}"/>
              </a:ext>
            </a:extLst>
          </p:cNvPr>
          <p:cNvSpPr/>
          <p:nvPr/>
        </p:nvSpPr>
        <p:spPr>
          <a:xfrm>
            <a:off x="748852" y="1008365"/>
            <a:ext cx="39474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AT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Bedingungen</a:t>
            </a:r>
            <a:endParaRPr lang="de-DE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CC637F5E-D8D5-48BC-B770-71427EE0B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5072" y="6481102"/>
            <a:ext cx="7541853" cy="253707"/>
          </a:xfrm>
        </p:spPr>
        <p:txBody>
          <a:bodyPr/>
          <a:lstStyle/>
          <a:p>
            <a:r>
              <a:rPr lang="de-DE" dirty="0"/>
              <a:t>© Österreichischer Bundesverlag Schulbuch GmbH &amp; Co. KG, Wien 2019 | www.oebv.at | zielsicher AWL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489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Breitbild</PresentationFormat>
  <Paragraphs>31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Bahnschrift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</vt:vector>
  </TitlesOfParts>
  <Company>Landesberufsschule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Kaufvertrag</dc:title>
  <dc:creator>GPacher</dc:creator>
  <cp:lastModifiedBy>Stopper, Mag. Sonja</cp:lastModifiedBy>
  <cp:revision>40</cp:revision>
  <dcterms:created xsi:type="dcterms:W3CDTF">2014-10-28T06:33:23Z</dcterms:created>
  <dcterms:modified xsi:type="dcterms:W3CDTF">2019-04-10T11:19:31Z</dcterms:modified>
</cp:coreProperties>
</file>