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a:t>
            </a:r>
            <a:r>
              <a:rPr lang="de-DE" altLang="de-DE" sz="3800">
                <a:solidFill>
                  <a:srgbClr val="333333"/>
                </a:solidFill>
                <a:latin typeface="Calibri" panose="020F0502020204030204" pitchFamily="34" charset="0"/>
              </a:rPr>
              <a:t>österreichische Verfassung</a:t>
            </a:r>
            <a:endParaRPr lang="de-DE" altLang="de-DE" sz="3800" dirty="0">
              <a:solidFill>
                <a:srgbClr val="333333"/>
              </a:solidFill>
              <a:latin typeface="Calibri" panose="020F0502020204030204" pitchFamily="34" charset="0"/>
            </a:endParaRPr>
          </a:p>
        </p:txBody>
      </p:sp>
      <p:sp>
        <p:nvSpPr>
          <p:cNvPr id="20" name="Text Box 10">
            <a:extLst>
              <a:ext uri="{FF2B5EF4-FFF2-40B4-BE49-F238E27FC236}">
                <a16:creationId xmlns:a16="http://schemas.microsoft.com/office/drawing/2014/main" id="{5414BFBD-8D46-466B-B8BA-705DC36A3E98}"/>
              </a:ext>
            </a:extLst>
          </p:cNvPr>
          <p:cNvSpPr txBox="1">
            <a:spLocks noChangeArrowheads="1"/>
          </p:cNvSpPr>
          <p:nvPr/>
        </p:nvSpPr>
        <p:spPr bwMode="auto">
          <a:xfrm>
            <a:off x="2267144" y="1916832"/>
            <a:ext cx="4705029" cy="892552"/>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sym typeface="Wingdings" panose="05000000000000000000" pitchFamily="2" charset="2"/>
              </a:rPr>
              <a:t>Verfassung</a:t>
            </a:r>
          </a:p>
          <a:p>
            <a:pPr algn="ctr" eaLnBrk="1" hangingPunct="1"/>
            <a:r>
              <a:rPr lang="de-DE" altLang="de-DE" sz="2400" dirty="0">
                <a:solidFill>
                  <a:srgbClr val="333333"/>
                </a:solidFill>
                <a:latin typeface="Calibri" panose="020F0502020204030204" pitchFamily="34" charset="0"/>
                <a:sym typeface="Wingdings" panose="05000000000000000000" pitchFamily="2" charset="2"/>
              </a:rPr>
              <a:t>(mit Änderungen seit 1920 gültig)</a:t>
            </a:r>
          </a:p>
        </p:txBody>
      </p:sp>
      <p:sp>
        <p:nvSpPr>
          <p:cNvPr id="21" name="Text Box 10">
            <a:extLst>
              <a:ext uri="{FF2B5EF4-FFF2-40B4-BE49-F238E27FC236}">
                <a16:creationId xmlns:a16="http://schemas.microsoft.com/office/drawing/2014/main" id="{109F07FA-0BE4-403D-91FC-455BD03AD6DB}"/>
              </a:ext>
            </a:extLst>
          </p:cNvPr>
          <p:cNvSpPr txBox="1">
            <a:spLocks noChangeArrowheads="1"/>
          </p:cNvSpPr>
          <p:nvPr/>
        </p:nvSpPr>
        <p:spPr bwMode="auto">
          <a:xfrm>
            <a:off x="467544" y="3068960"/>
            <a:ext cx="1799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Österreich ist eine Demokratie.</a:t>
            </a:r>
          </a:p>
        </p:txBody>
      </p:sp>
      <p:sp>
        <p:nvSpPr>
          <p:cNvPr id="22" name="Gleichschenkliges Dreieck 21">
            <a:extLst>
              <a:ext uri="{FF2B5EF4-FFF2-40B4-BE49-F238E27FC236}">
                <a16:creationId xmlns:a16="http://schemas.microsoft.com/office/drawing/2014/main" id="{8964DF6E-37C4-4F02-88EB-7172A3BD8F91}"/>
              </a:ext>
            </a:extLst>
          </p:cNvPr>
          <p:cNvSpPr/>
          <p:nvPr/>
        </p:nvSpPr>
        <p:spPr bwMode="auto">
          <a:xfrm>
            <a:off x="467544" y="1533255"/>
            <a:ext cx="8280920" cy="1368152"/>
          </a:xfrm>
          <a:prstGeom prst="triangle">
            <a:avLst/>
          </a:prstGeom>
          <a:no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23" name="Rechteck 22">
            <a:extLst>
              <a:ext uri="{FF2B5EF4-FFF2-40B4-BE49-F238E27FC236}">
                <a16:creationId xmlns:a16="http://schemas.microsoft.com/office/drawing/2014/main" id="{1E349B41-0465-40F0-8C96-999228FEEB5E}"/>
              </a:ext>
            </a:extLst>
          </p:cNvPr>
          <p:cNvSpPr/>
          <p:nvPr/>
        </p:nvSpPr>
        <p:spPr bwMode="auto">
          <a:xfrm>
            <a:off x="467544" y="2929382"/>
            <a:ext cx="1800000" cy="3451616"/>
          </a:xfrm>
          <a:prstGeom prst="rect">
            <a:avLst/>
          </a:prstGeom>
          <a:no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24" name="Rechteck 23">
            <a:extLst>
              <a:ext uri="{FF2B5EF4-FFF2-40B4-BE49-F238E27FC236}">
                <a16:creationId xmlns:a16="http://schemas.microsoft.com/office/drawing/2014/main" id="{AF4E6AA3-5AED-4F92-A2B1-BDD90EDB54D3}"/>
              </a:ext>
            </a:extLst>
          </p:cNvPr>
          <p:cNvSpPr/>
          <p:nvPr/>
        </p:nvSpPr>
        <p:spPr bwMode="auto">
          <a:xfrm>
            <a:off x="2627584" y="2929382"/>
            <a:ext cx="1800000" cy="3451616"/>
          </a:xfrm>
          <a:prstGeom prst="rect">
            <a:avLst/>
          </a:prstGeom>
          <a:no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25" name="Rechteck 24">
            <a:extLst>
              <a:ext uri="{FF2B5EF4-FFF2-40B4-BE49-F238E27FC236}">
                <a16:creationId xmlns:a16="http://schemas.microsoft.com/office/drawing/2014/main" id="{D89B1271-5D82-4497-A9AF-F85CC8363B5E}"/>
              </a:ext>
            </a:extLst>
          </p:cNvPr>
          <p:cNvSpPr/>
          <p:nvPr/>
        </p:nvSpPr>
        <p:spPr bwMode="auto">
          <a:xfrm>
            <a:off x="4788024" y="2929382"/>
            <a:ext cx="1800000" cy="3451616"/>
          </a:xfrm>
          <a:prstGeom prst="rect">
            <a:avLst/>
          </a:prstGeom>
          <a:no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26" name="Rechteck 25">
            <a:extLst>
              <a:ext uri="{FF2B5EF4-FFF2-40B4-BE49-F238E27FC236}">
                <a16:creationId xmlns:a16="http://schemas.microsoft.com/office/drawing/2014/main" id="{C91D73F1-A06F-4589-997D-C146AFC2C0F7}"/>
              </a:ext>
            </a:extLst>
          </p:cNvPr>
          <p:cNvSpPr/>
          <p:nvPr/>
        </p:nvSpPr>
        <p:spPr bwMode="auto">
          <a:xfrm>
            <a:off x="6948464" y="2929382"/>
            <a:ext cx="1800000" cy="3451616"/>
          </a:xfrm>
          <a:prstGeom prst="rect">
            <a:avLst/>
          </a:prstGeom>
          <a:no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27" name="Text Box 10">
            <a:extLst>
              <a:ext uri="{FF2B5EF4-FFF2-40B4-BE49-F238E27FC236}">
                <a16:creationId xmlns:a16="http://schemas.microsoft.com/office/drawing/2014/main" id="{6E7A171C-5471-4B94-988A-63BA5D127CA6}"/>
              </a:ext>
            </a:extLst>
          </p:cNvPr>
          <p:cNvSpPr txBox="1">
            <a:spLocks noChangeArrowheads="1"/>
          </p:cNvSpPr>
          <p:nvPr/>
        </p:nvSpPr>
        <p:spPr bwMode="auto">
          <a:xfrm>
            <a:off x="467544" y="4810492"/>
            <a:ext cx="1799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freie Wahlen</a:t>
            </a:r>
          </a:p>
        </p:txBody>
      </p:sp>
      <p:sp>
        <p:nvSpPr>
          <p:cNvPr id="28" name="Pfeil nach unten 10">
            <a:extLst>
              <a:ext uri="{FF2B5EF4-FFF2-40B4-BE49-F238E27FC236}">
                <a16:creationId xmlns:a16="http://schemas.microsoft.com/office/drawing/2014/main" id="{40D67C7F-3066-4F96-A43F-8420F664843B}"/>
              </a:ext>
            </a:extLst>
          </p:cNvPr>
          <p:cNvSpPr>
            <a:spLocks noChangeArrowheads="1"/>
          </p:cNvSpPr>
          <p:nvPr/>
        </p:nvSpPr>
        <p:spPr bwMode="auto">
          <a:xfrm>
            <a:off x="1222881" y="4396793"/>
            <a:ext cx="288925" cy="318487"/>
          </a:xfrm>
          <a:prstGeom prst="downArrow">
            <a:avLst>
              <a:gd name="adj1" fmla="val 50000"/>
              <a:gd name="adj2" fmla="val 49811"/>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9" name="Text Box 10">
            <a:extLst>
              <a:ext uri="{FF2B5EF4-FFF2-40B4-BE49-F238E27FC236}">
                <a16:creationId xmlns:a16="http://schemas.microsoft.com/office/drawing/2014/main" id="{59D3C6BB-D11A-4AB3-8E14-B4750379858B}"/>
              </a:ext>
            </a:extLst>
          </p:cNvPr>
          <p:cNvSpPr txBox="1">
            <a:spLocks noChangeArrowheads="1"/>
          </p:cNvSpPr>
          <p:nvPr/>
        </p:nvSpPr>
        <p:spPr bwMode="auto">
          <a:xfrm>
            <a:off x="2629770" y="3083627"/>
            <a:ext cx="1799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Österreich ist eine Republik.</a:t>
            </a:r>
          </a:p>
        </p:txBody>
      </p:sp>
      <p:sp>
        <p:nvSpPr>
          <p:cNvPr id="30" name="Text Box 10">
            <a:extLst>
              <a:ext uri="{FF2B5EF4-FFF2-40B4-BE49-F238E27FC236}">
                <a16:creationId xmlns:a16="http://schemas.microsoft.com/office/drawing/2014/main" id="{3D3BDEB0-618E-4EFE-95C1-A24569C52862}"/>
              </a:ext>
            </a:extLst>
          </p:cNvPr>
          <p:cNvSpPr txBox="1">
            <a:spLocks noChangeArrowheads="1"/>
          </p:cNvSpPr>
          <p:nvPr/>
        </p:nvSpPr>
        <p:spPr bwMode="auto">
          <a:xfrm>
            <a:off x="2629770" y="4825159"/>
            <a:ext cx="1799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gewähltes Staats-oberhaupt</a:t>
            </a:r>
          </a:p>
        </p:txBody>
      </p:sp>
      <p:sp>
        <p:nvSpPr>
          <p:cNvPr id="31" name="Pfeil nach unten 13">
            <a:extLst>
              <a:ext uri="{FF2B5EF4-FFF2-40B4-BE49-F238E27FC236}">
                <a16:creationId xmlns:a16="http://schemas.microsoft.com/office/drawing/2014/main" id="{B1E50DEA-E476-4FE1-A96E-F0C584076D17}"/>
              </a:ext>
            </a:extLst>
          </p:cNvPr>
          <p:cNvSpPr>
            <a:spLocks noChangeArrowheads="1"/>
          </p:cNvSpPr>
          <p:nvPr/>
        </p:nvSpPr>
        <p:spPr bwMode="auto">
          <a:xfrm>
            <a:off x="3385107" y="4411460"/>
            <a:ext cx="288925" cy="318487"/>
          </a:xfrm>
          <a:prstGeom prst="downArrow">
            <a:avLst>
              <a:gd name="adj1" fmla="val 50000"/>
              <a:gd name="adj2" fmla="val 49811"/>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Text Box 10">
            <a:extLst>
              <a:ext uri="{FF2B5EF4-FFF2-40B4-BE49-F238E27FC236}">
                <a16:creationId xmlns:a16="http://schemas.microsoft.com/office/drawing/2014/main" id="{9469FCFE-273F-4C52-AF4E-991AA9DF18E6}"/>
              </a:ext>
            </a:extLst>
          </p:cNvPr>
          <p:cNvSpPr txBox="1">
            <a:spLocks noChangeArrowheads="1"/>
          </p:cNvSpPr>
          <p:nvPr/>
        </p:nvSpPr>
        <p:spPr bwMode="auto">
          <a:xfrm>
            <a:off x="4712150" y="3101897"/>
            <a:ext cx="195174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Österreich   ist ein Bundesstaat.</a:t>
            </a:r>
          </a:p>
        </p:txBody>
      </p:sp>
      <p:sp>
        <p:nvSpPr>
          <p:cNvPr id="33" name="Text Box 10">
            <a:extLst>
              <a:ext uri="{FF2B5EF4-FFF2-40B4-BE49-F238E27FC236}">
                <a16:creationId xmlns:a16="http://schemas.microsoft.com/office/drawing/2014/main" id="{EE8A7303-0C50-42D6-9772-D323E24A740E}"/>
              </a:ext>
            </a:extLst>
          </p:cNvPr>
          <p:cNvSpPr txBox="1">
            <a:spLocks noChangeArrowheads="1"/>
          </p:cNvSpPr>
          <p:nvPr/>
        </p:nvSpPr>
        <p:spPr bwMode="auto">
          <a:xfrm>
            <a:off x="4796117" y="4850843"/>
            <a:ext cx="17996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neun Bundes-länder mit Landtagen</a:t>
            </a:r>
          </a:p>
        </p:txBody>
      </p:sp>
      <p:sp>
        <p:nvSpPr>
          <p:cNvPr id="34" name="Pfeil nach unten 16">
            <a:extLst>
              <a:ext uri="{FF2B5EF4-FFF2-40B4-BE49-F238E27FC236}">
                <a16:creationId xmlns:a16="http://schemas.microsoft.com/office/drawing/2014/main" id="{536B9696-A95F-4887-A236-89C3BCBDD7A9}"/>
              </a:ext>
            </a:extLst>
          </p:cNvPr>
          <p:cNvSpPr>
            <a:spLocks noChangeArrowheads="1"/>
          </p:cNvSpPr>
          <p:nvPr/>
        </p:nvSpPr>
        <p:spPr bwMode="auto">
          <a:xfrm>
            <a:off x="5551454" y="4437144"/>
            <a:ext cx="288925" cy="318487"/>
          </a:xfrm>
          <a:prstGeom prst="downArrow">
            <a:avLst>
              <a:gd name="adj1" fmla="val 50000"/>
              <a:gd name="adj2" fmla="val 49811"/>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5" name="Text Box 10">
            <a:extLst>
              <a:ext uri="{FF2B5EF4-FFF2-40B4-BE49-F238E27FC236}">
                <a16:creationId xmlns:a16="http://schemas.microsoft.com/office/drawing/2014/main" id="{BEDCF8D0-70C2-4040-B78F-AA556E62FC44}"/>
              </a:ext>
            </a:extLst>
          </p:cNvPr>
          <p:cNvSpPr txBox="1">
            <a:spLocks noChangeArrowheads="1"/>
          </p:cNvSpPr>
          <p:nvPr/>
        </p:nvSpPr>
        <p:spPr bwMode="auto">
          <a:xfrm>
            <a:off x="6888206" y="3083627"/>
            <a:ext cx="195174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Österreich   ist ein Rechtsstaat.</a:t>
            </a:r>
          </a:p>
        </p:txBody>
      </p:sp>
      <p:sp>
        <p:nvSpPr>
          <p:cNvPr id="36" name="Text Box 10">
            <a:extLst>
              <a:ext uri="{FF2B5EF4-FFF2-40B4-BE49-F238E27FC236}">
                <a16:creationId xmlns:a16="http://schemas.microsoft.com/office/drawing/2014/main" id="{9E739BB5-06AF-4DF5-89A4-85350CD31DB0}"/>
              </a:ext>
            </a:extLst>
          </p:cNvPr>
          <p:cNvSpPr txBox="1">
            <a:spLocks noChangeArrowheads="1"/>
          </p:cNvSpPr>
          <p:nvPr/>
        </p:nvSpPr>
        <p:spPr bwMode="auto">
          <a:xfrm>
            <a:off x="6972173" y="4832573"/>
            <a:ext cx="1799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verbindliche Gesetze für alle</a:t>
            </a:r>
          </a:p>
        </p:txBody>
      </p:sp>
      <p:sp>
        <p:nvSpPr>
          <p:cNvPr id="37" name="Pfeil nach unten 22">
            <a:extLst>
              <a:ext uri="{FF2B5EF4-FFF2-40B4-BE49-F238E27FC236}">
                <a16:creationId xmlns:a16="http://schemas.microsoft.com/office/drawing/2014/main" id="{C0307BE4-799B-4CD9-962E-A619D9D97B63}"/>
              </a:ext>
            </a:extLst>
          </p:cNvPr>
          <p:cNvSpPr>
            <a:spLocks noChangeArrowheads="1"/>
          </p:cNvSpPr>
          <p:nvPr/>
        </p:nvSpPr>
        <p:spPr bwMode="auto">
          <a:xfrm>
            <a:off x="7727510" y="4418874"/>
            <a:ext cx="288925" cy="318487"/>
          </a:xfrm>
          <a:prstGeom prst="downArrow">
            <a:avLst>
              <a:gd name="adj1" fmla="val 50000"/>
              <a:gd name="adj2" fmla="val 49811"/>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7" grpId="0"/>
      <p:bldP spid="28" grpId="0" animBg="1"/>
      <p:bldP spid="29" grpId="0"/>
      <p:bldP spid="30" grpId="0"/>
      <p:bldP spid="31" grpId="0" animBg="1"/>
      <p:bldP spid="32" grpId="0"/>
      <p:bldP spid="33" grpId="0"/>
      <p:bldP spid="34" grpId="0" animBg="1"/>
      <p:bldP spid="35" grpId="0"/>
      <p:bldP spid="36" grpId="0"/>
      <p:bldP spid="3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„Wie funktioniert unser Staat?“ auf den Seiten 20 bis 21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227</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16</cp:revision>
  <dcterms:created xsi:type="dcterms:W3CDTF">2020-01-22T09:57:49Z</dcterms:created>
  <dcterms:modified xsi:type="dcterms:W3CDTF">2020-03-13T13:47:12Z</dcterms:modified>
</cp:coreProperties>
</file>