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97" r:id="rId2"/>
    <p:sldId id="298" r:id="rId3"/>
    <p:sldId id="299" r:id="rId4"/>
    <p:sldId id="300" r:id="rId5"/>
    <p:sldId id="301" r:id="rId6"/>
    <p:sldId id="302" r:id="rId7"/>
    <p:sldId id="303" r:id="rId8"/>
    <p:sldId id="304" r:id="rId9"/>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5E5E35DE-26C4-5AB6-5379-E094F25CBA8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F5C8C53-41B6-DA42-C8EA-B5F41F806D15}"/>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C1915A8-742F-4F47-A86B-FC60A551BAAC}" type="datetimeFigureOut">
              <a:rPr lang="de-AT"/>
              <a:pPr>
                <a:defRPr/>
              </a:pPr>
              <a:t>05.06.2022</a:t>
            </a:fld>
            <a:endParaRPr lang="de-AT"/>
          </a:p>
        </p:txBody>
      </p:sp>
      <p:sp>
        <p:nvSpPr>
          <p:cNvPr id="4" name="Fußzeilenplatzhalter 3">
            <a:extLst>
              <a:ext uri="{FF2B5EF4-FFF2-40B4-BE49-F238E27FC236}">
                <a16:creationId xmlns:a16="http://schemas.microsoft.com/office/drawing/2014/main" id="{B7C33D85-CCFA-8A52-DB20-5174E41BAEA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C699A190-A72D-6652-F12E-11B346173ED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73F9ECB-3670-4F3E-8173-B01835EA8BC9}"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C287CCA-DBE9-BCB1-D533-590530DBBAB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0FA1B88B-B98F-BE96-9ACF-602E4C3735E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823F55A-B8BB-4227-B7EF-56F630BD8D6F}" type="datetimeFigureOut">
              <a:rPr lang="de-AT"/>
              <a:pPr>
                <a:defRPr/>
              </a:pPr>
              <a:t>05.06.2022</a:t>
            </a:fld>
            <a:endParaRPr lang="de-AT"/>
          </a:p>
        </p:txBody>
      </p:sp>
      <p:sp>
        <p:nvSpPr>
          <p:cNvPr id="4" name="Folienbildplatzhalter 3">
            <a:extLst>
              <a:ext uri="{FF2B5EF4-FFF2-40B4-BE49-F238E27FC236}">
                <a16:creationId xmlns:a16="http://schemas.microsoft.com/office/drawing/2014/main" id="{8EB2DC9B-4C24-C2A4-20D1-758974CC7D6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A07CC411-C5AA-B909-863D-2286C98F65F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760F6AE0-5DD4-DF19-85D7-3BD575436AC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DE85CC24-BFCB-6870-AAFC-515B5D7C7BD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4A66C0F-8782-4FD2-B4E8-0D4B510AFE2F}"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bildplatzhalter 1">
            <a:extLst>
              <a:ext uri="{FF2B5EF4-FFF2-40B4-BE49-F238E27FC236}">
                <a16:creationId xmlns:a16="http://schemas.microsoft.com/office/drawing/2014/main" id="{68B74D5B-264E-906F-CDDB-3556BE4F33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izenplatzhalter 2">
            <a:extLst>
              <a:ext uri="{FF2B5EF4-FFF2-40B4-BE49-F238E27FC236}">
                <a16:creationId xmlns:a16="http://schemas.microsoft.com/office/drawing/2014/main" id="{C8589F9A-9999-B1FF-EA8C-DCE34FA693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AT" altLang="de-DE"/>
          </a:p>
        </p:txBody>
      </p:sp>
      <p:sp>
        <p:nvSpPr>
          <p:cNvPr id="4" name="Foliennummernplatzhalter 3">
            <a:extLst>
              <a:ext uri="{FF2B5EF4-FFF2-40B4-BE49-F238E27FC236}">
                <a16:creationId xmlns:a16="http://schemas.microsoft.com/office/drawing/2014/main" id="{A9649BFA-B68D-6264-8F4B-2757A566FE82}"/>
              </a:ext>
            </a:extLst>
          </p:cNvPr>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EAF9F85-F9EA-4002-9C5F-3B914C979890}" type="slidenum">
              <a:rPr lang="de-AT" altLang="de-DE"/>
              <a:pPr eaLnBrk="1" hangingPunct="1"/>
              <a:t>4</a:t>
            </a:fld>
            <a:endParaRPr lang="de-AT"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2425719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3F12340-69E7-7B23-17FC-4569AB270296}"/>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7746F8C4-8987-4CEC-9370-582A1879E7A1}" type="datetimeFigureOut">
              <a:rPr lang="de-AT"/>
              <a:pPr>
                <a:defRPr/>
              </a:pPr>
              <a:t>05.06.2022</a:t>
            </a:fld>
            <a:endParaRPr lang="de-AT"/>
          </a:p>
        </p:txBody>
      </p:sp>
      <p:sp>
        <p:nvSpPr>
          <p:cNvPr id="5" name="Fußzeilenplatzhalter 4">
            <a:extLst>
              <a:ext uri="{FF2B5EF4-FFF2-40B4-BE49-F238E27FC236}">
                <a16:creationId xmlns:a16="http://schemas.microsoft.com/office/drawing/2014/main" id="{E01C092E-6F91-927E-0AC4-E481E29F19E2}"/>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7796009-436E-A109-710D-DF503340C2E9}"/>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0D9B77AE-C1F6-4992-B67B-1FC7C47A1089}" type="slidenum">
              <a:rPr lang="de-AT" altLang="de-DE"/>
              <a:pPr/>
              <a:t>‹Nr.›</a:t>
            </a:fld>
            <a:endParaRPr lang="de-AT" altLang="de-DE"/>
          </a:p>
        </p:txBody>
      </p:sp>
    </p:spTree>
    <p:extLst>
      <p:ext uri="{BB962C8B-B14F-4D97-AF65-F5344CB8AC3E}">
        <p14:creationId xmlns:p14="http://schemas.microsoft.com/office/powerpoint/2010/main" val="2335698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1F9807D9-4949-435E-D285-302590449370}"/>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03B3FE44-8A74-482D-A466-D5829CF23B0F}" type="datetimeFigureOut">
              <a:rPr lang="de-AT"/>
              <a:pPr>
                <a:defRPr/>
              </a:pPr>
              <a:t>05.06.2022</a:t>
            </a:fld>
            <a:endParaRPr lang="de-AT"/>
          </a:p>
        </p:txBody>
      </p:sp>
      <p:sp>
        <p:nvSpPr>
          <p:cNvPr id="5" name="Fußzeilenplatzhalter 4">
            <a:extLst>
              <a:ext uri="{FF2B5EF4-FFF2-40B4-BE49-F238E27FC236}">
                <a16:creationId xmlns:a16="http://schemas.microsoft.com/office/drawing/2014/main" id="{5FA73907-0E84-F01B-5330-B45FB9B19E52}"/>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A57BF50-5825-4E95-2D47-5231EA6D5E09}"/>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D1E7AF2B-0EBF-4035-AD19-2A6D79F2BE64}" type="slidenum">
              <a:rPr lang="de-AT" altLang="de-DE"/>
              <a:pPr/>
              <a:t>‹Nr.›</a:t>
            </a:fld>
            <a:endParaRPr lang="de-AT" altLang="de-DE"/>
          </a:p>
        </p:txBody>
      </p:sp>
    </p:spTree>
    <p:extLst>
      <p:ext uri="{BB962C8B-B14F-4D97-AF65-F5344CB8AC3E}">
        <p14:creationId xmlns:p14="http://schemas.microsoft.com/office/powerpoint/2010/main" val="4109054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BEEF3D00-4309-89BF-4EB8-9E68727C825B}"/>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18AEE2AA-3882-458E-A5B7-AFC1929D0D16}" type="datetimeFigureOut">
              <a:rPr lang="de-AT"/>
              <a:pPr>
                <a:defRPr/>
              </a:pPr>
              <a:t>05.06.2022</a:t>
            </a:fld>
            <a:endParaRPr lang="de-AT"/>
          </a:p>
        </p:txBody>
      </p:sp>
      <p:sp>
        <p:nvSpPr>
          <p:cNvPr id="5" name="Fußzeilenplatzhalter 4">
            <a:extLst>
              <a:ext uri="{FF2B5EF4-FFF2-40B4-BE49-F238E27FC236}">
                <a16:creationId xmlns:a16="http://schemas.microsoft.com/office/drawing/2014/main" id="{8F708A5B-14EA-EA39-24C1-ACF53E376531}"/>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69A386B-D425-BE70-7898-E7E754077B3C}"/>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39572133-7C3E-44AB-A78C-39AB7C2635E4}" type="slidenum">
              <a:rPr lang="de-AT" altLang="de-DE"/>
              <a:pPr/>
              <a:t>‹Nr.›</a:t>
            </a:fld>
            <a:endParaRPr lang="de-AT" altLang="de-DE"/>
          </a:p>
        </p:txBody>
      </p:sp>
    </p:spTree>
    <p:extLst>
      <p:ext uri="{BB962C8B-B14F-4D97-AF65-F5344CB8AC3E}">
        <p14:creationId xmlns:p14="http://schemas.microsoft.com/office/powerpoint/2010/main" val="3156151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576CE240-5F37-0D11-E976-8355168F5C65}"/>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8E46521A-5ECA-4A36-B50A-D11794638544}" type="datetimeFigureOut">
              <a:rPr lang="de-AT"/>
              <a:pPr>
                <a:defRPr/>
              </a:pPr>
              <a:t>05.06.2022</a:t>
            </a:fld>
            <a:endParaRPr lang="de-AT"/>
          </a:p>
        </p:txBody>
      </p:sp>
      <p:sp>
        <p:nvSpPr>
          <p:cNvPr id="5" name="Fußzeilenplatzhalter 4">
            <a:extLst>
              <a:ext uri="{FF2B5EF4-FFF2-40B4-BE49-F238E27FC236}">
                <a16:creationId xmlns:a16="http://schemas.microsoft.com/office/drawing/2014/main" id="{036CA9EA-84CF-4F6C-0B44-DD79E5C92753}"/>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C76944B-2183-7CD8-1882-F26C795990A0}"/>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68BA8B13-A6E7-4F21-AB6D-48B4C14A6920}" type="slidenum">
              <a:rPr lang="de-AT" altLang="de-DE"/>
              <a:pPr/>
              <a:t>‹Nr.›</a:t>
            </a:fld>
            <a:endParaRPr lang="de-AT" altLang="de-DE"/>
          </a:p>
        </p:txBody>
      </p:sp>
    </p:spTree>
    <p:extLst>
      <p:ext uri="{BB962C8B-B14F-4D97-AF65-F5344CB8AC3E}">
        <p14:creationId xmlns:p14="http://schemas.microsoft.com/office/powerpoint/2010/main" val="3932880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0294EC38-51BF-E4DE-5785-B65C513C0D14}"/>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89070407-0B26-43C1-9CC4-682A856A668F}" type="datetimeFigureOut">
              <a:rPr lang="de-AT"/>
              <a:pPr>
                <a:defRPr/>
              </a:pPr>
              <a:t>05.06.2022</a:t>
            </a:fld>
            <a:endParaRPr lang="de-AT"/>
          </a:p>
        </p:txBody>
      </p:sp>
      <p:sp>
        <p:nvSpPr>
          <p:cNvPr id="6" name="Fußzeilenplatzhalter 4">
            <a:extLst>
              <a:ext uri="{FF2B5EF4-FFF2-40B4-BE49-F238E27FC236}">
                <a16:creationId xmlns:a16="http://schemas.microsoft.com/office/drawing/2014/main" id="{B7911D59-DCC1-DE60-3B96-61125D346324}"/>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21DBAB8-F9B0-64F2-F421-DA5F38E5F0A0}"/>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2BFCA5A1-02D8-45B0-8C7E-4EDA43D71FFA}" type="slidenum">
              <a:rPr lang="de-AT" altLang="de-DE"/>
              <a:pPr/>
              <a:t>‹Nr.›</a:t>
            </a:fld>
            <a:endParaRPr lang="de-AT" altLang="de-DE"/>
          </a:p>
        </p:txBody>
      </p:sp>
    </p:spTree>
    <p:extLst>
      <p:ext uri="{BB962C8B-B14F-4D97-AF65-F5344CB8AC3E}">
        <p14:creationId xmlns:p14="http://schemas.microsoft.com/office/powerpoint/2010/main" val="3428358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B3E21C88-7102-3F0A-E00C-EE0D6BDEAE5C}"/>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229EF3E6-F11F-4242-857F-1C856F7CEC49}" type="datetimeFigureOut">
              <a:rPr lang="de-AT"/>
              <a:pPr>
                <a:defRPr/>
              </a:pPr>
              <a:t>05.06.2022</a:t>
            </a:fld>
            <a:endParaRPr lang="de-AT"/>
          </a:p>
        </p:txBody>
      </p:sp>
      <p:sp>
        <p:nvSpPr>
          <p:cNvPr id="8" name="Fußzeilenplatzhalter 4">
            <a:extLst>
              <a:ext uri="{FF2B5EF4-FFF2-40B4-BE49-F238E27FC236}">
                <a16:creationId xmlns:a16="http://schemas.microsoft.com/office/drawing/2014/main" id="{AF9CA77B-E7AC-B429-E87D-C354A9AF027A}"/>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E768AAE9-E2E2-14BC-A8BA-6354D3EC2660}"/>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68ABCB2D-49BB-4972-80B5-2EB306210489}" type="slidenum">
              <a:rPr lang="de-AT" altLang="de-DE"/>
              <a:pPr/>
              <a:t>‹Nr.›</a:t>
            </a:fld>
            <a:endParaRPr lang="de-AT" altLang="de-DE"/>
          </a:p>
        </p:txBody>
      </p:sp>
    </p:spTree>
    <p:extLst>
      <p:ext uri="{BB962C8B-B14F-4D97-AF65-F5344CB8AC3E}">
        <p14:creationId xmlns:p14="http://schemas.microsoft.com/office/powerpoint/2010/main" val="2461639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63014494-7576-B390-CEB0-FCD7DF693A8A}"/>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8380B4D3-6337-4868-822D-F2E8340A2761}" type="datetimeFigureOut">
              <a:rPr lang="de-AT"/>
              <a:pPr>
                <a:defRPr/>
              </a:pPr>
              <a:t>05.06.2022</a:t>
            </a:fld>
            <a:endParaRPr lang="de-AT"/>
          </a:p>
        </p:txBody>
      </p:sp>
      <p:sp>
        <p:nvSpPr>
          <p:cNvPr id="4" name="Fußzeilenplatzhalter 4">
            <a:extLst>
              <a:ext uri="{FF2B5EF4-FFF2-40B4-BE49-F238E27FC236}">
                <a16:creationId xmlns:a16="http://schemas.microsoft.com/office/drawing/2014/main" id="{ABF087C9-C2B7-5D3A-18EA-BDCDD56428C5}"/>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CB89C7A4-30DA-3A72-CE75-D172A9BB9ED4}"/>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ACC55309-5743-48DD-A57E-6EE033375789}" type="slidenum">
              <a:rPr lang="de-AT" altLang="de-DE"/>
              <a:pPr/>
              <a:t>‹Nr.›</a:t>
            </a:fld>
            <a:endParaRPr lang="de-AT" altLang="de-DE"/>
          </a:p>
        </p:txBody>
      </p:sp>
    </p:spTree>
    <p:extLst>
      <p:ext uri="{BB962C8B-B14F-4D97-AF65-F5344CB8AC3E}">
        <p14:creationId xmlns:p14="http://schemas.microsoft.com/office/powerpoint/2010/main" val="354059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EA0AD9C3-E891-C368-8834-8DE5CF1E31A2}"/>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50D6E544-E988-4AF3-896B-D95097E167C1}" type="datetimeFigureOut">
              <a:rPr lang="de-AT"/>
              <a:pPr>
                <a:defRPr/>
              </a:pPr>
              <a:t>05.06.2022</a:t>
            </a:fld>
            <a:endParaRPr lang="de-AT"/>
          </a:p>
        </p:txBody>
      </p:sp>
      <p:sp>
        <p:nvSpPr>
          <p:cNvPr id="3" name="Fußzeilenplatzhalter 4">
            <a:extLst>
              <a:ext uri="{FF2B5EF4-FFF2-40B4-BE49-F238E27FC236}">
                <a16:creationId xmlns:a16="http://schemas.microsoft.com/office/drawing/2014/main" id="{FDE6452F-A64E-E9A5-3C79-5B1E3F926D33}"/>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E6C5BC0B-9035-571B-C00D-8D5FCC2962EF}"/>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3D42345D-B7B0-406A-8224-558CE4C29118}" type="slidenum">
              <a:rPr lang="de-AT" altLang="de-DE"/>
              <a:pPr/>
              <a:t>‹Nr.›</a:t>
            </a:fld>
            <a:endParaRPr lang="de-AT" altLang="de-DE"/>
          </a:p>
        </p:txBody>
      </p:sp>
    </p:spTree>
    <p:extLst>
      <p:ext uri="{BB962C8B-B14F-4D97-AF65-F5344CB8AC3E}">
        <p14:creationId xmlns:p14="http://schemas.microsoft.com/office/powerpoint/2010/main" val="1275415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935B905-9087-9C09-EE7B-AA4C9AB95432}"/>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CBD2AF77-F340-4E4B-AE35-F01B85262ADC}" type="datetimeFigureOut">
              <a:rPr lang="de-AT"/>
              <a:pPr>
                <a:defRPr/>
              </a:pPr>
              <a:t>05.06.2022</a:t>
            </a:fld>
            <a:endParaRPr lang="de-AT"/>
          </a:p>
        </p:txBody>
      </p:sp>
      <p:sp>
        <p:nvSpPr>
          <p:cNvPr id="6" name="Fußzeilenplatzhalter 4">
            <a:extLst>
              <a:ext uri="{FF2B5EF4-FFF2-40B4-BE49-F238E27FC236}">
                <a16:creationId xmlns:a16="http://schemas.microsoft.com/office/drawing/2014/main" id="{4BE33D12-A636-FE31-CEA0-D0AE721A738F}"/>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1AD6D03-8C61-7DE3-D793-F815DB91685D}"/>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95CE7319-C4D1-489D-8C7A-1F0923DA174A}" type="slidenum">
              <a:rPr lang="de-AT" altLang="de-DE"/>
              <a:pPr/>
              <a:t>‹Nr.›</a:t>
            </a:fld>
            <a:endParaRPr lang="de-AT" altLang="de-DE"/>
          </a:p>
        </p:txBody>
      </p:sp>
    </p:spTree>
    <p:extLst>
      <p:ext uri="{BB962C8B-B14F-4D97-AF65-F5344CB8AC3E}">
        <p14:creationId xmlns:p14="http://schemas.microsoft.com/office/powerpoint/2010/main" val="4040548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DD41FD29-0EB5-2857-8B65-496F3401C354}"/>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F6AFE601-4E2C-4372-BF7D-A565DBF74278}" type="datetimeFigureOut">
              <a:rPr lang="de-AT"/>
              <a:pPr>
                <a:defRPr/>
              </a:pPr>
              <a:t>05.06.2022</a:t>
            </a:fld>
            <a:endParaRPr lang="de-AT"/>
          </a:p>
        </p:txBody>
      </p:sp>
      <p:sp>
        <p:nvSpPr>
          <p:cNvPr id="6" name="Fußzeilenplatzhalter 4">
            <a:extLst>
              <a:ext uri="{FF2B5EF4-FFF2-40B4-BE49-F238E27FC236}">
                <a16:creationId xmlns:a16="http://schemas.microsoft.com/office/drawing/2014/main" id="{2C0F6F33-C49E-CEF3-9164-ABAC052F7C84}"/>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A3EBD56-5DBB-389E-F17B-9E15965FDD8E}"/>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83AA112E-664A-4B92-9027-B4113F3DBD0D}" type="slidenum">
              <a:rPr lang="de-AT" altLang="de-DE"/>
              <a:pPr/>
              <a:t>‹Nr.›</a:t>
            </a:fld>
            <a:endParaRPr lang="de-AT" altLang="de-DE"/>
          </a:p>
        </p:txBody>
      </p:sp>
    </p:spTree>
    <p:extLst>
      <p:ext uri="{BB962C8B-B14F-4D97-AF65-F5344CB8AC3E}">
        <p14:creationId xmlns:p14="http://schemas.microsoft.com/office/powerpoint/2010/main" val="2115508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DE2092DC-289B-46C5-DA1B-A02AE08D2CCA}"/>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elplatzhalter 1">
            <a:extLst>
              <a:ext uri="{FF2B5EF4-FFF2-40B4-BE49-F238E27FC236}">
                <a16:creationId xmlns:a16="http://schemas.microsoft.com/office/drawing/2014/main" id="{DC3CD7D7-AA49-195C-5EAA-02B24D64AE2C}"/>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5" name="Textplatzhalter 2">
            <a:extLst>
              <a:ext uri="{FF2B5EF4-FFF2-40B4-BE49-F238E27FC236}">
                <a16:creationId xmlns:a16="http://schemas.microsoft.com/office/drawing/2014/main" id="{7E6A5C2D-1DA9-0F6D-DB91-9E7BA0C69E32}"/>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7A90D3C0-8394-92BD-575F-CE760DF9376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2618ABE-A226-4DA4-B410-78F81AA08FFD}" type="datetimeFigureOut">
              <a:rPr lang="de-AT"/>
              <a:pPr>
                <a:defRPr/>
              </a:pPr>
              <a:t>05.06.2022</a:t>
            </a:fld>
            <a:endParaRPr lang="de-AT"/>
          </a:p>
        </p:txBody>
      </p:sp>
      <p:sp>
        <p:nvSpPr>
          <p:cNvPr id="17" name="Fußzeilenplatzhalter 4">
            <a:extLst>
              <a:ext uri="{FF2B5EF4-FFF2-40B4-BE49-F238E27FC236}">
                <a16:creationId xmlns:a16="http://schemas.microsoft.com/office/drawing/2014/main" id="{E696335A-DA8E-1F2E-33F9-D0A6E04A131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DED555A8-1B6B-CF47-0F6D-A5F11F64D4C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D72EBF57-8486-4A66-BAF2-7B2286D5D620}" type="slidenum">
              <a:rPr lang="de-AT" altLang="de-DE"/>
              <a:pPr>
                <a:defRPr/>
              </a:pPr>
              <a:t>‹Nr.›</a:t>
            </a:fld>
            <a:endParaRPr lang="de-AT" altLang="de-DE"/>
          </a:p>
        </p:txBody>
      </p:sp>
      <p:pic>
        <p:nvPicPr>
          <p:cNvPr id="19" name="Picture 19">
            <a:extLst>
              <a:ext uri="{FF2B5EF4-FFF2-40B4-BE49-F238E27FC236}">
                <a16:creationId xmlns:a16="http://schemas.microsoft.com/office/drawing/2014/main" id="{1729ECB2-851A-EB49-1ECE-2C20A1BA9F1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9">
            <a:extLst>
              <a:ext uri="{FF2B5EF4-FFF2-40B4-BE49-F238E27FC236}">
                <a16:creationId xmlns:a16="http://schemas.microsoft.com/office/drawing/2014/main" id="{CE92FD93-9A15-119F-C4F6-574CBD87BDDA}"/>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A330347E-A817-F406-C9B0-FDD6A0894680}"/>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2" name="Picture 13" descr="I:\500-vs_hs\Aushilfen\___Carina\Unterwegs\uw1_schriftzug_weiss.gif">
            <a:extLst>
              <a:ext uri="{FF2B5EF4-FFF2-40B4-BE49-F238E27FC236}">
                <a16:creationId xmlns:a16="http://schemas.microsoft.com/office/drawing/2014/main" id="{20C1FA18-63D0-E5A2-59E3-C9953F840F82}"/>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07"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2ECCEF6C-57DE-CA0B-A59B-4E2A506E1B04}"/>
              </a:ext>
            </a:extLst>
          </p:cNvPr>
          <p:cNvSpPr>
            <a:spLocks noGrp="1"/>
          </p:cNvSpPr>
          <p:nvPr>
            <p:ph type="title"/>
          </p:nvPr>
        </p:nvSpPr>
        <p:spPr>
          <a:xfrm>
            <a:off x="395288" y="1889125"/>
            <a:ext cx="8229600" cy="677863"/>
          </a:xfrm>
        </p:spPr>
        <p:txBody>
          <a:bodyPr/>
          <a:lstStyle/>
          <a:p>
            <a:r>
              <a:rPr lang="de-AT" altLang="de-DE"/>
              <a:t>Tsunami – die große Welle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a:extLst>
              <a:ext uri="{FF2B5EF4-FFF2-40B4-BE49-F238E27FC236}">
                <a16:creationId xmlns:a16="http://schemas.microsoft.com/office/drawing/2014/main" id="{E51FA17F-1409-2DB9-4FFC-D29808471C7D}"/>
              </a:ext>
            </a:extLst>
          </p:cNvPr>
          <p:cNvSpPr>
            <a:spLocks noGrp="1"/>
          </p:cNvSpPr>
          <p:nvPr>
            <p:ph type="title"/>
          </p:nvPr>
        </p:nvSpPr>
        <p:spPr>
          <a:xfrm>
            <a:off x="427038" y="2609850"/>
            <a:ext cx="8229600" cy="676275"/>
          </a:xfrm>
        </p:spPr>
        <p:txBody>
          <a:bodyPr/>
          <a:lstStyle/>
          <a:p>
            <a:r>
              <a:rPr lang="de-AT" altLang="de-DE"/>
              <a:t>Tsunami – die große Welle</a:t>
            </a:r>
          </a:p>
        </p:txBody>
      </p:sp>
      <p:sp>
        <p:nvSpPr>
          <p:cNvPr id="3" name="Rechteck 2">
            <a:extLst>
              <a:ext uri="{FF2B5EF4-FFF2-40B4-BE49-F238E27FC236}">
                <a16:creationId xmlns:a16="http://schemas.microsoft.com/office/drawing/2014/main" id="{3FA10EBC-2E9B-578D-9317-14AD651E3F50}"/>
              </a:ext>
            </a:extLst>
          </p:cNvPr>
          <p:cNvSpPr>
            <a:spLocks noChangeArrowheads="1"/>
          </p:cNvSpPr>
          <p:nvPr/>
        </p:nvSpPr>
        <p:spPr bwMode="auto">
          <a:xfrm>
            <a:off x="971600" y="1639887"/>
            <a:ext cx="1445332" cy="430887"/>
          </a:xfrm>
          <a:prstGeom prst="rect">
            <a:avLst/>
          </a:prstGeom>
          <a:solidFill>
            <a:schemeClr val="bg2">
              <a:lumMod val="90000"/>
            </a:schemeClr>
          </a:solidFill>
          <a:ln>
            <a:noFill/>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2200" b="0" dirty="0">
                <a:solidFill>
                  <a:schemeClr val="tx1"/>
                </a:solidFill>
                <a:latin typeface="Calibri" panose="020F0502020204030204" pitchFamily="34" charset="0"/>
              </a:rPr>
              <a:t>Definition?</a:t>
            </a:r>
          </a:p>
        </p:txBody>
      </p:sp>
      <p:sp>
        <p:nvSpPr>
          <p:cNvPr id="4" name="Rechteck 3">
            <a:extLst>
              <a:ext uri="{FF2B5EF4-FFF2-40B4-BE49-F238E27FC236}">
                <a16:creationId xmlns:a16="http://schemas.microsoft.com/office/drawing/2014/main" id="{A7C43E9E-AEE2-D6A9-9D0D-7340D17B17F0}"/>
              </a:ext>
            </a:extLst>
          </p:cNvPr>
          <p:cNvSpPr>
            <a:spLocks noChangeArrowheads="1"/>
          </p:cNvSpPr>
          <p:nvPr/>
        </p:nvSpPr>
        <p:spPr bwMode="auto">
          <a:xfrm>
            <a:off x="5148263" y="1639888"/>
            <a:ext cx="1608967" cy="430887"/>
          </a:xfrm>
          <a:prstGeom prst="rect">
            <a:avLst/>
          </a:prstGeom>
          <a:solidFill>
            <a:schemeClr val="bg2">
              <a:lumMod val="75000"/>
            </a:schemeClr>
          </a:solidFill>
          <a:ln>
            <a:noFill/>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2200" b="0" dirty="0">
                <a:solidFill>
                  <a:schemeClr val="tx1"/>
                </a:solidFill>
                <a:latin typeface="Calibri" panose="020F0502020204030204" pitchFamily="34" charset="0"/>
              </a:rPr>
              <a:t>Entstehung?</a:t>
            </a:r>
          </a:p>
        </p:txBody>
      </p:sp>
      <p:sp>
        <p:nvSpPr>
          <p:cNvPr id="5" name="Rechteck 4">
            <a:extLst>
              <a:ext uri="{FF2B5EF4-FFF2-40B4-BE49-F238E27FC236}">
                <a16:creationId xmlns:a16="http://schemas.microsoft.com/office/drawing/2014/main" id="{129548BC-734E-948B-A440-0EBA12F4D6B9}"/>
              </a:ext>
            </a:extLst>
          </p:cNvPr>
          <p:cNvSpPr>
            <a:spLocks noChangeArrowheads="1"/>
          </p:cNvSpPr>
          <p:nvPr/>
        </p:nvSpPr>
        <p:spPr bwMode="auto">
          <a:xfrm>
            <a:off x="1187624" y="4653136"/>
            <a:ext cx="2212785" cy="430887"/>
          </a:xfrm>
          <a:prstGeom prst="rect">
            <a:avLst/>
          </a:prstGeom>
          <a:solidFill>
            <a:schemeClr val="accent2">
              <a:lumMod val="40000"/>
              <a:lumOff val="60000"/>
            </a:schemeClr>
          </a:solidFill>
          <a:ln>
            <a:noFill/>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2200" b="0" dirty="0">
                <a:solidFill>
                  <a:schemeClr val="tx1"/>
                </a:solidFill>
                <a:latin typeface="Calibri" panose="020F0502020204030204" pitchFamily="34" charset="0"/>
              </a:rPr>
              <a:t>Frühwarnsystem?</a:t>
            </a:r>
          </a:p>
        </p:txBody>
      </p:sp>
      <p:sp>
        <p:nvSpPr>
          <p:cNvPr id="6" name="Rechteck 5">
            <a:extLst>
              <a:ext uri="{FF2B5EF4-FFF2-40B4-BE49-F238E27FC236}">
                <a16:creationId xmlns:a16="http://schemas.microsoft.com/office/drawing/2014/main" id="{BEC35932-4801-7B4D-CC72-73D93FA1E445}"/>
              </a:ext>
            </a:extLst>
          </p:cNvPr>
          <p:cNvSpPr>
            <a:spLocks noChangeArrowheads="1"/>
          </p:cNvSpPr>
          <p:nvPr/>
        </p:nvSpPr>
        <p:spPr bwMode="auto">
          <a:xfrm>
            <a:off x="4602163" y="4076700"/>
            <a:ext cx="1492781" cy="430887"/>
          </a:xfrm>
          <a:prstGeom prst="rect">
            <a:avLst/>
          </a:prstGeom>
          <a:solidFill>
            <a:schemeClr val="accent2">
              <a:lumMod val="20000"/>
              <a:lumOff val="80000"/>
            </a:schemeClr>
          </a:solidFill>
          <a:ln>
            <a:noFill/>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2200" b="0" dirty="0">
                <a:solidFill>
                  <a:schemeClr val="tx1"/>
                </a:solidFill>
                <a:latin typeface="Calibri" panose="020F0502020204030204" pitchFamily="34" charset="0"/>
              </a:rPr>
              <a:t>Anzeichen?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nhaltsplatzhalter 2">
            <a:extLst>
              <a:ext uri="{FF2B5EF4-FFF2-40B4-BE49-F238E27FC236}">
                <a16:creationId xmlns:a16="http://schemas.microsoft.com/office/drawing/2014/main" id="{2AD6DFFF-273F-D37C-4D07-8D673D2F00F6}"/>
              </a:ext>
            </a:extLst>
          </p:cNvPr>
          <p:cNvSpPr>
            <a:spLocks noGrp="1"/>
          </p:cNvSpPr>
          <p:nvPr>
            <p:ph idx="1"/>
          </p:nvPr>
        </p:nvSpPr>
        <p:spPr>
          <a:xfrm>
            <a:off x="323850" y="1268413"/>
            <a:ext cx="8229600" cy="4875212"/>
          </a:xfrm>
        </p:spPr>
        <p:txBody>
          <a:bodyPr/>
          <a:lstStyle/>
          <a:p>
            <a:pPr marL="0" indent="0">
              <a:buFont typeface="Arial" panose="020B0604020202020204" pitchFamily="34" charset="0"/>
              <a:buNone/>
            </a:pPr>
            <a:r>
              <a:rPr altLang="de-DE" dirty="0"/>
              <a:t>Definition</a:t>
            </a:r>
            <a:br>
              <a:rPr altLang="de-DE" dirty="0"/>
            </a:br>
            <a:endParaRPr altLang="de-DE" dirty="0"/>
          </a:p>
          <a:p>
            <a:pPr marL="0" indent="0">
              <a:buFont typeface="Arial" panose="020B0604020202020204" pitchFamily="34" charset="0"/>
              <a:buNone/>
            </a:pPr>
            <a:r>
              <a:rPr altLang="de-DE" sz="3200" b="0" dirty="0"/>
              <a:t>Tsunami bedeutet „große Welle im Hafen“. Die Wassermengen breiten sich in Form von Riesenwellen aus.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nhaltsplatzhalter 2">
            <a:extLst>
              <a:ext uri="{FF2B5EF4-FFF2-40B4-BE49-F238E27FC236}">
                <a16:creationId xmlns:a16="http://schemas.microsoft.com/office/drawing/2014/main" id="{7A820989-E75B-72BD-E216-FAD4BE6A3745}"/>
              </a:ext>
            </a:extLst>
          </p:cNvPr>
          <p:cNvSpPr>
            <a:spLocks noGrp="1"/>
          </p:cNvSpPr>
          <p:nvPr>
            <p:ph idx="1"/>
          </p:nvPr>
        </p:nvSpPr>
        <p:spPr>
          <a:xfrm>
            <a:off x="323850" y="1341438"/>
            <a:ext cx="8229600" cy="4802187"/>
          </a:xfrm>
        </p:spPr>
        <p:txBody>
          <a:bodyPr/>
          <a:lstStyle/>
          <a:p>
            <a:pPr marL="0" indent="0">
              <a:buFont typeface="Arial" charset="0"/>
              <a:buNone/>
              <a:defRPr/>
            </a:pPr>
            <a:r>
              <a:rPr altLang="de-DE" dirty="0"/>
              <a:t>Entstehung</a:t>
            </a:r>
          </a:p>
          <a:p>
            <a:pPr marL="0" indent="0">
              <a:buFont typeface="Arial" charset="0"/>
              <a:buNone/>
              <a:defRPr/>
            </a:pPr>
            <a:endParaRPr altLang="de-DE" dirty="0"/>
          </a:p>
          <a:p>
            <a:pPr marL="0" indent="0">
              <a:buFont typeface="Arial" charset="0"/>
              <a:buNone/>
              <a:defRPr/>
            </a:pPr>
            <a:r>
              <a:rPr lang="de-AT" altLang="de-DE" sz="3200" b="0" dirty="0"/>
              <a:t>Ein Tsunami entsteht, wenn…</a:t>
            </a:r>
            <a:endParaRPr altLang="de-DE" dirty="0"/>
          </a:p>
          <a:p>
            <a:pPr>
              <a:buFontTx/>
              <a:buChar char="…"/>
              <a:defRPr/>
            </a:pPr>
            <a:r>
              <a:rPr altLang="de-DE" sz="3200" b="0" dirty="0"/>
              <a:t>sich Erdplatten verschieben und ein Beben auslösen.</a:t>
            </a:r>
          </a:p>
          <a:p>
            <a:pPr>
              <a:buFontTx/>
              <a:buChar char="…"/>
              <a:defRPr/>
            </a:pPr>
            <a:r>
              <a:rPr altLang="de-DE" sz="3200" b="0" dirty="0"/>
              <a:t>die Erschütterung eine Stärke von 10 auf der Mercalli- Skala überschreitet.</a:t>
            </a:r>
          </a:p>
          <a:p>
            <a:pPr>
              <a:buFontTx/>
              <a:buChar char="…"/>
              <a:defRPr/>
            </a:pPr>
            <a:r>
              <a:rPr altLang="de-DE" sz="3200" b="0" dirty="0"/>
              <a:t>der Erdbebenherd unter dem Meer liegt.</a:t>
            </a:r>
          </a:p>
          <a:p>
            <a:pPr marL="0" indent="0">
              <a:buFont typeface="Arial" charset="0"/>
              <a:buNone/>
              <a:defRPr/>
            </a:pPr>
            <a:endParaRPr altLang="de-DE" sz="3200" b="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nhaltsplatzhalter 2">
            <a:extLst>
              <a:ext uri="{FF2B5EF4-FFF2-40B4-BE49-F238E27FC236}">
                <a16:creationId xmlns:a16="http://schemas.microsoft.com/office/drawing/2014/main" id="{D48E531C-0A92-781D-6635-7E961407C6EB}"/>
              </a:ext>
            </a:extLst>
          </p:cNvPr>
          <p:cNvSpPr>
            <a:spLocks noGrp="1"/>
          </p:cNvSpPr>
          <p:nvPr>
            <p:ph idx="1"/>
          </p:nvPr>
        </p:nvSpPr>
        <p:spPr>
          <a:xfrm>
            <a:off x="323850" y="1268413"/>
            <a:ext cx="8229600" cy="4875212"/>
          </a:xfrm>
        </p:spPr>
        <p:txBody>
          <a:bodyPr/>
          <a:lstStyle/>
          <a:p>
            <a:pPr marL="0" indent="0">
              <a:buFont typeface="Arial" charset="0"/>
              <a:buNone/>
              <a:defRPr/>
            </a:pPr>
            <a:r>
              <a:rPr altLang="de-DE" dirty="0"/>
              <a:t>Frühwarnsystem</a:t>
            </a:r>
            <a:br>
              <a:rPr altLang="de-DE" dirty="0"/>
            </a:br>
            <a:endParaRPr altLang="de-DE" dirty="0"/>
          </a:p>
          <a:p>
            <a:pPr marL="514350" indent="-514350">
              <a:buFont typeface="+mj-lt"/>
              <a:buAutoNum type="arabicPeriod"/>
              <a:defRPr/>
            </a:pPr>
            <a:r>
              <a:rPr altLang="de-DE" sz="3200" b="0" dirty="0"/>
              <a:t>Messinstrumente am Meeresboden registrieren ein Beben.</a:t>
            </a:r>
          </a:p>
          <a:p>
            <a:pPr marL="514350" indent="-514350">
              <a:buFont typeface="+mj-lt"/>
              <a:buAutoNum type="arabicPeriod"/>
              <a:defRPr/>
            </a:pPr>
            <a:r>
              <a:rPr altLang="de-DE" sz="3200" b="0" dirty="0"/>
              <a:t>Die Daten werden an eine Boje gesendet.</a:t>
            </a:r>
          </a:p>
          <a:p>
            <a:pPr marL="514350" indent="-514350">
              <a:buFont typeface="+mj-lt"/>
              <a:buAutoNum type="arabicPeriod"/>
              <a:defRPr/>
            </a:pPr>
            <a:r>
              <a:rPr altLang="de-DE" sz="3200" b="0" dirty="0"/>
              <a:t>Ein Satellit übermittelt die Daten an eine Kontrollstation an Land.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nhaltsplatzhalter 2">
            <a:extLst>
              <a:ext uri="{FF2B5EF4-FFF2-40B4-BE49-F238E27FC236}">
                <a16:creationId xmlns:a16="http://schemas.microsoft.com/office/drawing/2014/main" id="{66165579-D1F1-2D33-DF3A-90FA5CFA0B5A}"/>
              </a:ext>
            </a:extLst>
          </p:cNvPr>
          <p:cNvSpPr>
            <a:spLocks noGrp="1"/>
          </p:cNvSpPr>
          <p:nvPr>
            <p:ph idx="1"/>
          </p:nvPr>
        </p:nvSpPr>
        <p:spPr>
          <a:xfrm>
            <a:off x="323850" y="981074"/>
            <a:ext cx="8229600" cy="5544269"/>
          </a:xfrm>
        </p:spPr>
        <p:txBody>
          <a:bodyPr/>
          <a:lstStyle/>
          <a:p>
            <a:pPr marL="0" indent="0">
              <a:buFont typeface="Arial" charset="0"/>
              <a:buNone/>
              <a:defRPr/>
            </a:pPr>
            <a:r>
              <a:rPr lang="de-AT" altLang="de-DE" dirty="0"/>
              <a:t>Anzeichen</a:t>
            </a:r>
          </a:p>
          <a:p>
            <a:pPr marL="0" indent="0">
              <a:buNone/>
              <a:defRPr/>
            </a:pPr>
            <a:endParaRPr lang="de-AT" altLang="de-DE" sz="3100" b="0" dirty="0"/>
          </a:p>
          <a:p>
            <a:pPr marL="0" indent="0">
              <a:buNone/>
              <a:defRPr/>
            </a:pPr>
            <a:r>
              <a:rPr lang="de-AT" altLang="de-DE" sz="3100" b="0" dirty="0"/>
              <a:t>Ich erkenne einen Tsunami daran, dass ...</a:t>
            </a:r>
          </a:p>
          <a:p>
            <a:pPr>
              <a:buFontTx/>
              <a:buChar char="…"/>
              <a:defRPr/>
            </a:pPr>
            <a:r>
              <a:rPr altLang="de-DE" sz="3100" b="0" dirty="0"/>
              <a:t>die Wellen schnell auf die Küste zurasen.</a:t>
            </a:r>
          </a:p>
          <a:p>
            <a:pPr>
              <a:buFontTx/>
              <a:buChar char="…"/>
              <a:defRPr/>
            </a:pPr>
            <a:r>
              <a:rPr altLang="de-DE" sz="3100" b="0" dirty="0"/>
              <a:t>durch die Reibung am Meeresboden die Wellen nahe der Küste langsamer werden.</a:t>
            </a:r>
          </a:p>
          <a:p>
            <a:pPr>
              <a:buFontTx/>
              <a:buChar char="…"/>
              <a:defRPr/>
            </a:pPr>
            <a:r>
              <a:rPr altLang="de-DE" sz="3100" b="0" dirty="0"/>
              <a:t>sich durch das Abbremsen die Wassermassen zu Riesenwellen auftürmen.</a:t>
            </a:r>
          </a:p>
          <a:p>
            <a:pPr>
              <a:buFontTx/>
              <a:buChar char="…"/>
              <a:defRPr/>
            </a:pPr>
            <a:r>
              <a:rPr altLang="de-DE" sz="3100" b="0" dirty="0"/>
              <a:t>das Meer, kurz bevor der Tsunami das Ufer erreicht, viele Meter zurückgezogen wird.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8" name="Titel 1">
            <a:extLst>
              <a:ext uri="{FF2B5EF4-FFF2-40B4-BE49-F238E27FC236}">
                <a16:creationId xmlns:a16="http://schemas.microsoft.com/office/drawing/2014/main" id="{AC699DB4-7C94-B21C-3C2D-DFBAE44E5118}"/>
              </a:ext>
            </a:extLst>
          </p:cNvPr>
          <p:cNvSpPr>
            <a:spLocks noGrp="1"/>
          </p:cNvSpPr>
          <p:nvPr>
            <p:ph type="title"/>
          </p:nvPr>
        </p:nvSpPr>
        <p:spPr>
          <a:xfrm>
            <a:off x="457200" y="906463"/>
            <a:ext cx="8229600" cy="677862"/>
          </a:xfrm>
        </p:spPr>
        <p:txBody>
          <a:bodyPr/>
          <a:lstStyle/>
          <a:p>
            <a:r>
              <a:rPr lang="de-AT" altLang="de-DE"/>
              <a:t>Tsunami – die große Welle</a:t>
            </a:r>
          </a:p>
        </p:txBody>
      </p:sp>
      <p:sp>
        <p:nvSpPr>
          <p:cNvPr id="9219" name="Inhaltsplatzhalter 2">
            <a:extLst>
              <a:ext uri="{FF2B5EF4-FFF2-40B4-BE49-F238E27FC236}">
                <a16:creationId xmlns:a16="http://schemas.microsoft.com/office/drawing/2014/main" id="{A02B22E8-5A5D-0EDB-DFC1-34D55FB4F02B}"/>
              </a:ext>
            </a:extLst>
          </p:cNvPr>
          <p:cNvSpPr txBox="1">
            <a:spLocks/>
          </p:cNvSpPr>
          <p:nvPr/>
        </p:nvSpPr>
        <p:spPr bwMode="auto">
          <a:xfrm>
            <a:off x="395288" y="1700213"/>
            <a:ext cx="4032250" cy="1223962"/>
          </a:xfrm>
          <a:prstGeom prst="rect">
            <a:avLst/>
          </a:prstGeom>
          <a:solidFill>
            <a:schemeClr val="bg2">
              <a:lumMod val="90000"/>
            </a:schemeClr>
          </a:solidFill>
          <a:ln w="9525">
            <a:solidFill>
              <a:srgbClr val="000000"/>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DE" altLang="de-DE" sz="1600" dirty="0"/>
              <a:t>Definition</a:t>
            </a:r>
          </a:p>
          <a:p>
            <a:pPr>
              <a:buFont typeface="Arial" panose="020B0604020202020204" pitchFamily="34" charset="0"/>
              <a:buNone/>
            </a:pPr>
            <a:r>
              <a:rPr lang="de-DE" altLang="de-DE" sz="1600" b="0" dirty="0"/>
              <a:t>Tsunami bedeutet „große Welle im Hafen“. Die Wassermengen breiten sich in Form von Riesenwellen aus.</a:t>
            </a:r>
          </a:p>
        </p:txBody>
      </p:sp>
      <p:sp>
        <p:nvSpPr>
          <p:cNvPr id="9220" name="Inhaltsplatzhalter 2">
            <a:extLst>
              <a:ext uri="{FF2B5EF4-FFF2-40B4-BE49-F238E27FC236}">
                <a16:creationId xmlns:a16="http://schemas.microsoft.com/office/drawing/2014/main" id="{2C0A7C7A-142C-1FD6-5CFE-87D38F0074BD}"/>
              </a:ext>
            </a:extLst>
          </p:cNvPr>
          <p:cNvSpPr>
            <a:spLocks noGrp="1"/>
          </p:cNvSpPr>
          <p:nvPr>
            <p:ph idx="1"/>
          </p:nvPr>
        </p:nvSpPr>
        <p:spPr>
          <a:xfrm>
            <a:off x="4716464" y="1709005"/>
            <a:ext cx="4032250" cy="2152043"/>
          </a:xfrm>
          <a:solidFill>
            <a:schemeClr val="bg2">
              <a:lumMod val="75000"/>
            </a:schemeClr>
          </a:solidFill>
          <a:ln>
            <a:solidFill>
              <a:srgbClr val="000000"/>
            </a:solidFill>
            <a:miter lim="800000"/>
            <a:headEnd/>
            <a:tailEnd/>
          </a:ln>
        </p:spPr>
        <p:txBody>
          <a:bodyPr/>
          <a:lstStyle/>
          <a:p>
            <a:pPr marL="0" indent="0">
              <a:buFont typeface="Arial" panose="020B0604020202020204" pitchFamily="34" charset="0"/>
              <a:buNone/>
            </a:pPr>
            <a:r>
              <a:rPr altLang="de-DE" sz="1600" dirty="0"/>
              <a:t>Entstehung</a:t>
            </a:r>
          </a:p>
          <a:p>
            <a:pPr marL="0" indent="0">
              <a:buFont typeface="Arial" panose="020B0604020202020204" pitchFamily="34" charset="0"/>
              <a:buNone/>
            </a:pPr>
            <a:r>
              <a:rPr altLang="de-DE" sz="1600" b="0" dirty="0"/>
              <a:t>Ein Tsunami entsteht, wenn…</a:t>
            </a:r>
          </a:p>
          <a:p>
            <a:pPr marL="0" indent="0">
              <a:buFont typeface="Arial" panose="020B0604020202020204" pitchFamily="34" charset="0"/>
              <a:buNone/>
            </a:pPr>
            <a:r>
              <a:rPr altLang="de-DE" sz="1600" b="0" dirty="0"/>
              <a:t>… sich Erdplatten verschieben und ein</a:t>
            </a:r>
            <a:br>
              <a:rPr altLang="de-DE" sz="1600" b="0" dirty="0"/>
            </a:br>
            <a:r>
              <a:rPr altLang="de-DE" sz="1600" b="0" dirty="0"/>
              <a:t>    beben auslösen.</a:t>
            </a:r>
          </a:p>
          <a:p>
            <a:pPr marL="0" indent="0">
              <a:buFont typeface="Arial" panose="020B0604020202020204" pitchFamily="34" charset="0"/>
              <a:buNone/>
            </a:pPr>
            <a:r>
              <a:rPr altLang="de-DE" sz="1600" b="0" dirty="0"/>
              <a:t>... die Erschütterung eine Stärke von 10   </a:t>
            </a:r>
          </a:p>
          <a:p>
            <a:pPr marL="0" indent="0">
              <a:buFont typeface="Arial" panose="020B0604020202020204" pitchFamily="34" charset="0"/>
              <a:buNone/>
            </a:pPr>
            <a:r>
              <a:rPr altLang="de-DE" sz="1600" b="0" dirty="0"/>
              <a:t>    auf der Mercalli- Skala überschreitet.</a:t>
            </a:r>
          </a:p>
          <a:p>
            <a:pPr marL="0" indent="0">
              <a:buFont typeface="Arial" panose="020B0604020202020204" pitchFamily="34" charset="0"/>
              <a:buNone/>
            </a:pPr>
            <a:r>
              <a:rPr altLang="de-DE" sz="1600" b="0" dirty="0"/>
              <a:t>… der Erdbebenherd unter dem Meer liegt.</a:t>
            </a:r>
          </a:p>
          <a:p>
            <a:pPr marL="0" indent="0">
              <a:buFont typeface="Arial" panose="020B0604020202020204" pitchFamily="34" charset="0"/>
              <a:buNone/>
            </a:pPr>
            <a:endParaRPr altLang="de-DE" sz="1600" b="0" dirty="0"/>
          </a:p>
        </p:txBody>
      </p:sp>
      <p:sp>
        <p:nvSpPr>
          <p:cNvPr id="6" name="Inhaltsplatzhalter 2">
            <a:extLst>
              <a:ext uri="{FF2B5EF4-FFF2-40B4-BE49-F238E27FC236}">
                <a16:creationId xmlns:a16="http://schemas.microsoft.com/office/drawing/2014/main" id="{562B6E7F-B51C-25E9-AF68-47578E6EDF86}"/>
              </a:ext>
            </a:extLst>
          </p:cNvPr>
          <p:cNvSpPr txBox="1">
            <a:spLocks/>
          </p:cNvSpPr>
          <p:nvPr/>
        </p:nvSpPr>
        <p:spPr bwMode="auto">
          <a:xfrm>
            <a:off x="4675189" y="4437112"/>
            <a:ext cx="4114800" cy="1758826"/>
          </a:xfrm>
          <a:prstGeom prst="rect">
            <a:avLst/>
          </a:prstGeom>
          <a:solidFill>
            <a:schemeClr val="accent2">
              <a:lumMod val="40000"/>
              <a:lumOff val="60000"/>
            </a:schemeClr>
          </a:solidFill>
          <a:ln w="9525">
            <a:solidFill>
              <a:srgbClr val="000000"/>
            </a:solidFill>
            <a:miter lim="800000"/>
            <a:headEnd/>
            <a:tailEnd/>
          </a:ln>
        </p:spPr>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defRPr/>
            </a:pPr>
            <a:r>
              <a:rPr lang="de-DE" altLang="de-DE" sz="1600" dirty="0"/>
              <a:t>Frühwarnsystem</a:t>
            </a:r>
          </a:p>
          <a:p>
            <a:pPr>
              <a:buFont typeface="Arial" charset="0"/>
              <a:buAutoNum type="arabicPeriod"/>
              <a:defRPr/>
            </a:pPr>
            <a:r>
              <a:rPr lang="de-DE" altLang="de-DE" sz="1600" b="0" dirty="0"/>
              <a:t>Messinstrumente am Meeresboden     registrieren ein Beben.</a:t>
            </a:r>
          </a:p>
          <a:p>
            <a:pPr>
              <a:buFont typeface="Arial" charset="0"/>
              <a:buAutoNum type="arabicPeriod"/>
              <a:defRPr/>
            </a:pPr>
            <a:r>
              <a:rPr lang="de-DE" altLang="de-DE" sz="1600" b="0" dirty="0"/>
              <a:t>Die Daten werden an eine Boje gesendet.</a:t>
            </a:r>
          </a:p>
          <a:p>
            <a:pPr>
              <a:buFont typeface="Arial" charset="0"/>
              <a:buAutoNum type="arabicPeriod"/>
              <a:defRPr/>
            </a:pPr>
            <a:r>
              <a:rPr lang="de-DE" altLang="de-DE" sz="1600" b="0" dirty="0"/>
              <a:t>Ein Satellit übermittelt die Daten an eine Kontrollstation an Land. </a:t>
            </a:r>
          </a:p>
        </p:txBody>
      </p:sp>
      <p:sp>
        <p:nvSpPr>
          <p:cNvPr id="9222" name="Inhaltsplatzhalter 2">
            <a:extLst>
              <a:ext uri="{FF2B5EF4-FFF2-40B4-BE49-F238E27FC236}">
                <a16:creationId xmlns:a16="http://schemas.microsoft.com/office/drawing/2014/main" id="{04BF7E3B-D4EE-8A4E-5FF9-9E846457FA89}"/>
              </a:ext>
            </a:extLst>
          </p:cNvPr>
          <p:cNvSpPr txBox="1">
            <a:spLocks/>
          </p:cNvSpPr>
          <p:nvPr/>
        </p:nvSpPr>
        <p:spPr bwMode="auto">
          <a:xfrm>
            <a:off x="395286" y="3212977"/>
            <a:ext cx="4114800" cy="2982962"/>
          </a:xfrm>
          <a:prstGeom prst="rect">
            <a:avLst/>
          </a:prstGeom>
          <a:solidFill>
            <a:schemeClr val="accent2">
              <a:lumMod val="20000"/>
              <a:lumOff val="80000"/>
            </a:schemeClr>
          </a:solidFill>
          <a:ln w="9525">
            <a:solidFill>
              <a:srgbClr val="000000"/>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DE" altLang="de-DE" sz="1600" dirty="0">
                <a:ea typeface="+mj-ea"/>
                <a:cs typeface="+mj-cs"/>
              </a:rPr>
              <a:t>Anzeichen</a:t>
            </a:r>
          </a:p>
          <a:p>
            <a:pPr>
              <a:buFont typeface="Arial" panose="020B0604020202020204" pitchFamily="34" charset="0"/>
              <a:buNone/>
            </a:pPr>
            <a:r>
              <a:rPr lang="de-DE" altLang="de-DE" sz="1600" b="0" dirty="0">
                <a:ea typeface="+mj-ea"/>
                <a:cs typeface="+mj-cs"/>
              </a:rPr>
              <a:t>Ich erkenne einen Tsunami daran, dass ...</a:t>
            </a:r>
          </a:p>
          <a:p>
            <a:pPr>
              <a:buFont typeface="Arial" panose="020B0604020202020204" pitchFamily="34" charset="0"/>
              <a:buNone/>
            </a:pPr>
            <a:r>
              <a:rPr lang="de-DE" altLang="de-DE" sz="1600" b="0" dirty="0">
                <a:ea typeface="+mj-ea"/>
                <a:cs typeface="+mj-cs"/>
              </a:rPr>
              <a:t>… die Wellen schnell auf die Küste zurasen.</a:t>
            </a:r>
          </a:p>
          <a:p>
            <a:pPr>
              <a:buFont typeface="Arial" panose="020B0604020202020204" pitchFamily="34" charset="0"/>
              <a:buNone/>
            </a:pPr>
            <a:r>
              <a:rPr lang="de-DE" altLang="de-DE" sz="1600" b="0" dirty="0">
                <a:ea typeface="+mj-ea"/>
                <a:cs typeface="+mj-cs"/>
              </a:rPr>
              <a:t>… durch die Reibung am Meeresboden die Wellen  </a:t>
            </a:r>
          </a:p>
          <a:p>
            <a:pPr>
              <a:buFont typeface="Arial" panose="020B0604020202020204" pitchFamily="34" charset="0"/>
              <a:buNone/>
            </a:pPr>
            <a:r>
              <a:rPr lang="de-DE" altLang="de-DE" sz="1600" b="0" dirty="0">
                <a:ea typeface="+mj-ea"/>
                <a:cs typeface="+mj-cs"/>
              </a:rPr>
              <a:t>     nahe der Küste langsamer werden.</a:t>
            </a:r>
          </a:p>
          <a:p>
            <a:pPr>
              <a:buFont typeface="Arial" panose="020B0604020202020204" pitchFamily="34" charset="0"/>
              <a:buNone/>
            </a:pPr>
            <a:r>
              <a:rPr lang="de-DE" altLang="de-DE" sz="1600" b="0" dirty="0">
                <a:ea typeface="+mj-ea"/>
                <a:cs typeface="+mj-cs"/>
              </a:rPr>
              <a:t>… sich durch das Abbremsen die Wassermassen  </a:t>
            </a:r>
          </a:p>
          <a:p>
            <a:pPr>
              <a:buFont typeface="Arial" panose="020B0604020202020204" pitchFamily="34" charset="0"/>
              <a:buNone/>
            </a:pPr>
            <a:r>
              <a:rPr lang="de-DE" altLang="de-DE" sz="1600" b="0" dirty="0">
                <a:ea typeface="+mj-ea"/>
                <a:cs typeface="+mj-cs"/>
              </a:rPr>
              <a:t>     zu Riesenwellen auftürmen.</a:t>
            </a:r>
          </a:p>
          <a:p>
            <a:pPr>
              <a:buFont typeface="Arial" panose="020B0604020202020204" pitchFamily="34" charset="0"/>
              <a:buNone/>
            </a:pPr>
            <a:r>
              <a:rPr lang="de-DE" altLang="de-DE" sz="1600" b="0" dirty="0">
                <a:ea typeface="+mj-ea"/>
                <a:cs typeface="+mj-cs"/>
              </a:rPr>
              <a:t>… das Meer, kurz bevor der Tsunami das Ufer   </a:t>
            </a:r>
          </a:p>
          <a:p>
            <a:pPr>
              <a:buFont typeface="Arial" panose="020B0604020202020204" pitchFamily="34" charset="0"/>
              <a:buNone/>
            </a:pPr>
            <a:r>
              <a:rPr lang="de-DE" altLang="de-DE" sz="1600" b="0" dirty="0">
                <a:ea typeface="+mj-ea"/>
                <a:cs typeface="+mj-cs"/>
              </a:rPr>
              <a:t>     erreicht, viele Meter zurückgezogen wird.</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485AF007-EDFD-FB70-BC85-6F0BEA09063E}"/>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Sattlberger; Angelika Leitner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77026CCF-113E-D85E-8439-461A760B909F}"/>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„Erdbeben und Seebeben – wenn die Erde bebt“ auf den Seiten 88 und 89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508</Words>
  <Application>Microsoft Office PowerPoint</Application>
  <PresentationFormat>Bildschirmpräsentation (4:3)</PresentationFormat>
  <Paragraphs>67</Paragraphs>
  <Slides>8</Slides>
  <Notes>1</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8</vt:i4>
      </vt:variant>
    </vt:vector>
  </HeadingPairs>
  <TitlesOfParts>
    <vt:vector size="13" baseType="lpstr">
      <vt:lpstr>Calibri</vt:lpstr>
      <vt:lpstr>Arial</vt:lpstr>
      <vt:lpstr>Syntax LT Std</vt:lpstr>
      <vt:lpstr>Wingdings</vt:lpstr>
      <vt:lpstr>Larissa</vt:lpstr>
      <vt:lpstr>Tsunami – die große Welle</vt:lpstr>
      <vt:lpstr>Tsunami – die große Welle</vt:lpstr>
      <vt:lpstr>PowerPoint-Präsentation</vt:lpstr>
      <vt:lpstr>PowerPoint-Präsentation</vt:lpstr>
      <vt:lpstr>PowerPoint-Präsentation</vt:lpstr>
      <vt:lpstr>PowerPoint-Präsentation</vt:lpstr>
      <vt:lpstr>Tsunami – die große Welle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202</cp:revision>
  <dcterms:created xsi:type="dcterms:W3CDTF">2013-10-08T07:58:50Z</dcterms:created>
  <dcterms:modified xsi:type="dcterms:W3CDTF">2022-06-05T10:59:25Z</dcterms:modified>
</cp:coreProperties>
</file>