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B80F7-C9E0-44DE-9FB4-07295D6AF9C7}" type="datetimeFigureOut">
              <a:rPr lang="de-AT" smtClean="0"/>
              <a:t>11.04.2019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478E6-C6EB-47C7-98EB-F0E24620B96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433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478E6-C6EB-47C7-98EB-F0E24620B966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86888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4078-2499-4A87-9BBB-037387395574}" type="datetime1">
              <a:rPr lang="de-AT" smtClean="0"/>
              <a:t>11.04.2019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Österreichischer Bundesverlag Schulbuch GmbH &amp; Co. KG, Wien 2019 | www.oebv.at | zielsicher AWL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656-E3D8-4738-9FB0-2B4EB2F61D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1383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57E1-655A-4C0A-9306-A4FFAC945B1F}" type="datetime1">
              <a:rPr lang="de-AT" smtClean="0"/>
              <a:t>11.04.2019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Österreichischer Bundesverlag Schulbuch GmbH &amp; Co. KG, Wien 2019 | www.oebv.at | zielsicher AWL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656-E3D8-4738-9FB0-2B4EB2F61D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871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4F64-34E9-4A4C-83C3-4BFCF498C08E}" type="datetime1">
              <a:rPr lang="de-AT" smtClean="0"/>
              <a:t>11.04.2019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Österreichischer Bundesverlag Schulbuch GmbH &amp; Co. KG, Wien 2019 | www.oebv.at | zielsicher AWL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656-E3D8-4738-9FB0-2B4EB2F61D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230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8D3F-ABF7-4D50-AF8A-3DBBA88DDB56}" type="datetime1">
              <a:rPr lang="de-AT" smtClean="0"/>
              <a:t>11.04.2019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Österreichischer Bundesverlag Schulbuch GmbH &amp; Co. KG, Wien 2019 | www.oebv.at | zielsicher AWL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656-E3D8-4738-9FB0-2B4EB2F61D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1587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7DE-3A96-49E6-A916-0A3D3855DD7A}" type="datetime1">
              <a:rPr lang="de-AT" smtClean="0"/>
              <a:t>11.04.2019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Österreichischer Bundesverlag Schulbuch GmbH &amp; Co. KG, Wien 2019 | www.oebv.at | zielsicher AWL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656-E3D8-4738-9FB0-2B4EB2F61D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970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2BFB-7204-4760-A641-F3BABB450142}" type="datetime1">
              <a:rPr lang="de-AT" smtClean="0"/>
              <a:t>11.04.2019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Österreichischer Bundesverlag Schulbuch GmbH &amp; Co. KG, Wien 2019 | www.oebv.at | zielsicher AWL 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656-E3D8-4738-9FB0-2B4EB2F61D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2806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4499-ABD1-440E-8E4B-013D84BDE068}" type="datetime1">
              <a:rPr lang="de-AT" smtClean="0"/>
              <a:t>11.04.2019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Österreichischer Bundesverlag Schulbuch GmbH &amp; Co. KG, Wien 2019 | www.oebv.at | zielsicher AWL 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656-E3D8-4738-9FB0-2B4EB2F61D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148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0AA7-3BF6-4AA5-BD91-EF748228D5B8}" type="datetime1">
              <a:rPr lang="de-AT" smtClean="0"/>
              <a:t>11.04.2019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Österreichischer Bundesverlag Schulbuch GmbH &amp; Co. KG, Wien 2019 | www.oebv.at | zielsicher AWL 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656-E3D8-4738-9FB0-2B4EB2F61D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198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6377-0620-4B23-ABC7-7A1829F637B9}" type="datetime1">
              <a:rPr lang="de-AT" smtClean="0"/>
              <a:t>11.04.2019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Österreichischer Bundesverlag Schulbuch GmbH &amp; Co. KG, Wien 2019 | www.oebv.at | zielsicher AWL 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656-E3D8-4738-9FB0-2B4EB2F61D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0330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9FBE-BCD6-403A-9A2F-EAEDA67EBB18}" type="datetime1">
              <a:rPr lang="de-AT" smtClean="0"/>
              <a:t>11.04.2019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Österreichischer Bundesverlag Schulbuch GmbH &amp; Co. KG, Wien 2019 | www.oebv.at | zielsicher AWL 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656-E3D8-4738-9FB0-2B4EB2F61D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813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5889-579D-497A-8D3F-AEAD0B2BED89}" type="datetime1">
              <a:rPr lang="de-AT" smtClean="0"/>
              <a:t>11.04.2019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Österreichischer Bundesverlag Schulbuch GmbH &amp; Co. KG, Wien 2019 | www.oebv.at | zielsicher AWL 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656-E3D8-4738-9FB0-2B4EB2F61D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7232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7B89C-06DE-4770-B088-CB695F1677DE}" type="datetime1">
              <a:rPr lang="de-AT" smtClean="0"/>
              <a:t>11.04.2019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© Österreichischer Bundesverlag Schulbuch GmbH &amp; Co. KG, Wien 2019 | www.oebv.at | zielsicher AWL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B4656-E3D8-4738-9FB0-2B4EB2F61D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458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0B9737A-18B6-4368-A7E1-DB3A16AF625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25"/>
          <a:stretch/>
        </p:blipFill>
        <p:spPr bwMode="auto">
          <a:xfrm>
            <a:off x="0" y="0"/>
            <a:ext cx="9144000" cy="2924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E530592-BE30-4DFC-9A8F-10A5EC9052DC}"/>
              </a:ext>
            </a:extLst>
          </p:cNvPr>
          <p:cNvSpPr/>
          <p:nvPr/>
        </p:nvSpPr>
        <p:spPr>
          <a:xfrm>
            <a:off x="1520619" y="2967335"/>
            <a:ext cx="6102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AT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Produktionsfaktoren</a:t>
            </a:r>
            <a:endParaRPr lang="de-DE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B2F161-C6B8-4DBA-83E0-4EDCE04A9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3944"/>
            <a:ext cx="8964488" cy="504056"/>
          </a:xfrm>
        </p:spPr>
        <p:txBody>
          <a:bodyPr/>
          <a:lstStyle/>
          <a:p>
            <a:r>
              <a:rPr lang="de-DE" dirty="0"/>
              <a:t>© Österreichischer Bundesverlag Schulbuch GmbH &amp; Co. KG, Wien 2019 | www.oebv.at | zielsicher AWL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4579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C:\Users\aushilfe.vsnms\Downloads\Fotolia_16325792_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52" y="4325172"/>
            <a:ext cx="2486025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5D5820F-362B-4E59-A3A6-016DC9DCCD1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25"/>
          <a:stretch/>
        </p:blipFill>
        <p:spPr bwMode="auto">
          <a:xfrm>
            <a:off x="0" y="0"/>
            <a:ext cx="9144000" cy="2924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aushilfe.vsnms\Downloads\Fotolia_878228_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3148" y="2299312"/>
            <a:ext cx="248515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ushilfe.vsnms\Downloads\wasserspie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24579" y="4257178"/>
            <a:ext cx="2280253" cy="171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 descr="C:\Users\aushilfe.vsnms\Downloads\ThinkstockPhotos-50890292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9983"/>
            <a:ext cx="2327222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1131652" y="3707600"/>
            <a:ext cx="1907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solidFill>
                  <a:schemeClr val="bg1"/>
                </a:solidFill>
              </a:rPr>
              <a:t>© Rene Aigner / Fotolia.com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131652" y="5751690"/>
            <a:ext cx="18149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solidFill>
                  <a:schemeClr val="bg1"/>
                </a:solidFill>
                <a:latin typeface="+mj-lt"/>
              </a:rPr>
              <a:t>© </a:t>
            </a:r>
            <a:r>
              <a:rPr lang="de-AT" sz="900" dirty="0" err="1">
                <a:solidFill>
                  <a:schemeClr val="bg1"/>
                </a:solidFill>
                <a:latin typeface="+mj-lt"/>
              </a:rPr>
              <a:t>il</a:t>
            </a:r>
            <a:r>
              <a:rPr lang="de-AT" sz="900" dirty="0">
                <a:solidFill>
                  <a:schemeClr val="bg1"/>
                </a:solidFill>
                <a:latin typeface="+mj-lt"/>
              </a:rPr>
              <a:t> – </a:t>
            </a:r>
            <a:r>
              <a:rPr lang="de-AT" sz="900" dirty="0" err="1">
                <a:solidFill>
                  <a:schemeClr val="bg1"/>
                </a:solidFill>
                <a:latin typeface="+mj-lt"/>
              </a:rPr>
              <a:t>fede</a:t>
            </a:r>
            <a:r>
              <a:rPr lang="de-AT" sz="900" dirty="0">
                <a:solidFill>
                  <a:schemeClr val="bg1"/>
                </a:solidFill>
                <a:latin typeface="+mj-lt"/>
              </a:rPr>
              <a:t> / Fotolia.com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052090" y="3751337"/>
            <a:ext cx="20401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latin typeface="Calibri" panose="020F0502020204030204" pitchFamily="34" charset="0"/>
              </a:rPr>
              <a:t>© andegro4ka / </a:t>
            </a:r>
            <a:r>
              <a:rPr lang="de-AT" sz="900" dirty="0" err="1">
                <a:latin typeface="Calibri" panose="020F0502020204030204" pitchFamily="34" charset="0"/>
              </a:rPr>
              <a:t>Thinkstock</a:t>
            </a:r>
            <a:endParaRPr lang="de-AT" sz="900" dirty="0">
              <a:latin typeface="Calibri" panose="020F0502020204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124579" y="5751690"/>
            <a:ext cx="22802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solidFill>
                  <a:schemeClr val="bg1"/>
                </a:solidFill>
                <a:latin typeface="+mj-lt"/>
              </a:rPr>
              <a:t>© </a:t>
            </a:r>
            <a:r>
              <a:rPr lang="de-AT" sz="900" dirty="0" err="1">
                <a:solidFill>
                  <a:schemeClr val="bg1"/>
                </a:solidFill>
                <a:latin typeface="+mj-lt"/>
              </a:rPr>
              <a:t>snygo</a:t>
            </a:r>
            <a:r>
              <a:rPr lang="de-AT" sz="900" dirty="0">
                <a:solidFill>
                  <a:schemeClr val="bg1"/>
                </a:solidFill>
                <a:latin typeface="+mj-lt"/>
              </a:rPr>
              <a:t> – aboutpixel.de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F278F0E-B2E7-4DB6-B2D4-9D6BE0D26C61}"/>
              </a:ext>
            </a:extLst>
          </p:cNvPr>
          <p:cNvSpPr/>
          <p:nvPr/>
        </p:nvSpPr>
        <p:spPr>
          <a:xfrm>
            <a:off x="3870144" y="1197831"/>
            <a:ext cx="1835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AT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Natur</a:t>
            </a:r>
            <a:endParaRPr lang="de-DE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B08BE6E8-2AA0-47CB-B213-7B92FC320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3944"/>
            <a:ext cx="8964488" cy="504056"/>
          </a:xfrm>
        </p:spPr>
        <p:txBody>
          <a:bodyPr/>
          <a:lstStyle/>
          <a:p>
            <a:r>
              <a:rPr lang="de-DE" dirty="0"/>
              <a:t>© Österreichischer Bundesverlag Schulbuch GmbH &amp; Co. KG, Wien 2019 | www.oebv.at | zielsicher AWL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4106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1B94452E-907B-40A4-B219-7C5A3B52DC5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25"/>
          <a:stretch/>
        </p:blipFill>
        <p:spPr bwMode="auto">
          <a:xfrm>
            <a:off x="0" y="0"/>
            <a:ext cx="9144000" cy="2924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 descr="C:\Users\aushilfe.vsnms\Downloads\11593655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360" y="2103400"/>
            <a:ext cx="2897242" cy="18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 descr="C:\Users\aushilfe.vsnms\Downloads\MEV800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036" y="4282270"/>
            <a:ext cx="1442085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 descr="C:\Users\aushilfe.vsnms\Downloads\PC40080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360" y="4322419"/>
            <a:ext cx="2386469" cy="1887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fik 12" descr="C:\Users\aushilfe.vsnms\Downloads\Fotolia_34637237_Subscription_XXL (1)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7" y="2109673"/>
            <a:ext cx="2659114" cy="18658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2360314" y="3762639"/>
            <a:ext cx="19288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solidFill>
                  <a:schemeClr val="bg1"/>
                </a:solidFill>
              </a:rPr>
              <a:t>© Yuri </a:t>
            </a:r>
            <a:r>
              <a:rPr lang="de-AT" sz="900" dirty="0" err="1">
                <a:solidFill>
                  <a:schemeClr val="bg1"/>
                </a:solidFill>
              </a:rPr>
              <a:t>Arcurs</a:t>
            </a:r>
            <a:r>
              <a:rPr lang="de-AT" sz="900" dirty="0">
                <a:solidFill>
                  <a:schemeClr val="bg1"/>
                </a:solidFill>
              </a:rPr>
              <a:t> / Fotolia.com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04360" y="3702225"/>
            <a:ext cx="21242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solidFill>
                  <a:schemeClr val="bg1"/>
                </a:solidFill>
                <a:latin typeface="+mj-lt"/>
              </a:rPr>
              <a:t>© Lisa F. Young / </a:t>
            </a:r>
            <a:r>
              <a:rPr lang="de-AT" sz="900" dirty="0" err="1">
                <a:solidFill>
                  <a:schemeClr val="bg1"/>
                </a:solidFill>
                <a:latin typeface="+mj-lt"/>
              </a:rPr>
              <a:t>Thinkstock</a:t>
            </a:r>
            <a:endParaRPr lang="de-AT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921813" y="5993403"/>
            <a:ext cx="1106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/>
              <a:t>© ME, Germany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558795" y="5957556"/>
            <a:ext cx="15481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solidFill>
                  <a:schemeClr val="bg1"/>
                </a:solidFill>
                <a:latin typeface="+mj-lt"/>
              </a:rPr>
              <a:t>© MEV – Verlag, Germany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6B76056-82A6-48AE-991A-AF967148C0A3}"/>
              </a:ext>
            </a:extLst>
          </p:cNvPr>
          <p:cNvSpPr/>
          <p:nvPr/>
        </p:nvSpPr>
        <p:spPr>
          <a:xfrm>
            <a:off x="3550630" y="1134769"/>
            <a:ext cx="1981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AT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Arbeit</a:t>
            </a:r>
            <a:endParaRPr lang="de-DE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F2BF9B28-0669-4E68-A09D-37F0C9991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3944"/>
            <a:ext cx="8964488" cy="504056"/>
          </a:xfrm>
        </p:spPr>
        <p:txBody>
          <a:bodyPr/>
          <a:lstStyle/>
          <a:p>
            <a:r>
              <a:rPr lang="de-DE" dirty="0"/>
              <a:t>© Österreichischer Bundesverlag Schulbuch GmbH &amp; Co. KG, Wien 2019 | www.oebv.at | zielsicher AWL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9402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C:\Users\aushilfe.vsnms\Downloads\Fotolia_17930159_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277" y="4368464"/>
            <a:ext cx="2419484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CEC4003-C0C8-42AC-BC59-019B6EDA561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25"/>
          <a:stretch/>
        </p:blipFill>
        <p:spPr bwMode="auto">
          <a:xfrm>
            <a:off x="0" y="0"/>
            <a:ext cx="9144000" cy="2924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Grafik 13" descr="C:\Users\aushilfe.vsnms\Downloads\Fotolia_27778432_Subscription_Yearly_XX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436" y="1698531"/>
            <a:ext cx="2088232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 descr="C:\Users\aushilfe.vsnms\Downloads\iStock_000001209679Medium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091" y="2013966"/>
            <a:ext cx="2543417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d 1" descr="C:\Users\aushilfe.vsnms\Downloads\ThinkstockPhotos-52169438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84" y="4144807"/>
            <a:ext cx="2344351" cy="17005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4804318" y="3650629"/>
            <a:ext cx="16543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solidFill>
                  <a:schemeClr val="bg1"/>
                </a:solidFill>
                <a:latin typeface="+mj-lt"/>
              </a:rPr>
              <a:t>© AVTG / iStockphoto.com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479869" y="5763816"/>
            <a:ext cx="18688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latin typeface="+mj-lt"/>
              </a:rPr>
              <a:t>© Ljupco / </a:t>
            </a:r>
            <a:r>
              <a:rPr lang="de-AT" sz="900" dirty="0" err="1">
                <a:latin typeface="+mj-lt"/>
              </a:rPr>
              <a:t>Thinkstock</a:t>
            </a:r>
            <a:endParaRPr lang="de-AT" sz="900" dirty="0">
              <a:latin typeface="+mj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951668" y="5729918"/>
            <a:ext cx="16317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latin typeface="+mj-lt"/>
              </a:rPr>
              <a:t>© </a:t>
            </a:r>
            <a:r>
              <a:rPr lang="de-AT" sz="900" dirty="0" err="1">
                <a:latin typeface="+mj-lt"/>
              </a:rPr>
              <a:t>ElephantCastle</a:t>
            </a:r>
            <a:r>
              <a:rPr lang="de-AT" sz="900" dirty="0">
                <a:latin typeface="+mj-lt"/>
              </a:rPr>
              <a:t> / </a:t>
            </a:r>
            <a:r>
              <a:rPr lang="de-AT" sz="900" dirty="0" err="1">
                <a:latin typeface="+mj-lt"/>
              </a:rPr>
              <a:t>Thinkstock</a:t>
            </a:r>
            <a:r>
              <a:rPr lang="de-AT" sz="900" dirty="0">
                <a:latin typeface="+mj-lt"/>
              </a:rPr>
              <a:t> </a:t>
            </a:r>
          </a:p>
        </p:txBody>
      </p:sp>
      <p:pic>
        <p:nvPicPr>
          <p:cNvPr id="11" name="Grafik 10" descr="C:\Users\aushilfe.vsnms\Downloads\ThinkstockPhotos-500464384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4" t="8905" r="13514" b="15928"/>
          <a:stretch/>
        </p:blipFill>
        <p:spPr bwMode="auto">
          <a:xfrm>
            <a:off x="3877482" y="4474579"/>
            <a:ext cx="1949266" cy="11536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6186349" y="5729918"/>
            <a:ext cx="23762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solidFill>
                  <a:schemeClr val="bg1"/>
                </a:solidFill>
                <a:latin typeface="+mj-lt"/>
              </a:rPr>
              <a:t>© </a:t>
            </a:r>
            <a:r>
              <a:rPr lang="de-AT" sz="900" dirty="0" err="1">
                <a:solidFill>
                  <a:schemeClr val="bg1"/>
                </a:solidFill>
                <a:latin typeface="+mj-lt"/>
              </a:rPr>
              <a:t>Eisenhans</a:t>
            </a:r>
            <a:r>
              <a:rPr lang="de-AT" sz="900" dirty="0">
                <a:solidFill>
                  <a:schemeClr val="bg1"/>
                </a:solidFill>
                <a:latin typeface="+mj-lt"/>
              </a:rPr>
              <a:t> / Fotolia.com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176560" y="3537316"/>
            <a:ext cx="25434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solidFill>
                  <a:schemeClr val="bg1"/>
                </a:solidFill>
                <a:latin typeface="Calibri" panose="020F0502020204030204" pitchFamily="34" charset="0"/>
              </a:rPr>
              <a:t>© K.-U. Häßler / </a:t>
            </a:r>
            <a:r>
              <a:rPr lang="de-AT" sz="900" dirty="0" err="1">
                <a:solidFill>
                  <a:schemeClr val="bg1"/>
                </a:solidFill>
                <a:latin typeface="Calibri" panose="020F0502020204030204" pitchFamily="34" charset="0"/>
              </a:rPr>
              <a:t>Fotolia</a:t>
            </a:r>
            <a:endParaRPr lang="de-AT" sz="9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de-AT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046A16C-8DA4-458D-8894-2F3CD645B346}"/>
              </a:ext>
            </a:extLst>
          </p:cNvPr>
          <p:cNvSpPr/>
          <p:nvPr/>
        </p:nvSpPr>
        <p:spPr>
          <a:xfrm>
            <a:off x="3480739" y="1050003"/>
            <a:ext cx="2182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AT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Kapital</a:t>
            </a:r>
            <a:endParaRPr lang="de-DE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F299DD49-AA2F-4A8E-B78A-C5E6DA5EC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3944"/>
            <a:ext cx="8964488" cy="504056"/>
          </a:xfrm>
        </p:spPr>
        <p:txBody>
          <a:bodyPr/>
          <a:lstStyle/>
          <a:p>
            <a:r>
              <a:rPr lang="de-DE" dirty="0"/>
              <a:t>© Österreichischer Bundesverlag Schulbuch GmbH &amp; Co. KG, Wien 2019 | www.oebv.at | zielsicher AWL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2116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8CFA6E4B-40C2-4447-8632-48FBE58274D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25"/>
          <a:stretch/>
        </p:blipFill>
        <p:spPr bwMode="auto">
          <a:xfrm>
            <a:off x="0" y="0"/>
            <a:ext cx="9144000" cy="2924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29" y="4527817"/>
            <a:ext cx="2429765" cy="1626785"/>
          </a:xfrm>
          <a:prstGeom prst="rect">
            <a:avLst/>
          </a:prstGeom>
        </p:spPr>
      </p:pic>
      <p:pic>
        <p:nvPicPr>
          <p:cNvPr id="10" name="Grafik 9" descr="C:\Users\aushilfe.vsnms\Downloads\ThinkstockPhotos-1510159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08" y="2137182"/>
            <a:ext cx="2626583" cy="178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0" descr="C:\Users\aushilfe.vsnms\Downloads\iStock-6281107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39" y="4512349"/>
            <a:ext cx="2238723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 descr="C:\Users\aushilfe.vsnms\Downloads\MEV6100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121" y="4503636"/>
            <a:ext cx="2304256" cy="167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fik 12" descr="C:\Users\aushilfe.vsnms\Downloads\Fotolia_42818036_L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310" y="1897658"/>
            <a:ext cx="3162558" cy="17879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1547664" y="3679168"/>
            <a:ext cx="2808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solidFill>
                  <a:schemeClr val="bg1"/>
                </a:solidFill>
                <a:latin typeface="+mj-lt"/>
              </a:rPr>
              <a:t>© </a:t>
            </a:r>
            <a:r>
              <a:rPr lang="de-AT" sz="900" dirty="0" err="1">
                <a:solidFill>
                  <a:schemeClr val="bg1"/>
                </a:solidFill>
                <a:latin typeface="+mj-lt"/>
              </a:rPr>
              <a:t>Wavebreakmedia</a:t>
            </a:r>
            <a:r>
              <a:rPr lang="de-AT" sz="900" dirty="0">
                <a:solidFill>
                  <a:schemeClr val="bg1"/>
                </a:solidFill>
                <a:latin typeface="+mj-lt"/>
              </a:rPr>
              <a:t> Ltd. / </a:t>
            </a:r>
            <a:r>
              <a:rPr lang="de-AT" sz="900" dirty="0" err="1">
                <a:solidFill>
                  <a:schemeClr val="bg1"/>
                </a:solidFill>
                <a:latin typeface="+mj-lt"/>
              </a:rPr>
              <a:t>Thinkstock</a:t>
            </a:r>
            <a:endParaRPr lang="de-AT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198609" y="5864992"/>
            <a:ext cx="2016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solidFill>
                  <a:schemeClr val="bg1"/>
                </a:solidFill>
                <a:latin typeface="+mj-lt"/>
              </a:rPr>
              <a:t>© </a:t>
            </a:r>
            <a:r>
              <a:rPr lang="de-AT" sz="900" dirty="0" err="1">
                <a:solidFill>
                  <a:schemeClr val="bg1"/>
                </a:solidFill>
                <a:latin typeface="+mj-lt"/>
              </a:rPr>
              <a:t>endopack</a:t>
            </a:r>
            <a:r>
              <a:rPr lang="de-AT" sz="900" dirty="0">
                <a:solidFill>
                  <a:schemeClr val="bg1"/>
                </a:solidFill>
                <a:latin typeface="+mj-lt"/>
              </a:rPr>
              <a:t> / iStockphoto.com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355976" y="5937701"/>
            <a:ext cx="1584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solidFill>
                  <a:schemeClr val="bg1"/>
                </a:solidFill>
                <a:latin typeface="+mj-lt"/>
              </a:rPr>
              <a:t>© MEV – Verlag, Germany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866798" y="3704923"/>
            <a:ext cx="2520280" cy="23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latin typeface="+mj-lt"/>
              </a:rPr>
              <a:t>© </a:t>
            </a:r>
            <a:r>
              <a:rPr lang="de-AT" sz="900" dirty="0" err="1">
                <a:latin typeface="+mj-lt"/>
              </a:rPr>
              <a:t>photolars</a:t>
            </a:r>
            <a:r>
              <a:rPr lang="de-AT" sz="900" dirty="0">
                <a:latin typeface="+mj-lt"/>
              </a:rPr>
              <a:t> / stock adobe.com / Fotolia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431125" y="5923770"/>
            <a:ext cx="23959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solidFill>
                  <a:schemeClr val="bg1"/>
                </a:solidFill>
              </a:rPr>
              <a:t>© </a:t>
            </a:r>
            <a:r>
              <a:rPr lang="de-AT" sz="900" dirty="0" err="1">
                <a:solidFill>
                  <a:schemeClr val="bg1"/>
                </a:solidFill>
              </a:rPr>
              <a:t>monkeybusinessimages</a:t>
            </a:r>
            <a:r>
              <a:rPr lang="de-AT" sz="900" dirty="0">
                <a:solidFill>
                  <a:schemeClr val="bg1"/>
                </a:solidFill>
              </a:rPr>
              <a:t> / iStockphoto.com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954839B-9A13-4A6B-B768-7C576A9826B6}"/>
              </a:ext>
            </a:extLst>
          </p:cNvPr>
          <p:cNvSpPr/>
          <p:nvPr/>
        </p:nvSpPr>
        <p:spPr>
          <a:xfrm>
            <a:off x="3217268" y="1070931"/>
            <a:ext cx="2254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AT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Wissen</a:t>
            </a:r>
            <a:endParaRPr lang="de-DE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5E735B2D-62C4-4D1D-A9FF-7FADF7112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3944"/>
            <a:ext cx="8964488" cy="504056"/>
          </a:xfrm>
        </p:spPr>
        <p:txBody>
          <a:bodyPr/>
          <a:lstStyle/>
          <a:p>
            <a:r>
              <a:rPr lang="de-DE" dirty="0"/>
              <a:t>© Österreichischer Bundesverlag Schulbuch GmbH &amp; Co. KG, Wien 2019 | www.oebv.at | zielsicher AWL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7926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3BBF5E5-04A7-4A33-89D4-51F55DFB0B8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25"/>
          <a:stretch/>
        </p:blipFill>
        <p:spPr bwMode="auto">
          <a:xfrm>
            <a:off x="0" y="0"/>
            <a:ext cx="9144000" cy="2924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b="1" dirty="0"/>
          </a:p>
          <a:p>
            <a:pPr marL="0" indent="0">
              <a:buNone/>
            </a:pPr>
            <a:r>
              <a:rPr lang="de-AT" b="1" dirty="0"/>
              <a:t>Minimalprinzip</a:t>
            </a:r>
            <a:r>
              <a:rPr lang="de-AT" dirty="0"/>
              <a:t>: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2998168" y="3030865"/>
            <a:ext cx="5390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Ich lerne gerade so viel, dass ich meinen Abschluss schaffe.</a:t>
            </a:r>
          </a:p>
        </p:txBody>
      </p:sp>
      <p:sp>
        <p:nvSpPr>
          <p:cNvPr id="6" name="Pfeil nach rechts 5"/>
          <p:cNvSpPr/>
          <p:nvPr/>
        </p:nvSpPr>
        <p:spPr>
          <a:xfrm>
            <a:off x="4499992" y="4200072"/>
            <a:ext cx="266531" cy="24436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extfeld 6"/>
          <p:cNvSpPr txBox="1"/>
          <p:nvPr/>
        </p:nvSpPr>
        <p:spPr>
          <a:xfrm>
            <a:off x="940941" y="5076411"/>
            <a:ext cx="7528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/>
              <a:t>Mit dem </a:t>
            </a:r>
            <a:r>
              <a:rPr lang="de-AT" sz="2400" b="1" dirty="0" err="1"/>
              <a:t>geringst</a:t>
            </a:r>
            <a:r>
              <a:rPr lang="de-AT" sz="2400" b="1" dirty="0"/>
              <a:t> möglichen Aufwand ein bestimmtes Ziel erreichen.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001224" y="4091423"/>
            <a:ext cx="1498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wenig Zeit</a:t>
            </a:r>
          </a:p>
        </p:txBody>
      </p:sp>
      <p:pic>
        <p:nvPicPr>
          <p:cNvPr id="9" name="Grafik 8" descr="C:\Users\aushilfe.vsnms\Downloads\iStock_000018241707_Lar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82703"/>
            <a:ext cx="1357625" cy="16424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755574" y="4300760"/>
            <a:ext cx="15841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latin typeface="+mj-lt"/>
              </a:rPr>
              <a:t>© </a:t>
            </a:r>
            <a:r>
              <a:rPr lang="de-AT" sz="900" dirty="0" err="1">
                <a:latin typeface="+mj-lt"/>
              </a:rPr>
              <a:t>ayzek</a:t>
            </a:r>
            <a:r>
              <a:rPr lang="de-AT" sz="900" dirty="0">
                <a:latin typeface="+mj-lt"/>
              </a:rPr>
              <a:t> / iStockphoto.com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DE6D903-F546-45D9-8F19-5BAC41E1ECBD}"/>
              </a:ext>
            </a:extLst>
          </p:cNvPr>
          <p:cNvSpPr/>
          <p:nvPr/>
        </p:nvSpPr>
        <p:spPr>
          <a:xfrm>
            <a:off x="1285704" y="1217773"/>
            <a:ext cx="6963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AT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Wirtschaftliches Prinzip</a:t>
            </a:r>
            <a:endParaRPr lang="de-DE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35D7297-6964-4DE9-9845-F230624F5FBC}"/>
              </a:ext>
            </a:extLst>
          </p:cNvPr>
          <p:cNvSpPr txBox="1"/>
          <p:nvPr/>
        </p:nvSpPr>
        <p:spPr>
          <a:xfrm>
            <a:off x="4842361" y="4069927"/>
            <a:ext cx="373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ich erreiche das Mindestziel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A9E0B73B-8ADE-4859-A785-B6D4E335C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3944"/>
            <a:ext cx="8964488" cy="504056"/>
          </a:xfrm>
        </p:spPr>
        <p:txBody>
          <a:bodyPr/>
          <a:lstStyle/>
          <a:p>
            <a:r>
              <a:rPr lang="de-DE" dirty="0"/>
              <a:t>© Österreichischer Bundesverlag Schulbuch GmbH &amp; Co. KG, Wien 2019 | www.oebv.at | zielsicher AWL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6151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EDE0DD7E-6177-4741-9F1A-455EFBC1AB9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25"/>
          <a:stretch/>
        </p:blipFill>
        <p:spPr bwMode="auto">
          <a:xfrm>
            <a:off x="0" y="0"/>
            <a:ext cx="9144000" cy="2924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b="1" dirty="0"/>
          </a:p>
          <a:p>
            <a:pPr marL="0" indent="0">
              <a:buNone/>
            </a:pPr>
            <a:r>
              <a:rPr lang="de-AT" b="1" dirty="0"/>
              <a:t>  Maximalprinzip</a:t>
            </a:r>
            <a:r>
              <a:rPr lang="de-AT" dirty="0"/>
              <a:t>: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4450538" y="2563913"/>
            <a:ext cx="4028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Ich trainiere täglich zwei Stunden, damit ich den Wettkampf gewinne.</a:t>
            </a:r>
          </a:p>
          <a:p>
            <a:endParaRPr lang="de-AT" sz="2400" dirty="0"/>
          </a:p>
        </p:txBody>
      </p:sp>
      <p:sp>
        <p:nvSpPr>
          <p:cNvPr id="6" name="Pfeil nach rechts 5"/>
          <p:cNvSpPr/>
          <p:nvPr/>
        </p:nvSpPr>
        <p:spPr>
          <a:xfrm>
            <a:off x="7836786" y="4107584"/>
            <a:ext cx="266531" cy="18681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extfeld 6"/>
          <p:cNvSpPr txBox="1"/>
          <p:nvPr/>
        </p:nvSpPr>
        <p:spPr>
          <a:xfrm>
            <a:off x="755576" y="5458386"/>
            <a:ext cx="784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/>
              <a:t>Mit einem bestimmten Aufwand ein möglichst hohes Ziel erreichen.</a:t>
            </a:r>
          </a:p>
        </p:txBody>
      </p:sp>
      <p:pic>
        <p:nvPicPr>
          <p:cNvPr id="11" name="Grafik 10" descr="C:\Users\aushilfe.vsnms\Downloads\iStock_000018241707_Lar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4" y="3299452"/>
            <a:ext cx="1357625" cy="1642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 descr="C:\Users\aushilfe.vsnms\Downloads\ThinkstockPhotos-67311856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206" y="2937918"/>
            <a:ext cx="1719193" cy="18941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547426" y="4751050"/>
            <a:ext cx="15121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latin typeface="+mj-lt"/>
              </a:rPr>
              <a:t>© </a:t>
            </a:r>
            <a:r>
              <a:rPr lang="de-AT" sz="900" dirty="0" err="1">
                <a:latin typeface="+mj-lt"/>
              </a:rPr>
              <a:t>ayzek</a:t>
            </a:r>
            <a:r>
              <a:rPr lang="de-AT" sz="900" dirty="0">
                <a:latin typeface="+mj-lt"/>
              </a:rPr>
              <a:t> / iStockphoto.com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288194" y="4776384"/>
            <a:ext cx="15628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latin typeface="+mj-lt"/>
              </a:rPr>
              <a:t>© </a:t>
            </a:r>
            <a:r>
              <a:rPr lang="de-AT" sz="900" dirty="0" err="1">
                <a:latin typeface="+mj-lt"/>
              </a:rPr>
              <a:t>rendixalextian</a:t>
            </a:r>
            <a:r>
              <a:rPr lang="de-AT" sz="900" dirty="0">
                <a:latin typeface="+mj-lt"/>
              </a:rPr>
              <a:t> / </a:t>
            </a:r>
            <a:r>
              <a:rPr lang="de-AT" sz="900" dirty="0" err="1">
                <a:latin typeface="+mj-lt"/>
              </a:rPr>
              <a:t>Thinkstock</a:t>
            </a:r>
            <a:endParaRPr lang="de-AT" sz="900" dirty="0">
              <a:latin typeface="+mj-lt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02FFEE-1555-4AAC-B601-1E7E1D02D44D}"/>
              </a:ext>
            </a:extLst>
          </p:cNvPr>
          <p:cNvSpPr/>
          <p:nvPr/>
        </p:nvSpPr>
        <p:spPr>
          <a:xfrm>
            <a:off x="1204288" y="1195729"/>
            <a:ext cx="6963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AT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Wirtschaftliches Prinzip</a:t>
            </a:r>
            <a:endParaRPr lang="de-DE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BB7AE5E-FD45-4CE4-84DA-0D309D35A316}"/>
              </a:ext>
            </a:extLst>
          </p:cNvPr>
          <p:cNvSpPr txBox="1"/>
          <p:nvPr/>
        </p:nvSpPr>
        <p:spPr>
          <a:xfrm>
            <a:off x="4450537" y="3952461"/>
            <a:ext cx="3652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bestimmter Zeitaufwand     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6FAC38F-110C-4791-BB3E-21176431A790}"/>
              </a:ext>
            </a:extLst>
          </p:cNvPr>
          <p:cNvSpPr txBox="1"/>
          <p:nvPr/>
        </p:nvSpPr>
        <p:spPr>
          <a:xfrm>
            <a:off x="4453240" y="4304810"/>
            <a:ext cx="4028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ich erreiche ein möglichst hohes Ziel</a:t>
            </a:r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5217B9C4-3777-4AE8-834B-754AEED6D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3944"/>
            <a:ext cx="8964488" cy="504056"/>
          </a:xfrm>
        </p:spPr>
        <p:txBody>
          <a:bodyPr/>
          <a:lstStyle/>
          <a:p>
            <a:r>
              <a:rPr lang="de-DE" dirty="0"/>
              <a:t>© Österreichischer Bundesverlag Schulbuch GmbH &amp; Co. KG, Wien 2019 | www.oebv.at | zielsicher AWL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159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4" grpId="0"/>
      <p:bldP spid="8" grpId="0"/>
      <p:bldP spid="17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Microsoft Office PowerPoint</Application>
  <PresentationFormat>Bildschirmpräsentation (4:3)</PresentationFormat>
  <Paragraphs>48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Calibri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Myself</dc:creator>
  <cp:lastModifiedBy>Stopper, Mag. Sonja</cp:lastModifiedBy>
  <cp:revision>56</cp:revision>
  <dcterms:created xsi:type="dcterms:W3CDTF">2014-09-24T16:05:49Z</dcterms:created>
  <dcterms:modified xsi:type="dcterms:W3CDTF">2019-04-11T11:21:34Z</dcterms:modified>
</cp:coreProperties>
</file>