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13.03.2020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13.03.2020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13.03.2020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13.03.2020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13.03.2020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13.03.2020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oebv.at/"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Wolkenförmige Legende 13">
            <a:extLst>
              <a:ext uri="{FF2B5EF4-FFF2-40B4-BE49-F238E27FC236}">
                <a16:creationId xmlns:a16="http://schemas.microsoft.com/office/drawing/2014/main" id="{EF5E3D45-34E0-4800-ADED-2032DA1A6F32}"/>
              </a:ext>
            </a:extLst>
          </p:cNvPr>
          <p:cNvSpPr>
            <a:spLocks noChangeArrowheads="1"/>
          </p:cNvSpPr>
          <p:nvPr/>
        </p:nvSpPr>
        <p:spPr bwMode="auto">
          <a:xfrm rot="21249717">
            <a:off x="4519526" y="5896580"/>
            <a:ext cx="2232025" cy="685641"/>
          </a:xfrm>
          <a:prstGeom prst="cloudCallout">
            <a:avLst>
              <a:gd name="adj1" fmla="val -20495"/>
              <a:gd name="adj2" fmla="val -259549"/>
            </a:avLst>
          </a:prstGeom>
          <a:solidFill>
            <a:srgbClr val="9999FF"/>
          </a:solidFill>
          <a:ln w="9525">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Welche Wirkung haben Massenmedien?</a:t>
            </a:r>
          </a:p>
        </p:txBody>
      </p:sp>
      <p:sp>
        <p:nvSpPr>
          <p:cNvPr id="3" name="Explosion 1 17">
            <a:extLst>
              <a:ext uri="{FF2B5EF4-FFF2-40B4-BE49-F238E27FC236}">
                <a16:creationId xmlns:a16="http://schemas.microsoft.com/office/drawing/2014/main" id="{19D3FE61-E3A1-4178-A91F-E1D8AB81DC16}"/>
              </a:ext>
            </a:extLst>
          </p:cNvPr>
          <p:cNvSpPr>
            <a:spLocks noChangeArrowheads="1"/>
          </p:cNvSpPr>
          <p:nvPr/>
        </p:nvSpPr>
        <p:spPr bwMode="auto">
          <a:xfrm>
            <a:off x="3187616" y="1426988"/>
            <a:ext cx="2951162" cy="1295400"/>
          </a:xfrm>
          <a:prstGeom prst="irregularSeal1">
            <a:avLst/>
          </a:prstGeom>
          <a:solidFill>
            <a:srgbClr val="9999FF"/>
          </a:solidFill>
          <a:ln w="9525">
            <a:solidFill>
              <a:srgbClr val="9999FF"/>
            </a:solid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5" name="Text Box 10">
            <a:extLst>
              <a:ext uri="{FF2B5EF4-FFF2-40B4-BE49-F238E27FC236}">
                <a16:creationId xmlns:a16="http://schemas.microsoft.com/office/drawing/2014/main" id="{5567D030-551D-483A-8FA7-66D67B421DFF}"/>
              </a:ext>
            </a:extLst>
          </p:cNvPr>
          <p:cNvSpPr txBox="1">
            <a:spLocks noChangeArrowheads="1"/>
          </p:cNvSpPr>
          <p:nvPr/>
        </p:nvSpPr>
        <p:spPr bwMode="auto">
          <a:xfrm>
            <a:off x="3762289" y="1824355"/>
            <a:ext cx="18732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sym typeface="Wingdings" panose="05000000000000000000" pitchFamily="2" charset="2"/>
              </a:rPr>
              <a:t>Ereignis</a:t>
            </a:r>
            <a:endParaRPr lang="de-DE" altLang="de-DE" sz="2800" dirty="0">
              <a:solidFill>
                <a:srgbClr val="333333"/>
              </a:solidFill>
              <a:latin typeface="Calibri" panose="020F0502020204030204" pitchFamily="34" charset="0"/>
            </a:endParaRPr>
          </a:p>
        </p:txBody>
      </p:sp>
      <p:sp>
        <p:nvSpPr>
          <p:cNvPr id="6" name="Text Box 10">
            <a:extLst>
              <a:ext uri="{FF2B5EF4-FFF2-40B4-BE49-F238E27FC236}">
                <a16:creationId xmlns:a16="http://schemas.microsoft.com/office/drawing/2014/main" id="{52663B3A-5C05-4EF7-BCA0-1B3CB6BEFED6}"/>
              </a:ext>
            </a:extLst>
          </p:cNvPr>
          <p:cNvSpPr txBox="1">
            <a:spLocks noChangeArrowheads="1"/>
          </p:cNvSpPr>
          <p:nvPr/>
        </p:nvSpPr>
        <p:spPr bwMode="auto">
          <a:xfrm>
            <a:off x="903316" y="2491406"/>
            <a:ext cx="181521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Reporterin/Reporter</a:t>
            </a:r>
          </a:p>
        </p:txBody>
      </p:sp>
      <p:sp>
        <p:nvSpPr>
          <p:cNvPr id="7" name="Text Box 10">
            <a:extLst>
              <a:ext uri="{FF2B5EF4-FFF2-40B4-BE49-F238E27FC236}">
                <a16:creationId xmlns:a16="http://schemas.microsoft.com/office/drawing/2014/main" id="{AE328C5C-E039-4D71-980E-B29CC5882864}"/>
              </a:ext>
            </a:extLst>
          </p:cNvPr>
          <p:cNvSpPr txBox="1">
            <a:spLocks noChangeArrowheads="1"/>
          </p:cNvSpPr>
          <p:nvPr/>
        </p:nvSpPr>
        <p:spPr bwMode="auto">
          <a:xfrm>
            <a:off x="782435" y="3802528"/>
            <a:ext cx="20542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Fotos, Bericht</a:t>
            </a:r>
          </a:p>
        </p:txBody>
      </p:sp>
      <p:sp>
        <p:nvSpPr>
          <p:cNvPr id="8" name="Text Box 10">
            <a:extLst>
              <a:ext uri="{FF2B5EF4-FFF2-40B4-BE49-F238E27FC236}">
                <a16:creationId xmlns:a16="http://schemas.microsoft.com/office/drawing/2014/main" id="{64440A65-F7A8-43CC-A43F-4B623E0C6C5F}"/>
              </a:ext>
            </a:extLst>
          </p:cNvPr>
          <p:cNvSpPr txBox="1">
            <a:spLocks noChangeArrowheads="1"/>
          </p:cNvSpPr>
          <p:nvPr/>
        </p:nvSpPr>
        <p:spPr bwMode="auto">
          <a:xfrm>
            <a:off x="721919" y="4744318"/>
            <a:ext cx="217525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Nachrichten (Zeitungen, TV, Radio, Internet)</a:t>
            </a:r>
          </a:p>
        </p:txBody>
      </p:sp>
      <p:sp>
        <p:nvSpPr>
          <p:cNvPr id="9" name="AutoShape 24">
            <a:extLst>
              <a:ext uri="{FF2B5EF4-FFF2-40B4-BE49-F238E27FC236}">
                <a16:creationId xmlns:a16="http://schemas.microsoft.com/office/drawing/2014/main" id="{60BE088E-D373-4005-98C8-9319E0581425}"/>
              </a:ext>
            </a:extLst>
          </p:cNvPr>
          <p:cNvSpPr>
            <a:spLocks noChangeArrowheads="1"/>
          </p:cNvSpPr>
          <p:nvPr/>
        </p:nvSpPr>
        <p:spPr bwMode="auto">
          <a:xfrm>
            <a:off x="3599224" y="3492255"/>
            <a:ext cx="1007293" cy="924073"/>
          </a:xfrm>
          <a:prstGeom prst="smileyFace">
            <a:avLst>
              <a:gd name="adj" fmla="val 317"/>
            </a:avLst>
          </a:prstGeom>
          <a:solidFill>
            <a:srgbClr val="9999FF"/>
          </a:solidFill>
          <a:ln w="9525">
            <a:solidFill>
              <a:schemeClr val="tx1"/>
            </a:solidFill>
            <a:round/>
            <a:headEnd/>
            <a:tailEnd/>
          </a:ln>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 name="Wolkenförmige Legende 13">
            <a:extLst>
              <a:ext uri="{FF2B5EF4-FFF2-40B4-BE49-F238E27FC236}">
                <a16:creationId xmlns:a16="http://schemas.microsoft.com/office/drawing/2014/main" id="{CC135378-4C13-4E86-A1E3-F5B5A9F3EFA7}"/>
              </a:ext>
            </a:extLst>
          </p:cNvPr>
          <p:cNvSpPr>
            <a:spLocks noChangeArrowheads="1"/>
          </p:cNvSpPr>
          <p:nvPr/>
        </p:nvSpPr>
        <p:spPr bwMode="auto">
          <a:xfrm>
            <a:off x="3738829" y="4969490"/>
            <a:ext cx="2232025" cy="1051243"/>
          </a:xfrm>
          <a:prstGeom prst="cloudCallout">
            <a:avLst>
              <a:gd name="adj1" fmla="val -7356"/>
              <a:gd name="adj2" fmla="val -143242"/>
            </a:avLst>
          </a:prstGeom>
          <a:solidFill>
            <a:srgbClr val="9999FF"/>
          </a:solidFill>
          <a:ln w="9525">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1" name="Text Box 10">
            <a:extLst>
              <a:ext uri="{FF2B5EF4-FFF2-40B4-BE49-F238E27FC236}">
                <a16:creationId xmlns:a16="http://schemas.microsoft.com/office/drawing/2014/main" id="{448C9878-870C-447D-B16F-BE198150DDB3}"/>
              </a:ext>
            </a:extLst>
          </p:cNvPr>
          <p:cNvSpPr txBox="1">
            <a:spLocks noChangeArrowheads="1"/>
          </p:cNvSpPr>
          <p:nvPr/>
        </p:nvSpPr>
        <p:spPr bwMode="auto">
          <a:xfrm>
            <a:off x="4120319" y="5275885"/>
            <a:ext cx="15152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Meinung</a:t>
            </a:r>
          </a:p>
        </p:txBody>
      </p:sp>
      <p:sp>
        <p:nvSpPr>
          <p:cNvPr id="12" name="Text Box 10">
            <a:extLst>
              <a:ext uri="{FF2B5EF4-FFF2-40B4-BE49-F238E27FC236}">
                <a16:creationId xmlns:a16="http://schemas.microsoft.com/office/drawing/2014/main" id="{5A2B8181-0657-45F4-88A4-38DA0B138A48}"/>
              </a:ext>
            </a:extLst>
          </p:cNvPr>
          <p:cNvSpPr txBox="1">
            <a:spLocks noChangeArrowheads="1"/>
          </p:cNvSpPr>
          <p:nvPr/>
        </p:nvSpPr>
        <p:spPr bwMode="auto">
          <a:xfrm>
            <a:off x="6607860" y="2494958"/>
            <a:ext cx="201533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Augenzeugin/Augenzeuge</a:t>
            </a:r>
          </a:p>
        </p:txBody>
      </p:sp>
      <p:sp>
        <p:nvSpPr>
          <p:cNvPr id="13" name="Text Box 10">
            <a:extLst>
              <a:ext uri="{FF2B5EF4-FFF2-40B4-BE49-F238E27FC236}">
                <a16:creationId xmlns:a16="http://schemas.microsoft.com/office/drawing/2014/main" id="{B3DF4874-E9CD-4F0B-805F-C3F284255688}"/>
              </a:ext>
            </a:extLst>
          </p:cNvPr>
          <p:cNvSpPr txBox="1">
            <a:spLocks noChangeArrowheads="1"/>
          </p:cNvSpPr>
          <p:nvPr/>
        </p:nvSpPr>
        <p:spPr bwMode="auto">
          <a:xfrm>
            <a:off x="6612394" y="3794343"/>
            <a:ext cx="20542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Fotos, Bericht</a:t>
            </a:r>
          </a:p>
        </p:txBody>
      </p:sp>
      <p:sp>
        <p:nvSpPr>
          <p:cNvPr id="14" name="Text Box 10">
            <a:extLst>
              <a:ext uri="{FF2B5EF4-FFF2-40B4-BE49-F238E27FC236}">
                <a16:creationId xmlns:a16="http://schemas.microsoft.com/office/drawing/2014/main" id="{C0325C81-7FA2-42D3-AA12-35D04721AB7C}"/>
              </a:ext>
            </a:extLst>
          </p:cNvPr>
          <p:cNvSpPr txBox="1">
            <a:spLocks noChangeArrowheads="1"/>
          </p:cNvSpPr>
          <p:nvPr/>
        </p:nvSpPr>
        <p:spPr bwMode="auto">
          <a:xfrm>
            <a:off x="6607860" y="4723356"/>
            <a:ext cx="217525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Soziale Netzwerke</a:t>
            </a:r>
          </a:p>
        </p:txBody>
      </p:sp>
      <p:sp>
        <p:nvSpPr>
          <p:cNvPr id="15" name="Pfeil nach unten 21">
            <a:extLst>
              <a:ext uri="{FF2B5EF4-FFF2-40B4-BE49-F238E27FC236}">
                <a16:creationId xmlns:a16="http://schemas.microsoft.com/office/drawing/2014/main" id="{7FBD56CB-FB6F-4AC3-945B-2B2B41BAC3AE}"/>
              </a:ext>
            </a:extLst>
          </p:cNvPr>
          <p:cNvSpPr>
            <a:spLocks noChangeArrowheads="1"/>
          </p:cNvSpPr>
          <p:nvPr/>
        </p:nvSpPr>
        <p:spPr bwMode="auto">
          <a:xfrm>
            <a:off x="1665879" y="3323388"/>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6" name="Pfeil nach unten 22">
            <a:extLst>
              <a:ext uri="{FF2B5EF4-FFF2-40B4-BE49-F238E27FC236}">
                <a16:creationId xmlns:a16="http://schemas.microsoft.com/office/drawing/2014/main" id="{63E7AABE-A992-4275-BB64-30B3A6D8293C}"/>
              </a:ext>
            </a:extLst>
          </p:cNvPr>
          <p:cNvSpPr>
            <a:spLocks noChangeArrowheads="1"/>
          </p:cNvSpPr>
          <p:nvPr/>
        </p:nvSpPr>
        <p:spPr bwMode="auto">
          <a:xfrm>
            <a:off x="7551820" y="3361503"/>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7" name="Pfeil nach unten 23">
            <a:extLst>
              <a:ext uri="{FF2B5EF4-FFF2-40B4-BE49-F238E27FC236}">
                <a16:creationId xmlns:a16="http://schemas.microsoft.com/office/drawing/2014/main" id="{FF57EF82-099B-4B2E-9201-622FE9EC5323}"/>
              </a:ext>
            </a:extLst>
          </p:cNvPr>
          <p:cNvSpPr>
            <a:spLocks noChangeArrowheads="1"/>
          </p:cNvSpPr>
          <p:nvPr/>
        </p:nvSpPr>
        <p:spPr bwMode="auto">
          <a:xfrm>
            <a:off x="1665879" y="4291556"/>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8" name="Pfeil nach unten 24">
            <a:extLst>
              <a:ext uri="{FF2B5EF4-FFF2-40B4-BE49-F238E27FC236}">
                <a16:creationId xmlns:a16="http://schemas.microsoft.com/office/drawing/2014/main" id="{FD779D15-B0CE-4FE2-A02A-773D802C59E8}"/>
              </a:ext>
            </a:extLst>
          </p:cNvPr>
          <p:cNvSpPr>
            <a:spLocks noChangeArrowheads="1"/>
          </p:cNvSpPr>
          <p:nvPr/>
        </p:nvSpPr>
        <p:spPr bwMode="auto">
          <a:xfrm>
            <a:off x="7542353" y="4256008"/>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9" name="Pfeil nach unten 25">
            <a:extLst>
              <a:ext uri="{FF2B5EF4-FFF2-40B4-BE49-F238E27FC236}">
                <a16:creationId xmlns:a16="http://schemas.microsoft.com/office/drawing/2014/main" id="{D1FB78F4-4058-4949-8060-238204A9C8CB}"/>
              </a:ext>
            </a:extLst>
          </p:cNvPr>
          <p:cNvSpPr>
            <a:spLocks noChangeArrowheads="1"/>
          </p:cNvSpPr>
          <p:nvPr/>
        </p:nvSpPr>
        <p:spPr bwMode="auto">
          <a:xfrm rot="3554757">
            <a:off x="2801894" y="2319962"/>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0" name="Pfeil nach unten 26">
            <a:extLst>
              <a:ext uri="{FF2B5EF4-FFF2-40B4-BE49-F238E27FC236}">
                <a16:creationId xmlns:a16="http://schemas.microsoft.com/office/drawing/2014/main" id="{30C1939B-290C-4BC3-BC2F-45E89A8312E1}"/>
              </a:ext>
            </a:extLst>
          </p:cNvPr>
          <p:cNvSpPr>
            <a:spLocks noChangeArrowheads="1"/>
          </p:cNvSpPr>
          <p:nvPr/>
        </p:nvSpPr>
        <p:spPr bwMode="auto">
          <a:xfrm rot="18045243" flipH="1">
            <a:off x="6086189" y="2319962"/>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1" name="AutoShape 24">
            <a:extLst>
              <a:ext uri="{FF2B5EF4-FFF2-40B4-BE49-F238E27FC236}">
                <a16:creationId xmlns:a16="http://schemas.microsoft.com/office/drawing/2014/main" id="{E9B8E42D-B083-4E69-BA0F-2557173BF88D}"/>
              </a:ext>
            </a:extLst>
          </p:cNvPr>
          <p:cNvSpPr>
            <a:spLocks noChangeArrowheads="1"/>
          </p:cNvSpPr>
          <p:nvPr/>
        </p:nvSpPr>
        <p:spPr bwMode="auto">
          <a:xfrm>
            <a:off x="4774671" y="3469267"/>
            <a:ext cx="1007293" cy="924073"/>
          </a:xfrm>
          <a:prstGeom prst="smileyFace">
            <a:avLst>
              <a:gd name="adj" fmla="val 317"/>
            </a:avLst>
          </a:prstGeom>
          <a:solidFill>
            <a:srgbClr val="9999FF"/>
          </a:solidFill>
          <a:ln w="9525">
            <a:solidFill>
              <a:schemeClr val="tx1">
                <a:lumMod val="95000"/>
                <a:lumOff val="5000"/>
              </a:schemeClr>
            </a:solidFill>
            <a:round/>
            <a:headEnd/>
            <a:tailEnd/>
          </a:ln>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2" name="Pfeil nach unten 28">
            <a:extLst>
              <a:ext uri="{FF2B5EF4-FFF2-40B4-BE49-F238E27FC236}">
                <a16:creationId xmlns:a16="http://schemas.microsoft.com/office/drawing/2014/main" id="{7E6D66C0-6773-45DE-A4AF-5194F1BB0CEE}"/>
              </a:ext>
            </a:extLst>
          </p:cNvPr>
          <p:cNvSpPr>
            <a:spLocks noChangeArrowheads="1"/>
          </p:cNvSpPr>
          <p:nvPr/>
        </p:nvSpPr>
        <p:spPr bwMode="auto">
          <a:xfrm rot="16200000">
            <a:off x="3174055" y="5272250"/>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3" name="Pfeil nach unten 29">
            <a:extLst>
              <a:ext uri="{FF2B5EF4-FFF2-40B4-BE49-F238E27FC236}">
                <a16:creationId xmlns:a16="http://schemas.microsoft.com/office/drawing/2014/main" id="{45A38A32-22C6-4E0F-8E1D-A1ABE6DB45A4}"/>
              </a:ext>
            </a:extLst>
          </p:cNvPr>
          <p:cNvSpPr>
            <a:spLocks noChangeArrowheads="1"/>
          </p:cNvSpPr>
          <p:nvPr/>
        </p:nvSpPr>
        <p:spPr bwMode="auto">
          <a:xfrm rot="5400000">
            <a:off x="6302088" y="5272251"/>
            <a:ext cx="287337" cy="431800"/>
          </a:xfrm>
          <a:prstGeom prst="downArrow">
            <a:avLst>
              <a:gd name="adj1" fmla="val 50000"/>
              <a:gd name="adj2" fmla="val 5009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4" name="Text Box 10">
            <a:extLst>
              <a:ext uri="{FF2B5EF4-FFF2-40B4-BE49-F238E27FC236}">
                <a16:creationId xmlns:a16="http://schemas.microsoft.com/office/drawing/2014/main" id="{49D3A15B-67DC-492D-A602-C9D3DF840168}"/>
              </a:ext>
            </a:extLst>
          </p:cNvPr>
          <p:cNvSpPr txBox="1">
            <a:spLocks noChangeArrowheads="1"/>
          </p:cNvSpPr>
          <p:nvPr/>
        </p:nvSpPr>
        <p:spPr bwMode="auto">
          <a:xfrm rot="21038311">
            <a:off x="4609418" y="5968243"/>
            <a:ext cx="212246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Fake-News?</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19"/>
                                        </p:tgtEl>
                                        <p:attrNameLst>
                                          <p:attrName>style.visibility</p:attrName>
                                        </p:attrNameLst>
                                      </p:cBhvr>
                                      <p:to>
                                        <p:strVal val="visible"/>
                                      </p:to>
                                    </p:set>
                                    <p:animEffect transition="in" filter="wipe(up)">
                                      <p:cBhvr>
                                        <p:cTn id="13" dur="500"/>
                                        <p:tgtEl>
                                          <p:spTgt spid="19"/>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wipe(up)">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up)">
                                      <p:cBhvr>
                                        <p:cTn id="31" dur="500"/>
                                        <p:tgtEl>
                                          <p:spTgt spid="15"/>
                                        </p:tgtEl>
                                      </p:cBhvr>
                                    </p:animEffect>
                                  </p:childTnLst>
                                </p:cTn>
                              </p:par>
                              <p:par>
                                <p:cTn id="32" presetID="1" presetClass="entr" presetSubtype="0"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childTnLst>
                                </p:cTn>
                              </p:par>
                              <p:par>
                                <p:cTn id="34" presetID="22" presetClass="entr" presetSubtype="1" fill="hold" grpId="0" nodeType="with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wipe(up)">
                                      <p:cBhvr>
                                        <p:cTn id="36" dur="500"/>
                                        <p:tgtEl>
                                          <p:spTgt spid="16"/>
                                        </p:tgtEl>
                                      </p:cBhvr>
                                    </p:animEffect>
                                  </p:childTnLst>
                                </p:cTn>
                              </p:par>
                              <p:par>
                                <p:cTn id="37" presetID="1"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1"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wipe(up)">
                                      <p:cBhvr>
                                        <p:cTn id="43" dur="500"/>
                                        <p:tgtEl>
                                          <p:spTgt spid="17"/>
                                        </p:tgtEl>
                                      </p:cBhvr>
                                    </p:animEffec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8"/>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wipe(up)">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22" presetClass="entr" presetSubtype="8" fill="hold" grpId="0" nodeType="clickEffect">
                                  <p:stCondLst>
                                    <p:cond delay="0"/>
                                  </p:stCondLst>
                                  <p:childTnLst>
                                    <p:set>
                                      <p:cBhvr>
                                        <p:cTn id="60" dur="1" fill="hold">
                                          <p:stCondLst>
                                            <p:cond delay="0"/>
                                          </p:stCondLst>
                                        </p:cTn>
                                        <p:tgtEl>
                                          <p:spTgt spid="22"/>
                                        </p:tgtEl>
                                        <p:attrNameLst>
                                          <p:attrName>style.visibility</p:attrName>
                                        </p:attrNameLst>
                                      </p:cBhvr>
                                      <p:to>
                                        <p:strVal val="visible"/>
                                      </p:to>
                                    </p:set>
                                    <p:animEffect transition="in" filter="wipe(left)">
                                      <p:cBhvr>
                                        <p:cTn id="61" dur="500"/>
                                        <p:tgtEl>
                                          <p:spTgt spid="22"/>
                                        </p:tgtEl>
                                      </p:cBhvr>
                                    </p:animEffect>
                                  </p:childTnLst>
                                </p:cTn>
                              </p:par>
                              <p:par>
                                <p:cTn id="62" presetID="22" presetClass="entr" presetSubtype="2" fill="hold" grpId="0" nodeType="withEffect">
                                  <p:stCondLst>
                                    <p:cond delay="0"/>
                                  </p:stCondLst>
                                  <p:childTnLst>
                                    <p:set>
                                      <p:cBhvr>
                                        <p:cTn id="63" dur="1" fill="hold">
                                          <p:stCondLst>
                                            <p:cond delay="0"/>
                                          </p:stCondLst>
                                        </p:cTn>
                                        <p:tgtEl>
                                          <p:spTgt spid="23"/>
                                        </p:tgtEl>
                                        <p:attrNameLst>
                                          <p:attrName>style.visibility</p:attrName>
                                        </p:attrNameLst>
                                      </p:cBhvr>
                                      <p:to>
                                        <p:strVal val="visible"/>
                                      </p:to>
                                    </p:set>
                                    <p:animEffect transition="in" filter="wipe(right)">
                                      <p:cBhvr>
                                        <p:cTn id="64" dur="500"/>
                                        <p:tgtEl>
                                          <p:spTgt spid="23"/>
                                        </p:tgtEl>
                                      </p:cBhvr>
                                    </p:animEffec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3" grpId="0" animBg="1"/>
      <p:bldP spid="5" grpId="0"/>
      <p:bldP spid="6" grpId="0"/>
      <p:bldP spid="7" grpId="0"/>
      <p:bldP spid="8" grpId="0"/>
      <p:bldP spid="10" grpId="0" animBg="1"/>
      <p:bldP spid="11" grpId="0"/>
      <p:bldP spid="12" grpId="0"/>
      <p:bldP spid="13" grpId="0"/>
      <p:bldP spid="14" grpId="0"/>
      <p:bldP spid="15" grpId="0" animBg="1"/>
      <p:bldP spid="16" grpId="0" animBg="1"/>
      <p:bldP spid="17" grpId="0" animBg="1"/>
      <p:bldP spid="18" grpId="0" animBg="1"/>
      <p:bldP spid="19" grpId="0" animBg="1"/>
      <p:bldP spid="20" grpId="0" animBg="1"/>
      <p:bldP spid="22" grpId="0" animBg="1"/>
      <p:bldP spid="23" grpId="0" animBg="1"/>
      <p:bldP spid="2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„Welche Wirkung haben Massenmedien?“ auf den Seiten 48 bis 49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a:solidFill>
                  <a:schemeClr val="tx1"/>
                </a:solidFill>
                <a:cs typeface="Arial" charset="0"/>
              </a:rPr>
              <a:t>Gestaltung: Johannes Fuchsberger, Salzburg</a:t>
            </a:r>
          </a:p>
          <a:p>
            <a:pPr eaLnBrk="1" hangingPunct="1"/>
            <a:endParaRPr lang="de-DE" altLang="de-DE" sz="1200" b="0" dirty="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hlinkClick r:id="rId2"/>
              </a:rPr>
              <a:t>www.oebv.at</a:t>
            </a:r>
            <a:r>
              <a:rPr lang="de-DE" altLang="de-DE" sz="1200" b="0" dirty="0">
                <a:solidFill>
                  <a:schemeClr val="tx1"/>
                </a:solidFill>
              </a:rPr>
              <a:t> </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212</Words>
  <Application>Microsoft Office PowerPoint</Application>
  <PresentationFormat>Bildschirmpräsentation (4:3)</PresentationFormat>
  <Paragraphs>30</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21</cp:revision>
  <dcterms:created xsi:type="dcterms:W3CDTF">2020-01-22T09:57:49Z</dcterms:created>
  <dcterms:modified xsi:type="dcterms:W3CDTF">2020-03-13T14:20:10Z</dcterms:modified>
</cp:coreProperties>
</file>