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80" r:id="rId3"/>
    <p:sldId id="281" r:id="rId4"/>
    <p:sldId id="282" r:id="rId5"/>
    <p:sldId id="283" r:id="rId6"/>
    <p:sldId id="284" r:id="rId7"/>
    <p:sldId id="285" r:id="rId8"/>
    <p:sldId id="287" r:id="rId9"/>
    <p:sldId id="288" r:id="rId10"/>
    <p:sldId id="289" r:id="rId11"/>
    <p:sldId id="290" r:id="rId12"/>
    <p:sldId id="291" r:id="rId13"/>
    <p:sldId id="292" r:id="rId14"/>
    <p:sldId id="293" r:id="rId15"/>
    <p:sldId id="294" r:id="rId16"/>
    <p:sldId id="295" r:id="rId17"/>
    <p:sldId id="279" r:id="rId18"/>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es.fuchsberger" userId="0ba282cb-98b6-40ad-aa6c-709cf3572a59" providerId="ADAL" clId="{C0DC24F7-681E-47F8-81F4-3CC7A8E5E180}"/>
    <pc:docChg chg="undo custSel addSld delSld modSld">
      <pc:chgData name="johannes.fuchsberger" userId="0ba282cb-98b6-40ad-aa6c-709cf3572a59" providerId="ADAL" clId="{C0DC24F7-681E-47F8-81F4-3CC7A8E5E180}" dt="2023-09-01T06:46:31.187" v="112" actId="20577"/>
      <pc:docMkLst>
        <pc:docMk/>
      </pc:docMkLst>
      <pc:sldChg chg="modSp mod">
        <pc:chgData name="johannes.fuchsberger" userId="0ba282cb-98b6-40ad-aa6c-709cf3572a59" providerId="ADAL" clId="{C0DC24F7-681E-47F8-81F4-3CC7A8E5E180}" dt="2023-09-01T06:46:19.678" v="94" actId="400"/>
        <pc:sldMkLst>
          <pc:docMk/>
          <pc:sldMk cId="0" sldId="279"/>
        </pc:sldMkLst>
        <pc:spChg chg="mod">
          <ac:chgData name="johannes.fuchsberger" userId="0ba282cb-98b6-40ad-aa6c-709cf3572a59" providerId="ADAL" clId="{C0DC24F7-681E-47F8-81F4-3CC7A8E5E180}" dt="2023-09-01T06:46:19.678" v="94" actId="400"/>
          <ac:spMkLst>
            <pc:docMk/>
            <pc:sldMk cId="0" sldId="279"/>
            <ac:spMk id="21507" creationId="{00000000-0000-0000-0000-000000000000}"/>
          </ac:spMkLst>
        </pc:spChg>
      </pc:sldChg>
      <pc:sldChg chg="modSp mod">
        <pc:chgData name="johannes.fuchsberger" userId="0ba282cb-98b6-40ad-aa6c-709cf3572a59" providerId="ADAL" clId="{C0DC24F7-681E-47F8-81F4-3CC7A8E5E180}" dt="2023-09-01T06:43:59.399" v="13" actId="6549"/>
        <pc:sldMkLst>
          <pc:docMk/>
          <pc:sldMk cId="1144433887" sldId="281"/>
        </pc:sldMkLst>
        <pc:spChg chg="mod">
          <ac:chgData name="johannes.fuchsberger" userId="0ba282cb-98b6-40ad-aa6c-709cf3572a59" providerId="ADAL" clId="{C0DC24F7-681E-47F8-81F4-3CC7A8E5E180}" dt="2023-09-01T06:43:59.399" v="13" actId="6549"/>
          <ac:spMkLst>
            <pc:docMk/>
            <pc:sldMk cId="1144433887" sldId="281"/>
            <ac:spMk id="4" creationId="{FD08F89B-8BD8-42C4-51F5-C695DD4785DF}"/>
          </ac:spMkLst>
        </pc:spChg>
      </pc:sldChg>
      <pc:sldChg chg="modSp mod">
        <pc:chgData name="johannes.fuchsberger" userId="0ba282cb-98b6-40ad-aa6c-709cf3572a59" providerId="ADAL" clId="{C0DC24F7-681E-47F8-81F4-3CC7A8E5E180}" dt="2023-09-01T06:45:20.255" v="90" actId="6549"/>
        <pc:sldMkLst>
          <pc:docMk/>
          <pc:sldMk cId="1702693609" sldId="282"/>
        </pc:sldMkLst>
        <pc:spChg chg="mod">
          <ac:chgData name="johannes.fuchsberger" userId="0ba282cb-98b6-40ad-aa6c-709cf3572a59" providerId="ADAL" clId="{C0DC24F7-681E-47F8-81F4-3CC7A8E5E180}" dt="2023-09-01T06:45:20.255" v="90" actId="6549"/>
          <ac:spMkLst>
            <pc:docMk/>
            <pc:sldMk cId="1702693609" sldId="282"/>
            <ac:spMk id="4" creationId="{FD08F89B-8BD8-42C4-51F5-C695DD4785DF}"/>
          </ac:spMkLst>
        </pc:spChg>
      </pc:sldChg>
      <pc:sldChg chg="modSp add del mod">
        <pc:chgData name="johannes.fuchsberger" userId="0ba282cb-98b6-40ad-aa6c-709cf3572a59" providerId="ADAL" clId="{C0DC24F7-681E-47F8-81F4-3CC7A8E5E180}" dt="2023-09-01T06:46:31.187" v="112" actId="20577"/>
        <pc:sldMkLst>
          <pc:docMk/>
          <pc:sldMk cId="1985035781" sldId="286"/>
        </pc:sldMkLst>
        <pc:spChg chg="mod">
          <ac:chgData name="johannes.fuchsberger" userId="0ba282cb-98b6-40ad-aa6c-709cf3572a59" providerId="ADAL" clId="{C0DC24F7-681E-47F8-81F4-3CC7A8E5E180}" dt="2023-09-01T06:46:31.187" v="112" actId="20577"/>
          <ac:spMkLst>
            <pc:docMk/>
            <pc:sldMk cId="1985035781" sldId="286"/>
            <ac:spMk id="4" creationId="{FD08F89B-8BD8-42C4-51F5-C695DD4785D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20.09.2024</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17</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54FAB1B3-1FC3-2EAF-4399-A5E0AE3126C4}"/>
              </a:ext>
            </a:extLst>
          </p:cNvPr>
          <p:cNvSpPr txBox="1">
            <a:spLocks noChangeArrowheads="1"/>
          </p:cNvSpPr>
          <p:nvPr/>
        </p:nvSpPr>
        <p:spPr bwMode="auto">
          <a:xfrm>
            <a:off x="863588" y="1997839"/>
            <a:ext cx="741682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Der Erste Weltkrieg an der West- und </a:t>
            </a:r>
            <a:r>
              <a:rPr lang="de-DE" altLang="de-DE" sz="6000" dirty="0" err="1">
                <a:solidFill>
                  <a:srgbClr val="333333"/>
                </a:solidFill>
              </a:rPr>
              <a:t>Südfront</a:t>
            </a:r>
            <a:endParaRPr lang="de-DE" altLang="de-DE" sz="6000" dirty="0">
              <a:solidFill>
                <a:srgbClr val="33333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Soldaten bestatten ihre gefallenen Kameraden.</a:t>
            </a:r>
          </a:p>
        </p:txBody>
      </p:sp>
      <p:pic>
        <p:nvPicPr>
          <p:cNvPr id="2" name="Grafik 1">
            <a:extLst>
              <a:ext uri="{FF2B5EF4-FFF2-40B4-BE49-F238E27FC236}">
                <a16:creationId xmlns:a16="http://schemas.microsoft.com/office/drawing/2014/main" id="{83768603-8772-BE09-8E58-2DF3EA8E3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365" b="21557"/>
          <a:stretch/>
        </p:blipFill>
        <p:spPr>
          <a:xfrm>
            <a:off x="528928" y="620688"/>
            <a:ext cx="8111248" cy="5202698"/>
          </a:xfrm>
          <a:prstGeom prst="rect">
            <a:avLst/>
          </a:prstGeom>
        </p:spPr>
      </p:pic>
    </p:spTree>
    <p:extLst>
      <p:ext uri="{BB962C8B-B14F-4D97-AF65-F5344CB8AC3E}">
        <p14:creationId xmlns:p14="http://schemas.microsoft.com/office/powerpoint/2010/main" val="1791600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Am 19. Dezember 1916 endete die Schlacht um Verdun. Heute wird schätzt, dass über 300 000 Soldaten hier ihr Leben verloren. Im Erdreich des ehemaligen Schlachtfelds liegen noch heute Munition, Ausrüstungsgegenstände und menschliche Überreste.</a:t>
            </a:r>
          </a:p>
        </p:txBody>
      </p:sp>
      <p:pic>
        <p:nvPicPr>
          <p:cNvPr id="2" name="Grafik 1">
            <a:extLst>
              <a:ext uri="{FF2B5EF4-FFF2-40B4-BE49-F238E27FC236}">
                <a16:creationId xmlns:a16="http://schemas.microsoft.com/office/drawing/2014/main" id="{C79E346C-2584-E020-7A6A-A4101E7020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1" t="3774" r="25731" b="5352"/>
          <a:stretch/>
        </p:blipFill>
        <p:spPr>
          <a:xfrm>
            <a:off x="528928" y="620688"/>
            <a:ext cx="8111248" cy="5202698"/>
          </a:xfrm>
          <a:prstGeom prst="rect">
            <a:avLst/>
          </a:prstGeom>
        </p:spPr>
      </p:pic>
    </p:spTree>
    <p:extLst>
      <p:ext uri="{BB962C8B-B14F-4D97-AF65-F5344CB8AC3E}">
        <p14:creationId xmlns:p14="http://schemas.microsoft.com/office/powerpoint/2010/main" val="2535553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„Uncle Sam“ ist die personifizierte Darstellung der USA und eines ihrer wichtigsten Nationalsymbole. Diese Darstellung stammt von einem Propagandaplakat, mit dem die Regierung nach dem Kriegseintritt der USA 1917 Männer rekrutieren wollte.</a:t>
            </a:r>
          </a:p>
        </p:txBody>
      </p:sp>
      <p:pic>
        <p:nvPicPr>
          <p:cNvPr id="2" name="Grafik 1">
            <a:extLst>
              <a:ext uri="{FF2B5EF4-FFF2-40B4-BE49-F238E27FC236}">
                <a16:creationId xmlns:a16="http://schemas.microsoft.com/office/drawing/2014/main" id="{81A0726E-AD5F-3921-DCF5-9824B2B10F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07" t="10101" r="11393" b="10101"/>
          <a:stretch/>
        </p:blipFill>
        <p:spPr>
          <a:xfrm>
            <a:off x="1979711" y="602565"/>
            <a:ext cx="5223199" cy="5223199"/>
          </a:xfrm>
          <a:prstGeom prst="rect">
            <a:avLst/>
          </a:prstGeom>
        </p:spPr>
      </p:pic>
    </p:spTree>
    <p:extLst>
      <p:ext uri="{BB962C8B-B14F-4D97-AF65-F5344CB8AC3E}">
        <p14:creationId xmlns:p14="http://schemas.microsoft.com/office/powerpoint/2010/main" val="218061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a:solidFill>
                  <a:srgbClr val="333333"/>
                </a:solidFill>
              </a:rPr>
              <a:t>Amerikanische </a:t>
            </a:r>
            <a:r>
              <a:rPr lang="de-DE" altLang="de-DE" sz="1400" dirty="0">
                <a:solidFill>
                  <a:srgbClr val="333333"/>
                </a:solidFill>
              </a:rPr>
              <a:t>Soldaten testen sichergestellte deutsche Kriegstechnik.</a:t>
            </a:r>
          </a:p>
        </p:txBody>
      </p:sp>
      <p:pic>
        <p:nvPicPr>
          <p:cNvPr id="2" name="Grafik 1">
            <a:extLst>
              <a:ext uri="{FF2B5EF4-FFF2-40B4-BE49-F238E27FC236}">
                <a16:creationId xmlns:a16="http://schemas.microsoft.com/office/drawing/2014/main" id="{6073C4AF-145A-987A-7C1B-F686EAC4D2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622" b="2234"/>
          <a:stretch/>
        </p:blipFill>
        <p:spPr>
          <a:xfrm>
            <a:off x="2015716" y="620688"/>
            <a:ext cx="5112568" cy="5202698"/>
          </a:xfrm>
          <a:prstGeom prst="rect">
            <a:avLst/>
          </a:prstGeom>
        </p:spPr>
      </p:pic>
    </p:spTree>
    <p:extLst>
      <p:ext uri="{BB962C8B-B14F-4D97-AF65-F5344CB8AC3E}">
        <p14:creationId xmlns:p14="http://schemas.microsoft.com/office/powerpoint/2010/main" val="4120492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An der Südfront kämpften die Soldaten im Hochgebirge und am Fluss Isonzo (slow. „</a:t>
            </a:r>
            <a:r>
              <a:rPr lang="de-DE" altLang="de-DE" sz="1400" dirty="0" err="1">
                <a:solidFill>
                  <a:srgbClr val="333333"/>
                </a:solidFill>
              </a:rPr>
              <a:t>Soča</a:t>
            </a:r>
            <a:r>
              <a:rPr lang="de-DE" altLang="de-DE" sz="1400" dirty="0">
                <a:solidFill>
                  <a:srgbClr val="333333"/>
                </a:solidFill>
              </a:rPr>
              <a:t>“). Dieses Foto zeigt die Drei Zinnen in den Dolomiten.</a:t>
            </a:r>
          </a:p>
        </p:txBody>
      </p:sp>
      <p:pic>
        <p:nvPicPr>
          <p:cNvPr id="2" name="Grafik 1">
            <a:extLst>
              <a:ext uri="{FF2B5EF4-FFF2-40B4-BE49-F238E27FC236}">
                <a16:creationId xmlns:a16="http://schemas.microsoft.com/office/drawing/2014/main" id="{70801C74-59EB-8F55-7E27-40D084EAFE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8" t="2621" b="2699"/>
          <a:stretch/>
        </p:blipFill>
        <p:spPr>
          <a:xfrm>
            <a:off x="528928" y="620688"/>
            <a:ext cx="8111248" cy="5202698"/>
          </a:xfrm>
          <a:prstGeom prst="rect">
            <a:avLst/>
          </a:prstGeom>
        </p:spPr>
      </p:pic>
    </p:spTree>
    <p:extLst>
      <p:ext uri="{BB962C8B-B14F-4D97-AF65-F5344CB8AC3E}">
        <p14:creationId xmlns:p14="http://schemas.microsoft.com/office/powerpoint/2010/main" val="3537817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Fort </a:t>
            </a:r>
            <a:r>
              <a:rPr lang="de-DE" altLang="de-DE" sz="1400" dirty="0" err="1">
                <a:solidFill>
                  <a:srgbClr val="333333"/>
                </a:solidFill>
              </a:rPr>
              <a:t>Sommo</a:t>
            </a:r>
            <a:r>
              <a:rPr lang="de-DE" altLang="de-DE" sz="1400" dirty="0">
                <a:solidFill>
                  <a:srgbClr val="333333"/>
                </a:solidFill>
              </a:rPr>
              <a:t> war eine österreichische Befestigungsanlage an der Grenze zu Italien in Trient. Sie wurde kurz nach Beginn des Krieges fertiggestellt. Ab dem Mai 1915 fand hier Kämpfe zwischen italienischen und österreichisch-ungarischen Soldaten statt.</a:t>
            </a:r>
          </a:p>
        </p:txBody>
      </p:sp>
      <p:pic>
        <p:nvPicPr>
          <p:cNvPr id="2" name="Grafik 1">
            <a:extLst>
              <a:ext uri="{FF2B5EF4-FFF2-40B4-BE49-F238E27FC236}">
                <a16:creationId xmlns:a16="http://schemas.microsoft.com/office/drawing/2014/main" id="{98978487-8EFD-08A5-9388-2142A1F022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4817" r="2645"/>
          <a:stretch/>
        </p:blipFill>
        <p:spPr>
          <a:xfrm>
            <a:off x="528928" y="620688"/>
            <a:ext cx="8111248" cy="5202698"/>
          </a:xfrm>
          <a:prstGeom prst="rect">
            <a:avLst/>
          </a:prstGeom>
        </p:spPr>
      </p:pic>
    </p:spTree>
    <p:extLst>
      <p:ext uri="{BB962C8B-B14F-4D97-AF65-F5344CB8AC3E}">
        <p14:creationId xmlns:p14="http://schemas.microsoft.com/office/powerpoint/2010/main" val="1593876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Front verschob sich im Mai 1916 in Richtung Südosten. So war das Fort </a:t>
            </a:r>
            <a:r>
              <a:rPr lang="de-DE" altLang="de-DE" sz="1400" dirty="0" err="1">
                <a:solidFill>
                  <a:srgbClr val="333333"/>
                </a:solidFill>
              </a:rPr>
              <a:t>Sommo</a:t>
            </a:r>
            <a:r>
              <a:rPr lang="de-DE" altLang="de-DE" sz="1400" dirty="0">
                <a:solidFill>
                  <a:srgbClr val="333333"/>
                </a:solidFill>
              </a:rPr>
              <a:t> bald nicht mehr in schwere Kämpfe involviert und ist deshalb heute noch relativ gut erhalten.</a:t>
            </a:r>
          </a:p>
        </p:txBody>
      </p:sp>
      <p:pic>
        <p:nvPicPr>
          <p:cNvPr id="2" name="Grafik 1">
            <a:extLst>
              <a:ext uri="{FF2B5EF4-FFF2-40B4-BE49-F238E27FC236}">
                <a16:creationId xmlns:a16="http://schemas.microsoft.com/office/drawing/2014/main" id="{CE6369B4-1A1F-68AD-8704-600694DAF0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1" b="4965"/>
          <a:stretch/>
        </p:blipFill>
        <p:spPr>
          <a:xfrm>
            <a:off x="2591780" y="620688"/>
            <a:ext cx="3960440" cy="5202698"/>
          </a:xfrm>
          <a:prstGeom prst="rect">
            <a:avLst/>
          </a:prstGeom>
        </p:spPr>
      </p:pic>
    </p:spTree>
    <p:extLst>
      <p:ext uri="{BB962C8B-B14F-4D97-AF65-F5344CB8AC3E}">
        <p14:creationId xmlns:p14="http://schemas.microsoft.com/office/powerpoint/2010/main" val="392419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„Der Erste Weltkrieg an der West- und Südfront“ bietet sich als anschaulicher Einstieg zu Schulbuch Seite 94 bis 103 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2025</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Fotos: Folie 2,10,13: photos.com/ thinkstockphotos.de; Folie 3: </a:t>
            </a:r>
            <a:r>
              <a:rPr lang="de-DE" altLang="de-DE" sz="1200" b="0" dirty="0" err="1">
                <a:solidFill>
                  <a:schemeClr val="tx1"/>
                </a:solidFill>
              </a:rPr>
              <a:t>Fotoatelie</a:t>
            </a:r>
            <a:r>
              <a:rPr lang="de-DE" altLang="de-DE" sz="1200" b="0" dirty="0">
                <a:solidFill>
                  <a:schemeClr val="tx1"/>
                </a:solidFill>
              </a:rPr>
              <a:t> / thinkstockphotos.de; Folie 4: </a:t>
            </a:r>
            <a:r>
              <a:rPr lang="de-DE" altLang="de-DE" sz="1200" b="0" dirty="0" err="1">
                <a:solidFill>
                  <a:schemeClr val="tx1"/>
                </a:solidFill>
              </a:rPr>
              <a:t>EdnaM</a:t>
            </a:r>
            <a:r>
              <a:rPr lang="de-DE" altLang="de-DE" sz="1200" b="0" dirty="0">
                <a:solidFill>
                  <a:schemeClr val="tx1"/>
                </a:solidFill>
              </a:rPr>
              <a:t> / thinkstockphotos.de; Folie 5: </a:t>
            </a:r>
            <a:r>
              <a:rPr lang="de-DE" altLang="de-DE" sz="1200" b="0" dirty="0" err="1">
                <a:solidFill>
                  <a:schemeClr val="tx1"/>
                </a:solidFill>
              </a:rPr>
              <a:t>Britannicus</a:t>
            </a:r>
            <a:r>
              <a:rPr lang="de-DE" altLang="de-DE" sz="1200" b="0" dirty="0">
                <a:solidFill>
                  <a:schemeClr val="tx1"/>
                </a:solidFill>
              </a:rPr>
              <a:t> / thinkstockphotos.de; Folie 6-7: JOHNGOMEZPIX/ thinkstockphotos.de; Folie 8-9: </a:t>
            </a:r>
            <a:r>
              <a:rPr lang="de-DE" altLang="de-DE" sz="1200" b="0" dirty="0" err="1">
                <a:solidFill>
                  <a:schemeClr val="tx1"/>
                </a:solidFill>
              </a:rPr>
              <a:t>kruwt</a:t>
            </a:r>
            <a:r>
              <a:rPr lang="de-DE" altLang="de-DE" sz="1200" b="0" dirty="0">
                <a:solidFill>
                  <a:schemeClr val="tx1"/>
                </a:solidFill>
              </a:rPr>
              <a:t> / thinkstockphotos.de; Folie 11: </a:t>
            </a:r>
            <a:r>
              <a:rPr lang="de-DE" altLang="de-DE" sz="1200" b="0" dirty="0" err="1">
                <a:solidFill>
                  <a:schemeClr val="tx1"/>
                </a:solidFill>
              </a:rPr>
              <a:t>ribeiroantonio</a:t>
            </a:r>
            <a:r>
              <a:rPr lang="de-DE" altLang="de-DE" sz="1200" b="0" dirty="0">
                <a:solidFill>
                  <a:schemeClr val="tx1"/>
                </a:solidFill>
              </a:rPr>
              <a:t> / thinkstockphotos.de; Folie 12: </a:t>
            </a:r>
            <a:r>
              <a:rPr lang="de-DE" altLang="de-DE" sz="1200" b="0" dirty="0" err="1">
                <a:solidFill>
                  <a:schemeClr val="tx1"/>
                </a:solidFill>
              </a:rPr>
              <a:t>TonyBaggett</a:t>
            </a:r>
            <a:r>
              <a:rPr lang="de-DE" altLang="de-DE" sz="1200" b="0" dirty="0">
                <a:solidFill>
                  <a:schemeClr val="tx1"/>
                </a:solidFill>
              </a:rPr>
              <a:t> / thinkstockphotos.de; Folie 14: Simon002 / thinkstockphotos.de; Folie 15-16: </a:t>
            </a:r>
            <a:r>
              <a:rPr lang="de-DE" altLang="de-DE" sz="1200" b="0" dirty="0" err="1">
                <a:solidFill>
                  <a:schemeClr val="tx1"/>
                </a:solidFill>
              </a:rPr>
              <a:t>ChiccoDodiFC</a:t>
            </a:r>
            <a:r>
              <a:rPr lang="de-DE" altLang="de-DE" sz="1200" b="0" dirty="0">
                <a:solidFill>
                  <a:schemeClr val="tx1"/>
                </a:solidFill>
              </a:rPr>
              <a:t> / thinkstockphotos.de;</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500" b="0" dirty="0">
              <a:solidFill>
                <a:schemeClr val="tx1"/>
              </a:solidFill>
            </a:endParaRPr>
          </a:p>
          <a:p>
            <a:pPr eaLnBrk="1" hangingPunct="1"/>
            <a:r>
              <a:rPr lang="de-DE" altLang="de-DE" sz="1200" b="0" dirty="0" err="1">
                <a:solidFill>
                  <a:schemeClr val="tx1"/>
                </a:solidFill>
              </a:rPr>
              <a:t>www.oebv.at</a:t>
            </a:r>
            <a:endParaRPr lang="de-DE" altLang="de-DE" sz="1200" b="0" dirty="0">
              <a:solidFill>
                <a:schemeClr val="tx1"/>
              </a:solidFill>
            </a:endParaRPr>
          </a:p>
          <a:p>
            <a:pPr eaLnBrk="1" hangingPunct="1"/>
            <a:endParaRPr lang="de-DE" altLang="de-DE" sz="500" dirty="0">
              <a:solidFill>
                <a:schemeClr val="tx1"/>
              </a:solidFill>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5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Feldpostkarten waren im Ersten Weltkrieg ein beliebtes Mittel der Propaganda. Sie stellten Soldaten oft heldenhaft und begehrenswert dar.</a:t>
            </a:r>
          </a:p>
        </p:txBody>
      </p:sp>
      <p:pic>
        <p:nvPicPr>
          <p:cNvPr id="6" name="Grafik 5">
            <a:extLst>
              <a:ext uri="{FF2B5EF4-FFF2-40B4-BE49-F238E27FC236}">
                <a16:creationId xmlns:a16="http://schemas.microsoft.com/office/drawing/2014/main" id="{2A29C870-40A9-2B19-7B73-3330BFE158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4372" y="607548"/>
            <a:ext cx="3240360" cy="5242781"/>
          </a:xfrm>
          <a:prstGeom prst="rect">
            <a:avLst/>
          </a:prstGeom>
        </p:spPr>
      </p:pic>
    </p:spTree>
    <p:extLst>
      <p:ext uri="{BB962C8B-B14F-4D97-AF65-F5344CB8AC3E}">
        <p14:creationId xmlns:p14="http://schemas.microsoft.com/office/powerpoint/2010/main" val="2263971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Rekonstruktion zeigt die Ausrüstung eines deutschen Soldaten: unter anderem bestehend aus einer Uniformjacke, einer Hose, Stiefeln, einem Gewehr mit Bajonett, einem Tornister und einer Feldflasche. Zu Kriegsbeginn trug man noch die „Pickelhaube“, ab 1916 Stahlhelme. </a:t>
            </a:r>
          </a:p>
        </p:txBody>
      </p:sp>
      <p:pic>
        <p:nvPicPr>
          <p:cNvPr id="2" name="Grafik 1">
            <a:extLst>
              <a:ext uri="{FF2B5EF4-FFF2-40B4-BE49-F238E27FC236}">
                <a16:creationId xmlns:a16="http://schemas.microsoft.com/office/drawing/2014/main" id="{73EED643-41DB-2BFC-1CA7-56796CE5DA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3763" r="306" b="5608"/>
          <a:stretch/>
        </p:blipFill>
        <p:spPr>
          <a:xfrm>
            <a:off x="4560368" y="620688"/>
            <a:ext cx="4079808" cy="5202698"/>
          </a:xfrm>
          <a:prstGeom prst="rect">
            <a:avLst/>
          </a:prstGeom>
        </p:spPr>
      </p:pic>
      <p:pic>
        <p:nvPicPr>
          <p:cNvPr id="3" name="Grafik 2">
            <a:extLst>
              <a:ext uri="{FF2B5EF4-FFF2-40B4-BE49-F238E27FC236}">
                <a16:creationId xmlns:a16="http://schemas.microsoft.com/office/drawing/2014/main" id="{309B9B62-2192-0CF4-B586-B87C47AE23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9" t="3549" b="10970"/>
          <a:stretch/>
        </p:blipFill>
        <p:spPr>
          <a:xfrm>
            <a:off x="528928" y="620688"/>
            <a:ext cx="4031440" cy="5202698"/>
          </a:xfrm>
          <a:prstGeom prst="rect">
            <a:avLst/>
          </a:prstGeom>
        </p:spPr>
      </p:pic>
    </p:spTree>
    <p:extLst>
      <p:ext uri="{BB962C8B-B14F-4D97-AF65-F5344CB8AC3E}">
        <p14:creationId xmlns:p14="http://schemas.microsoft.com/office/powerpoint/2010/main" val="1144433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Durch den Einsatz von verschiedenen Giftgasen starben schätzungsweise etwa 100 000 Soldaten. Gasmasken gehörten bald zur Ausrüstung der Soldaten. Man trainierte, wie man sie verwendet. Auch für Pferde fertigte man Gasmasken an.</a:t>
            </a:r>
          </a:p>
        </p:txBody>
      </p:sp>
      <p:pic>
        <p:nvPicPr>
          <p:cNvPr id="2" name="Grafik 1">
            <a:extLst>
              <a:ext uri="{FF2B5EF4-FFF2-40B4-BE49-F238E27FC236}">
                <a16:creationId xmlns:a16="http://schemas.microsoft.com/office/drawing/2014/main" id="{B16EACB3-23E7-51C6-3EA9-C102A5A3C8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800" y="616418"/>
            <a:ext cx="3600400" cy="5198428"/>
          </a:xfrm>
          <a:prstGeom prst="rect">
            <a:avLst/>
          </a:prstGeom>
        </p:spPr>
      </p:pic>
    </p:spTree>
    <p:extLst>
      <p:ext uri="{BB962C8B-B14F-4D97-AF65-F5344CB8AC3E}">
        <p14:creationId xmlns:p14="http://schemas.microsoft.com/office/powerpoint/2010/main" val="170269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Im Militärpass wurden die persönlichen Daten eines Wehrpflichtigen sowie der Verlauf seiner Dienstzeit eingetragen. Wurde man eingezogen, ersetzte das Soldbuch den Militärpass als Ausweisdokument.</a:t>
            </a:r>
          </a:p>
        </p:txBody>
      </p:sp>
      <p:pic>
        <p:nvPicPr>
          <p:cNvPr id="2" name="Grafik 1">
            <a:extLst>
              <a:ext uri="{FF2B5EF4-FFF2-40B4-BE49-F238E27FC236}">
                <a16:creationId xmlns:a16="http://schemas.microsoft.com/office/drawing/2014/main" id="{BC150049-A6AC-9BAF-B11B-AA7A577A03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10"/>
          <a:stretch/>
        </p:blipFill>
        <p:spPr>
          <a:xfrm>
            <a:off x="1803388" y="620689"/>
            <a:ext cx="5648931" cy="5202698"/>
          </a:xfrm>
          <a:prstGeom prst="rect">
            <a:avLst/>
          </a:prstGeom>
        </p:spPr>
      </p:pic>
    </p:spTree>
    <p:extLst>
      <p:ext uri="{BB962C8B-B14F-4D97-AF65-F5344CB8AC3E}">
        <p14:creationId xmlns:p14="http://schemas.microsoft.com/office/powerpoint/2010/main" val="1805924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Um Ypern in Flandern (Belgien) starben während des Ersten Weltkrieges über eine halbe Millionen Soldaten. Die Stadt lag im Gebiet der Westfront und war hart umkämpft. Schützengräben wie dieser lagen wie Ringe um die Stadt herum.</a:t>
            </a:r>
          </a:p>
        </p:txBody>
      </p:sp>
      <p:pic>
        <p:nvPicPr>
          <p:cNvPr id="2" name="Grafik 1">
            <a:extLst>
              <a:ext uri="{FF2B5EF4-FFF2-40B4-BE49-F238E27FC236}">
                <a16:creationId xmlns:a16="http://schemas.microsoft.com/office/drawing/2014/main" id="{5773B9D0-339B-93CB-4DC2-E5413AD5B0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4" b="3133"/>
          <a:stretch/>
        </p:blipFill>
        <p:spPr>
          <a:xfrm>
            <a:off x="528928" y="620688"/>
            <a:ext cx="8111248" cy="5202698"/>
          </a:xfrm>
          <a:prstGeom prst="rect">
            <a:avLst/>
          </a:prstGeom>
        </p:spPr>
      </p:pic>
    </p:spTree>
    <p:extLst>
      <p:ext uri="{BB962C8B-B14F-4D97-AF65-F5344CB8AC3E}">
        <p14:creationId xmlns:p14="http://schemas.microsoft.com/office/powerpoint/2010/main" val="2847261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Weil die Gegend um Ypern sehr flach ist und Schützengräben nur unzureichenden Schutz gegen den Dauerbeschuss boten, legten die Alliierten ein unterirdisches Höhlensystem mit Schutzräumen Küchen, Operations- und Krankensälen an.</a:t>
            </a:r>
          </a:p>
        </p:txBody>
      </p:sp>
      <p:pic>
        <p:nvPicPr>
          <p:cNvPr id="2" name="Grafik 1">
            <a:extLst>
              <a:ext uri="{FF2B5EF4-FFF2-40B4-BE49-F238E27FC236}">
                <a16:creationId xmlns:a16="http://schemas.microsoft.com/office/drawing/2014/main" id="{51871193-BF23-9949-F342-2545C8C975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 b="2427"/>
          <a:stretch/>
        </p:blipFill>
        <p:spPr>
          <a:xfrm>
            <a:off x="528928" y="620688"/>
            <a:ext cx="8111248" cy="5202698"/>
          </a:xfrm>
          <a:prstGeom prst="rect">
            <a:avLst/>
          </a:prstGeom>
        </p:spPr>
      </p:pic>
    </p:spTree>
    <p:extLst>
      <p:ext uri="{BB962C8B-B14F-4D97-AF65-F5344CB8AC3E}">
        <p14:creationId xmlns:p14="http://schemas.microsoft.com/office/powerpoint/2010/main" val="2799698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Fort </a:t>
            </a:r>
            <a:r>
              <a:rPr lang="de-DE" altLang="de-DE" sz="1400" dirty="0" err="1">
                <a:solidFill>
                  <a:srgbClr val="333333"/>
                </a:solidFill>
              </a:rPr>
              <a:t>Douaumont</a:t>
            </a:r>
            <a:r>
              <a:rPr lang="de-DE" altLang="de-DE" sz="1400" dirty="0">
                <a:solidFill>
                  <a:srgbClr val="333333"/>
                </a:solidFill>
              </a:rPr>
              <a:t> war ein Teil der Festung Verdun, die aus elf Forts und 23 Stützpunkten bestand. Die Schlacht um Verdun begann am 21. Februar 1916. Vier Tage später wurde das Fort von deutschen Truppen eingenommen. </a:t>
            </a:r>
          </a:p>
        </p:txBody>
      </p:sp>
      <p:pic>
        <p:nvPicPr>
          <p:cNvPr id="2" name="Grafik 1">
            <a:extLst>
              <a:ext uri="{FF2B5EF4-FFF2-40B4-BE49-F238E27FC236}">
                <a16:creationId xmlns:a16="http://schemas.microsoft.com/office/drawing/2014/main" id="{2432FDD6-066A-055D-77DF-A398F20B97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5" t="3846" r="2463" b="3524"/>
          <a:stretch/>
        </p:blipFill>
        <p:spPr>
          <a:xfrm>
            <a:off x="528928" y="620688"/>
            <a:ext cx="8111248" cy="5202698"/>
          </a:xfrm>
          <a:prstGeom prst="rect">
            <a:avLst/>
          </a:prstGeom>
        </p:spPr>
      </p:pic>
    </p:spTree>
    <p:extLst>
      <p:ext uri="{BB962C8B-B14F-4D97-AF65-F5344CB8AC3E}">
        <p14:creationId xmlns:p14="http://schemas.microsoft.com/office/powerpoint/2010/main" val="3675439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FD08F89B-8BD8-42C4-51F5-C695DD4785DF}"/>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Unter enormen Verlusten wurde das Fort Monate später von französischen Soldaten zurückerobert. Die Schlacht um Verdun war eine der verlustreichsten Schlachten. Ein dort eingesetzter Soldat hatte im Mai 1916 eine Lebenserwartung von etwa 14 Tagen.</a:t>
            </a:r>
          </a:p>
        </p:txBody>
      </p:sp>
      <p:pic>
        <p:nvPicPr>
          <p:cNvPr id="2" name="Grafik 1">
            <a:extLst>
              <a:ext uri="{FF2B5EF4-FFF2-40B4-BE49-F238E27FC236}">
                <a16:creationId xmlns:a16="http://schemas.microsoft.com/office/drawing/2014/main" id="{A176590C-D084-5B4F-3C6A-883B1E79FF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88" r="734" b="3628"/>
          <a:stretch/>
        </p:blipFill>
        <p:spPr>
          <a:xfrm>
            <a:off x="516376" y="620688"/>
            <a:ext cx="8123800" cy="5202698"/>
          </a:xfrm>
          <a:prstGeom prst="rect">
            <a:avLst/>
          </a:prstGeom>
        </p:spPr>
      </p:pic>
    </p:spTree>
    <p:extLst>
      <p:ext uri="{BB962C8B-B14F-4D97-AF65-F5344CB8AC3E}">
        <p14:creationId xmlns:p14="http://schemas.microsoft.com/office/powerpoint/2010/main" val="3608640027"/>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748</Words>
  <Application>Microsoft Office PowerPoint</Application>
  <PresentationFormat>Bildschirmpräsentation (4:3)</PresentationFormat>
  <Paragraphs>35</Paragraphs>
  <Slides>17</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Johannes Fuchsberger</cp:lastModifiedBy>
  <cp:revision>59</cp:revision>
  <dcterms:created xsi:type="dcterms:W3CDTF">2011-07-14T19:54:09Z</dcterms:created>
  <dcterms:modified xsi:type="dcterms:W3CDTF">2024-09-20T16:01:30Z</dcterms:modified>
</cp:coreProperties>
</file>