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Demokratie leben</a:t>
            </a:r>
          </a:p>
        </p:txBody>
      </p:sp>
      <p:sp>
        <p:nvSpPr>
          <p:cNvPr id="3" name="Pfeil nach unten 2">
            <a:extLst>
              <a:ext uri="{FF2B5EF4-FFF2-40B4-BE49-F238E27FC236}">
                <a16:creationId xmlns:a16="http://schemas.microsoft.com/office/drawing/2014/main" id="{31EE013B-0B5E-2B51-C1EB-5E3AA7445915}"/>
              </a:ext>
            </a:extLst>
          </p:cNvPr>
          <p:cNvSpPr>
            <a:spLocks noChangeArrowheads="1"/>
          </p:cNvSpPr>
          <p:nvPr/>
        </p:nvSpPr>
        <p:spPr bwMode="auto">
          <a:xfrm rot="16200000">
            <a:off x="4092381" y="2156134"/>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a:extLst>
              <a:ext uri="{FF2B5EF4-FFF2-40B4-BE49-F238E27FC236}">
                <a16:creationId xmlns:a16="http://schemas.microsoft.com/office/drawing/2014/main" id="{46638E56-4E5C-EDC5-DFBF-245C5332E9D3}"/>
              </a:ext>
            </a:extLst>
          </p:cNvPr>
          <p:cNvSpPr txBox="1">
            <a:spLocks noChangeArrowheads="1"/>
          </p:cNvSpPr>
          <p:nvPr/>
        </p:nvSpPr>
        <p:spPr bwMode="auto">
          <a:xfrm>
            <a:off x="393805" y="2923103"/>
            <a:ext cx="33843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Bürgerinitiativen und Demonstrationen</a:t>
            </a:r>
          </a:p>
        </p:txBody>
      </p:sp>
      <p:sp>
        <p:nvSpPr>
          <p:cNvPr id="5" name="Text Box 10">
            <a:extLst>
              <a:ext uri="{FF2B5EF4-FFF2-40B4-BE49-F238E27FC236}">
                <a16:creationId xmlns:a16="http://schemas.microsoft.com/office/drawing/2014/main" id="{7AE91581-46C0-2CB0-4DE5-AB703A4631BB}"/>
              </a:ext>
            </a:extLst>
          </p:cNvPr>
          <p:cNvSpPr txBox="1">
            <a:spLocks noChangeArrowheads="1"/>
          </p:cNvSpPr>
          <p:nvPr/>
        </p:nvSpPr>
        <p:spPr bwMode="auto">
          <a:xfrm>
            <a:off x="395536" y="4019915"/>
            <a:ext cx="26504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Volksbegehren</a:t>
            </a:r>
          </a:p>
        </p:txBody>
      </p:sp>
      <p:sp>
        <p:nvSpPr>
          <p:cNvPr id="6" name="Text Box 10">
            <a:extLst>
              <a:ext uri="{FF2B5EF4-FFF2-40B4-BE49-F238E27FC236}">
                <a16:creationId xmlns:a16="http://schemas.microsoft.com/office/drawing/2014/main" id="{808359A9-F3E9-B6B0-9862-784E01912E72}"/>
              </a:ext>
            </a:extLst>
          </p:cNvPr>
          <p:cNvSpPr txBox="1">
            <a:spLocks noChangeArrowheads="1"/>
          </p:cNvSpPr>
          <p:nvPr/>
        </p:nvSpPr>
        <p:spPr bwMode="auto">
          <a:xfrm>
            <a:off x="393805" y="4759216"/>
            <a:ext cx="32985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Volksabstimmungen</a:t>
            </a:r>
          </a:p>
        </p:txBody>
      </p:sp>
      <p:sp>
        <p:nvSpPr>
          <p:cNvPr id="7" name="Text Box 10">
            <a:extLst>
              <a:ext uri="{FF2B5EF4-FFF2-40B4-BE49-F238E27FC236}">
                <a16:creationId xmlns:a16="http://schemas.microsoft.com/office/drawing/2014/main" id="{53F9C280-DDC6-B03B-C0F3-E676FC453235}"/>
              </a:ext>
            </a:extLst>
          </p:cNvPr>
          <p:cNvSpPr txBox="1">
            <a:spLocks noChangeArrowheads="1"/>
          </p:cNvSpPr>
          <p:nvPr/>
        </p:nvSpPr>
        <p:spPr bwMode="auto">
          <a:xfrm>
            <a:off x="2648195" y="1370135"/>
            <a:ext cx="3847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Mitgestaltung durch …</a:t>
            </a:r>
          </a:p>
        </p:txBody>
      </p:sp>
      <p:sp>
        <p:nvSpPr>
          <p:cNvPr id="8" name="Text Box 10">
            <a:extLst>
              <a:ext uri="{FF2B5EF4-FFF2-40B4-BE49-F238E27FC236}">
                <a16:creationId xmlns:a16="http://schemas.microsoft.com/office/drawing/2014/main" id="{9790E218-5121-8533-56DF-6274E1EC1499}"/>
              </a:ext>
            </a:extLst>
          </p:cNvPr>
          <p:cNvSpPr txBox="1">
            <a:spLocks noChangeArrowheads="1"/>
          </p:cNvSpPr>
          <p:nvPr/>
        </p:nvSpPr>
        <p:spPr bwMode="auto">
          <a:xfrm>
            <a:off x="393805" y="1850201"/>
            <a:ext cx="30246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politische Oppositionsarbeit</a:t>
            </a:r>
          </a:p>
        </p:txBody>
      </p:sp>
      <p:sp>
        <p:nvSpPr>
          <p:cNvPr id="9" name="Text Box 10">
            <a:extLst>
              <a:ext uri="{FF2B5EF4-FFF2-40B4-BE49-F238E27FC236}">
                <a16:creationId xmlns:a16="http://schemas.microsoft.com/office/drawing/2014/main" id="{6BD1C2BC-5051-CC89-159D-EC9F23F68387}"/>
              </a:ext>
            </a:extLst>
          </p:cNvPr>
          <p:cNvSpPr txBox="1">
            <a:spLocks noChangeArrowheads="1"/>
          </p:cNvSpPr>
          <p:nvPr/>
        </p:nvSpPr>
        <p:spPr bwMode="auto">
          <a:xfrm>
            <a:off x="393805" y="5498517"/>
            <a:ext cx="10801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NGOs</a:t>
            </a:r>
          </a:p>
        </p:txBody>
      </p:sp>
      <p:sp>
        <p:nvSpPr>
          <p:cNvPr id="10" name="Pfeil nach unten 13">
            <a:extLst>
              <a:ext uri="{FF2B5EF4-FFF2-40B4-BE49-F238E27FC236}">
                <a16:creationId xmlns:a16="http://schemas.microsoft.com/office/drawing/2014/main" id="{BE171D30-737C-B09B-D2B5-E18BD1026F6A}"/>
              </a:ext>
            </a:extLst>
          </p:cNvPr>
          <p:cNvSpPr>
            <a:spLocks noChangeArrowheads="1"/>
          </p:cNvSpPr>
          <p:nvPr/>
        </p:nvSpPr>
        <p:spPr bwMode="auto">
          <a:xfrm rot="16200000">
            <a:off x="4090650" y="318425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Pfeil nach unten 14">
            <a:extLst>
              <a:ext uri="{FF2B5EF4-FFF2-40B4-BE49-F238E27FC236}">
                <a16:creationId xmlns:a16="http://schemas.microsoft.com/office/drawing/2014/main" id="{4E82862E-FBEB-8700-51C0-954C298B536F}"/>
              </a:ext>
            </a:extLst>
          </p:cNvPr>
          <p:cNvSpPr>
            <a:spLocks noChangeArrowheads="1"/>
          </p:cNvSpPr>
          <p:nvPr/>
        </p:nvSpPr>
        <p:spPr bwMode="auto">
          <a:xfrm rot="16200000">
            <a:off x="4092380" y="4065624"/>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Pfeil nach unten 15">
            <a:extLst>
              <a:ext uri="{FF2B5EF4-FFF2-40B4-BE49-F238E27FC236}">
                <a16:creationId xmlns:a16="http://schemas.microsoft.com/office/drawing/2014/main" id="{15C66AE7-8A23-4FD6-E937-C1874335E53F}"/>
              </a:ext>
            </a:extLst>
          </p:cNvPr>
          <p:cNvSpPr>
            <a:spLocks noChangeArrowheads="1"/>
          </p:cNvSpPr>
          <p:nvPr/>
        </p:nvSpPr>
        <p:spPr bwMode="auto">
          <a:xfrm rot="16200000">
            <a:off x="4093517" y="480492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6">
            <a:extLst>
              <a:ext uri="{FF2B5EF4-FFF2-40B4-BE49-F238E27FC236}">
                <a16:creationId xmlns:a16="http://schemas.microsoft.com/office/drawing/2014/main" id="{C1F6E802-B622-A427-9F7D-B9FD6F53F36A}"/>
              </a:ext>
            </a:extLst>
          </p:cNvPr>
          <p:cNvSpPr>
            <a:spLocks noChangeArrowheads="1"/>
          </p:cNvSpPr>
          <p:nvPr/>
        </p:nvSpPr>
        <p:spPr bwMode="auto">
          <a:xfrm rot="16200000">
            <a:off x="4092380" y="554422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227E2168-B1F6-2679-B811-1107EFBFA2EB}"/>
              </a:ext>
            </a:extLst>
          </p:cNvPr>
          <p:cNvSpPr txBox="1">
            <a:spLocks noChangeArrowheads="1"/>
          </p:cNvSpPr>
          <p:nvPr/>
        </p:nvSpPr>
        <p:spPr bwMode="auto">
          <a:xfrm>
            <a:off x="4899123" y="2923103"/>
            <a:ext cx="33843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Besetzung der Hainburger Au (1984)</a:t>
            </a:r>
          </a:p>
        </p:txBody>
      </p:sp>
      <p:sp>
        <p:nvSpPr>
          <p:cNvPr id="15" name="Text Box 10">
            <a:extLst>
              <a:ext uri="{FF2B5EF4-FFF2-40B4-BE49-F238E27FC236}">
                <a16:creationId xmlns:a16="http://schemas.microsoft.com/office/drawing/2014/main" id="{E153DDD9-69A8-BEF7-FB7F-3A22A8B0A1D6}"/>
              </a:ext>
            </a:extLst>
          </p:cNvPr>
          <p:cNvSpPr txBox="1">
            <a:spLocks noChangeArrowheads="1"/>
          </p:cNvSpPr>
          <p:nvPr/>
        </p:nvSpPr>
        <p:spPr bwMode="auto">
          <a:xfrm>
            <a:off x="4900854" y="4019915"/>
            <a:ext cx="38476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Kinderrechte (2022)</a:t>
            </a:r>
          </a:p>
        </p:txBody>
      </p:sp>
      <p:sp>
        <p:nvSpPr>
          <p:cNvPr id="16" name="Text Box 10">
            <a:extLst>
              <a:ext uri="{FF2B5EF4-FFF2-40B4-BE49-F238E27FC236}">
                <a16:creationId xmlns:a16="http://schemas.microsoft.com/office/drawing/2014/main" id="{1761EE12-5FA3-DC93-8A42-9D7FF569C7FF}"/>
              </a:ext>
            </a:extLst>
          </p:cNvPr>
          <p:cNvSpPr txBox="1">
            <a:spLocks noChangeArrowheads="1"/>
          </p:cNvSpPr>
          <p:nvPr/>
        </p:nvSpPr>
        <p:spPr bwMode="auto">
          <a:xfrm>
            <a:off x="4899123" y="4555023"/>
            <a:ext cx="413737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AKW Zwentendorf (1978), EU-Beitritt (1994)</a:t>
            </a:r>
          </a:p>
        </p:txBody>
      </p:sp>
      <p:sp>
        <p:nvSpPr>
          <p:cNvPr id="17" name="Text Box 10">
            <a:extLst>
              <a:ext uri="{FF2B5EF4-FFF2-40B4-BE49-F238E27FC236}">
                <a16:creationId xmlns:a16="http://schemas.microsoft.com/office/drawing/2014/main" id="{CDCB36A0-6DEF-FEAC-144F-7C979051B22B}"/>
              </a:ext>
            </a:extLst>
          </p:cNvPr>
          <p:cNvSpPr txBox="1">
            <a:spLocks noChangeArrowheads="1"/>
          </p:cNvSpPr>
          <p:nvPr/>
        </p:nvSpPr>
        <p:spPr bwMode="auto">
          <a:xfrm>
            <a:off x="4900579" y="2109931"/>
            <a:ext cx="3991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Nicht-Regierungsparteien</a:t>
            </a:r>
          </a:p>
        </p:txBody>
      </p:sp>
      <p:sp>
        <p:nvSpPr>
          <p:cNvPr id="18" name="Text Box 10">
            <a:extLst>
              <a:ext uri="{FF2B5EF4-FFF2-40B4-BE49-F238E27FC236}">
                <a16:creationId xmlns:a16="http://schemas.microsoft.com/office/drawing/2014/main" id="{D9CB2AAA-5F51-4114-A9B2-AEC739D22D8E}"/>
              </a:ext>
            </a:extLst>
          </p:cNvPr>
          <p:cNvSpPr txBox="1">
            <a:spLocks noChangeArrowheads="1"/>
          </p:cNvSpPr>
          <p:nvPr/>
        </p:nvSpPr>
        <p:spPr bwMode="auto">
          <a:xfrm>
            <a:off x="4899123" y="5426740"/>
            <a:ext cx="356130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800" dirty="0">
                <a:solidFill>
                  <a:srgbClr val="333333"/>
                </a:solidFill>
                <a:latin typeface="Calibri" panose="020F0502020204030204" pitchFamily="34" charset="0"/>
              </a:rPr>
              <a:t>Greenpeace, AI,</a:t>
            </a:r>
          </a:p>
          <a:p>
            <a:pPr eaLnBrk="1" hangingPunct="1">
              <a:spcBef>
                <a:spcPts val="0"/>
              </a:spcBef>
            </a:pPr>
            <a:r>
              <a:rPr lang="de-DE" altLang="de-DE" sz="2800" dirty="0">
                <a:solidFill>
                  <a:srgbClr val="333333"/>
                </a:solidFill>
                <a:latin typeface="Calibri" panose="020F0502020204030204" pitchFamily="34" charset="0"/>
              </a:rPr>
              <a:t>Ärzte ohne Grenzen …</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8" grpId="0"/>
      <p:bldP spid="9" grpId="0"/>
      <p:bldP spid="10" grpId="0" animBg="1"/>
      <p:bldP spid="11" grpId="0" animBg="1"/>
      <p:bldP spid="12" grpId="0" animBg="1"/>
      <p:bldP spid="13" grpId="0" animBg="1"/>
      <p:bldP spid="14" grpId="0"/>
      <p:bldP spid="15"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„Demokratie leben“ auf den Seiten 116 </a:t>
            </a:r>
            <a:r>
              <a:rPr lang="de-DE" altLang="de-DE" sz="1100" b="0">
                <a:solidFill>
                  <a:schemeClr val="tx1"/>
                </a:solidFill>
                <a:latin typeface="Arial" charset="0"/>
                <a:cs typeface="Arial" charset="0"/>
              </a:rPr>
              <a:t>bis 117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2025-03-29T17:41:35Z</dcterms:modified>
</cp:coreProperties>
</file>