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80" r:id="rId3"/>
    <p:sldId id="281" r:id="rId4"/>
    <p:sldId id="282" r:id="rId5"/>
    <p:sldId id="283" r:id="rId6"/>
    <p:sldId id="284" r:id="rId7"/>
    <p:sldId id="285" r:id="rId8"/>
    <p:sldId id="286" r:id="rId9"/>
    <p:sldId id="287" r:id="rId10"/>
    <p:sldId id="288" r:id="rId11"/>
    <p:sldId id="289" r:id="rId12"/>
    <p:sldId id="279" r:id="rId1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16.07.2026</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Text Box 10"/>
          <p:cNvSpPr txBox="1">
            <a:spLocks noChangeArrowheads="1"/>
          </p:cNvSpPr>
          <p:nvPr/>
        </p:nvSpPr>
        <p:spPr bwMode="auto">
          <a:xfrm>
            <a:off x="1457809" y="2459504"/>
            <a:ext cx="622838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Vom Kurbeltelefon zum Touchscreen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Mit der Zeit wurden die Funktelefone kleiner und leichter. Sie bekamen Farbdisplays. Außerdem konnte man nun auch Fotos machen und versenden oder Spiele darauf spielen. Der weltweite Austausch von Informationen wurde einfacher, schneller und billiger.</a:t>
            </a: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l="18932" t="16401" b="10101"/>
          <a:stretch/>
        </p:blipFill>
        <p:spPr>
          <a:xfrm>
            <a:off x="1662907" y="620688"/>
            <a:ext cx="5818185" cy="5202698"/>
          </a:xfrm>
          <a:prstGeom prst="rect">
            <a:avLst/>
          </a:prstGeom>
        </p:spPr>
      </p:pic>
    </p:spTree>
    <p:extLst>
      <p:ext uri="{BB962C8B-B14F-4D97-AF65-F5344CB8AC3E}">
        <p14:creationId xmlns:p14="http://schemas.microsoft.com/office/powerpoint/2010/main" val="622774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„Smartphones“ sind Multifunktionsgeräte. Mit ihnen kann man fotografieren, filmen oder Videos ansehen, Bücher lesen, Musik hören, spielen, navigieren, ins Internet einsteigen und Nachrichten versenden. Statt der Tasten gibt es Touchscreens.</a:t>
            </a:r>
          </a:p>
        </p:txBody>
      </p:sp>
      <p:pic>
        <p:nvPicPr>
          <p:cNvPr id="3" name="Grafik 2" descr="Ein Bild, das Handy, tragbares Kommunikationsgerät, Text, Gerät enthält.&#10;&#10;Automatisch generierte Beschreibung">
            <a:extLst>
              <a:ext uri="{FF2B5EF4-FFF2-40B4-BE49-F238E27FC236}">
                <a16:creationId xmlns:a16="http://schemas.microsoft.com/office/drawing/2014/main" id="{C063E131-C857-4F1F-E1C4-83A6A1624E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30"/>
          <a:stretch/>
        </p:blipFill>
        <p:spPr>
          <a:xfrm>
            <a:off x="2077720" y="618230"/>
            <a:ext cx="4988559" cy="5202698"/>
          </a:xfrm>
          <a:prstGeom prst="rect">
            <a:avLst/>
          </a:prstGeom>
          <a:ln>
            <a:noFill/>
          </a:ln>
        </p:spPr>
      </p:pic>
    </p:spTree>
    <p:extLst>
      <p:ext uri="{BB962C8B-B14F-4D97-AF65-F5344CB8AC3E}">
        <p14:creationId xmlns:p14="http://schemas.microsoft.com/office/powerpoint/2010/main" val="3850602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„Eine Führung durch das ehemalige Konzentrationslager Mauthausen“ bietet sich als anschaulicher Einstieg zu Schulbuch </a:t>
            </a:r>
            <a:r>
              <a:rPr lang="de-DE" altLang="de-DE" sz="1100" b="0">
                <a:solidFill>
                  <a:schemeClr val="tx1"/>
                </a:solidFill>
                <a:latin typeface="Arial" charset="0"/>
                <a:cs typeface="Arial" charset="0"/>
              </a:rPr>
              <a:t>Seite 48/49 </a:t>
            </a:r>
            <a:r>
              <a:rPr lang="de-DE" altLang="de-DE" sz="1100" b="0" dirty="0">
                <a:solidFill>
                  <a:schemeClr val="tx1"/>
                </a:solidFill>
                <a:latin typeface="Arial" charset="0"/>
                <a:cs typeface="Arial" charset="0"/>
              </a:rPr>
              <a:t>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Dieses Bild zeigt ein altes Kurbeltelefon aus Holz, wie es um 1900 in Gebrauch war. Teilweise basiert das Fernsprechwesen noch heute auf Kabeln, dem „Festnetz“. Anfangs wurde es über der Erde, später unterirdisch geführt. In den Ozeanen gibt es Tiefseekabel.</a:t>
            </a:r>
            <a:endParaRPr lang="de-DE" altLang="de-DE" sz="1400" dirty="0">
              <a:solidFill>
                <a:srgbClr val="333333"/>
              </a:solidFill>
            </a:endParaRP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t="7152" b="8223"/>
          <a:stretch/>
        </p:blipFill>
        <p:spPr>
          <a:xfrm>
            <a:off x="2523219" y="620688"/>
            <a:ext cx="4097561" cy="5202698"/>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Das „</a:t>
            </a:r>
            <a:r>
              <a:rPr lang="de-AT" altLang="de-DE" sz="1400" dirty="0" err="1">
                <a:solidFill>
                  <a:srgbClr val="333333"/>
                </a:solidFill>
              </a:rPr>
              <a:t>Candlestick</a:t>
            </a:r>
            <a:r>
              <a:rPr lang="de-AT" altLang="de-DE" sz="1400" dirty="0">
                <a:solidFill>
                  <a:srgbClr val="333333"/>
                </a:solidFill>
              </a:rPr>
              <a:t>“-Telefon war eine Art von Telefon, das zwischen 1890 und 1940 modern war. Es bestand aus einem Mundstück, in das man hineinsprach und das sich oben befand und einem Hörer, der seitlich an das Telefon gehängt werden konnte.</a:t>
            </a:r>
            <a:endParaRPr lang="de-DE" altLang="de-DE" sz="1400" dirty="0">
              <a:solidFill>
                <a:srgbClr val="333333"/>
              </a:solidFill>
            </a:endParaRP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7128" y="620688"/>
            <a:ext cx="3774847" cy="5202698"/>
          </a:xfrm>
          <a:prstGeom prst="rect">
            <a:avLst/>
          </a:prstGeom>
        </p:spPr>
      </p:pic>
    </p:spTree>
    <p:extLst>
      <p:ext uri="{BB962C8B-B14F-4D97-AF65-F5344CB8AC3E}">
        <p14:creationId xmlns:p14="http://schemas.microsoft.com/office/powerpoint/2010/main" val="4017413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In Kriegen kamen „Feldtelefone“ zum Einsatz. Sie bestanden zuerst aus einem Holz-, später aus einem Kunststoffkasten, der einen Summer, eine Batterie, einen Kurbelinduktor und einen Telefonhörer enthielt und konnten auf dem Rücken getragen werden.</a:t>
            </a:r>
            <a:endParaRPr lang="de-DE" altLang="de-DE" sz="1400" dirty="0">
              <a:solidFill>
                <a:srgbClr val="333333"/>
              </a:solidFill>
            </a:endParaRP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t="2702" b="1152"/>
          <a:stretch/>
        </p:blipFill>
        <p:spPr>
          <a:xfrm>
            <a:off x="519124" y="620688"/>
            <a:ext cx="8108500" cy="5202698"/>
          </a:xfrm>
          <a:prstGeom prst="rect">
            <a:avLst/>
          </a:prstGeom>
        </p:spPr>
      </p:pic>
    </p:spTree>
    <p:extLst>
      <p:ext uri="{BB962C8B-B14F-4D97-AF65-F5344CB8AC3E}">
        <p14:creationId xmlns:p14="http://schemas.microsoft.com/office/powerpoint/2010/main" val="2720433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Anfang der 1950er Jahre hielt das Telefon Einzug in die österreichischen Haushalte. Es war aus einer Art Kunststoff, der „Bakelit“ heißt.</a:t>
            </a:r>
            <a:endParaRPr lang="de-DE" altLang="de-DE" sz="1400" dirty="0">
              <a:solidFill>
                <a:srgbClr val="333333"/>
              </a:solidFill>
            </a:endParaRP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l="15350" t="30050" r="16138" b="6950"/>
          <a:stretch/>
        </p:blipFill>
        <p:spPr>
          <a:xfrm>
            <a:off x="800982" y="620688"/>
            <a:ext cx="7542035" cy="5201403"/>
          </a:xfrm>
          <a:prstGeom prst="rect">
            <a:avLst/>
          </a:prstGeom>
        </p:spPr>
      </p:pic>
    </p:spTree>
    <p:extLst>
      <p:ext uri="{BB962C8B-B14F-4D97-AF65-F5344CB8AC3E}">
        <p14:creationId xmlns:p14="http://schemas.microsoft.com/office/powerpoint/2010/main" val="1380150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Noch in den 1970er Jahren hatten viele Telefone eine Wählscheibe. Das Wählen einer Nummer nahm einige Zeit in Anspruch.</a:t>
            </a:r>
            <a:endParaRPr lang="de-DE" altLang="de-DE" sz="1400" dirty="0">
              <a:solidFill>
                <a:srgbClr val="333333"/>
              </a:solidFill>
            </a:endParaRP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l="6688" t="17062" r="17702" b="10486"/>
          <a:stretch/>
        </p:blipFill>
        <p:spPr>
          <a:xfrm>
            <a:off x="529499" y="620688"/>
            <a:ext cx="8110678" cy="5202698"/>
          </a:xfrm>
          <a:prstGeom prst="rect">
            <a:avLst/>
          </a:prstGeom>
        </p:spPr>
      </p:pic>
    </p:spTree>
    <p:extLst>
      <p:ext uri="{BB962C8B-B14F-4D97-AF65-F5344CB8AC3E}">
        <p14:creationId xmlns:p14="http://schemas.microsoft.com/office/powerpoint/2010/main" val="3431763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In den letzten Jahrzehnten des 20. Jahrhunderts ersetzten Tasten die Wählscheibe, was das Anrufen von langen Telefonnummern wesentlich erleichterte.</a:t>
            </a:r>
            <a:endParaRPr lang="de-DE" altLang="de-DE" sz="1400" dirty="0">
              <a:solidFill>
                <a:srgbClr val="333333"/>
              </a:solidFill>
            </a:endParaRPr>
          </a:p>
        </p:txBody>
      </p:sp>
      <p:pic>
        <p:nvPicPr>
          <p:cNvPr id="3" name="Grafik 2" descr="Ein Bild, das Elektronik, Telefon, Schnurtelefon, Telefonzelle enthält.&#10;&#10;Automatisch generierte Beschreibung">
            <a:extLst>
              <a:ext uri="{FF2B5EF4-FFF2-40B4-BE49-F238E27FC236}">
                <a16:creationId xmlns:a16="http://schemas.microsoft.com/office/drawing/2014/main" id="{C1D9D669-47E8-D85F-D827-63D4B47CBD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18"/>
          <a:stretch/>
        </p:blipFill>
        <p:spPr>
          <a:xfrm>
            <a:off x="534286" y="623411"/>
            <a:ext cx="8105889" cy="5199975"/>
          </a:xfrm>
          <a:prstGeom prst="rect">
            <a:avLst/>
          </a:prstGeom>
          <a:ln>
            <a:noFill/>
          </a:ln>
        </p:spPr>
      </p:pic>
    </p:spTree>
    <p:extLst>
      <p:ext uri="{BB962C8B-B14F-4D97-AF65-F5344CB8AC3E}">
        <p14:creationId xmlns:p14="http://schemas.microsoft.com/office/powerpoint/2010/main" val="2674856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„Schnurlostelefone“ kamen in Österreich ab den 1990er Jahren in Umlauf und hatten den Vorteil, dass man damit überall in der Wohnung telefonieren konnte. Ihre Akkus mussten regelmäßig mithilfe einer Ladestation aufgeladen werden.</a:t>
            </a:r>
            <a:endParaRPr lang="de-DE" altLang="de-DE" sz="1400" dirty="0">
              <a:solidFill>
                <a:srgbClr val="333333"/>
              </a:solidFill>
            </a:endParaRPr>
          </a:p>
        </p:txBody>
      </p:sp>
      <p:pic>
        <p:nvPicPr>
          <p:cNvPr id="3" name="Grafik 2"/>
          <p:cNvPicPr>
            <a:picLocks noChangeAspect="1"/>
          </p:cNvPicPr>
          <p:nvPr/>
        </p:nvPicPr>
        <p:blipFill rotWithShape="1">
          <a:blip r:embed="rId2" cstate="print">
            <a:extLst>
              <a:ext uri="{28A0092B-C50C-407E-A947-70E740481C1C}">
                <a14:useLocalDpi xmlns:a14="http://schemas.microsoft.com/office/drawing/2010/main" val="0"/>
              </a:ext>
            </a:extLst>
          </a:blip>
          <a:srcRect t="7162" b="3646"/>
          <a:stretch/>
        </p:blipFill>
        <p:spPr>
          <a:xfrm>
            <a:off x="2262763" y="620688"/>
            <a:ext cx="4643578" cy="5202698"/>
          </a:xfrm>
          <a:prstGeom prst="rect">
            <a:avLst/>
          </a:prstGeom>
        </p:spPr>
      </p:pic>
    </p:spTree>
    <p:extLst>
      <p:ext uri="{BB962C8B-B14F-4D97-AF65-F5344CB8AC3E}">
        <p14:creationId xmlns:p14="http://schemas.microsoft.com/office/powerpoint/2010/main" val="283904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77A3D2B-D841-E986-5AC4-57E978490B8D}"/>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AT" altLang="de-DE" sz="1400" dirty="0">
                <a:solidFill>
                  <a:srgbClr val="333333"/>
                </a:solidFill>
              </a:rPr>
              <a:t>Ab den 1990er Jahren hielten Mobiltelefone Einzug ins Leben der Menschen. Die ersten „Handys“ waren viel größer und schwerer als heute. Man konnte mit ihren Akkus nur wenige Stunden telefonieren. Später konnte man damit auch Textnachrichten versenden.</a:t>
            </a:r>
            <a:endParaRPr lang="de-DE" altLang="de-DE" sz="1400" dirty="0">
              <a:solidFill>
                <a:srgbClr val="333333"/>
              </a:solidFill>
            </a:endParaRPr>
          </a:p>
        </p:txBody>
      </p:sp>
      <p:pic>
        <p:nvPicPr>
          <p:cNvPr id="2" name="Grafik 1"/>
          <p:cNvPicPr>
            <a:picLocks noChangeAspect="1"/>
          </p:cNvPicPr>
          <p:nvPr/>
        </p:nvPicPr>
        <p:blipFill rotWithShape="1">
          <a:blip r:embed="rId2" cstate="print">
            <a:extLst>
              <a:ext uri="{28A0092B-C50C-407E-A947-70E740481C1C}">
                <a14:useLocalDpi xmlns:a14="http://schemas.microsoft.com/office/drawing/2010/main" val="0"/>
              </a:ext>
            </a:extLst>
          </a:blip>
          <a:srcRect t="18499" b="5637"/>
          <a:stretch/>
        </p:blipFill>
        <p:spPr>
          <a:xfrm>
            <a:off x="2431834" y="620688"/>
            <a:ext cx="4305435" cy="5202697"/>
          </a:xfrm>
          <a:prstGeom prst="rect">
            <a:avLst/>
          </a:prstGeom>
        </p:spPr>
      </p:pic>
    </p:spTree>
    <p:extLst>
      <p:ext uri="{BB962C8B-B14F-4D97-AF65-F5344CB8AC3E}">
        <p14:creationId xmlns:p14="http://schemas.microsoft.com/office/powerpoint/2010/main" val="40582291"/>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552</Words>
  <Application>Microsoft Office PowerPoint</Application>
  <PresentationFormat>Bildschirmpräsentation (4:3)</PresentationFormat>
  <Paragraphs>31</Paragraphs>
  <Slides>12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65</cp:revision>
  <dcterms:created xsi:type="dcterms:W3CDTF">2011-07-14T19:54:09Z</dcterms:created>
  <dcterms:modified xsi:type="dcterms:W3CDTF">2026-07-16T10:04:15Z</dcterms:modified>
</cp:coreProperties>
</file>