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2" r:id="rId2"/>
    <p:sldId id="293" r:id="rId3"/>
    <p:sldId id="297" r:id="rId4"/>
    <p:sldId id="296" r:id="rId5"/>
    <p:sldId id="294" r:id="rId6"/>
    <p:sldId id="298" r:id="rId7"/>
    <p:sldId id="299" r:id="rId8"/>
    <p:sldId id="300" r:id="rId9"/>
    <p:sldId id="301" r:id="rId10"/>
    <p:sldId id="303" r:id="rId11"/>
    <p:sldId id="304" r:id="rId12"/>
    <p:sldId id="295" r:id="rId13"/>
    <p:sldId id="306" r:id="rId14"/>
    <p:sldId id="307" r:id="rId15"/>
    <p:sldId id="308" r:id="rId16"/>
    <p:sldId id="309" r:id="rId17"/>
    <p:sldId id="310" r:id="rId18"/>
    <p:sldId id="311" r:id="rId19"/>
    <p:sldId id="312" r:id="rId20"/>
    <p:sldId id="313" r:id="rId21"/>
    <p:sldId id="314" r:id="rId22"/>
    <p:sldId id="315" r:id="rId23"/>
    <p:sldId id="316" r:id="rId24"/>
    <p:sldId id="292" r:id="rId2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80" d="100"/>
          <a:sy n="80" d="100"/>
        </p:scale>
        <p:origin x="114" y="738"/>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28.02.2024</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28.02.2024</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ABD8EAE-E94B-42B5-940F-7EE0AF998880}" type="slidenum">
              <a:rPr lang="de-AT" altLang="de-DE" smtClean="0"/>
              <a:pPr>
                <a:defRPr/>
              </a:pPr>
              <a:t>2</a:t>
            </a:fld>
            <a:endParaRPr lang="de-AT" altLang="de-DE"/>
          </a:p>
        </p:txBody>
      </p:sp>
    </p:spTree>
    <p:extLst>
      <p:ext uri="{BB962C8B-B14F-4D97-AF65-F5344CB8AC3E}">
        <p14:creationId xmlns:p14="http://schemas.microsoft.com/office/powerpoint/2010/main" val="2778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ABD8EAE-E94B-42B5-940F-7EE0AF998880}" type="slidenum">
              <a:rPr lang="de-AT" altLang="de-DE" smtClean="0"/>
              <a:pPr>
                <a:defRPr/>
              </a:pPr>
              <a:t>13</a:t>
            </a:fld>
            <a:endParaRPr lang="de-AT" altLang="de-DE"/>
          </a:p>
        </p:txBody>
      </p:sp>
    </p:spTree>
    <p:extLst>
      <p:ext uri="{BB962C8B-B14F-4D97-AF65-F5344CB8AC3E}">
        <p14:creationId xmlns:p14="http://schemas.microsoft.com/office/powerpoint/2010/main" val="123125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28.02.2024</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28.02.2024</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28.02.2024</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28.02.2024</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28.02.2024</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28.02.2024</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28.02.2024</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28.02.2024</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28.02.2024</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28.02.2024</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28.02.2024</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839DD-E6C4-349F-62E8-BAB7451C05F6}"/>
              </a:ext>
            </a:extLst>
          </p:cNvPr>
          <p:cNvSpPr>
            <a:spLocks noGrp="1"/>
          </p:cNvSpPr>
          <p:nvPr>
            <p:ph type="title"/>
          </p:nvPr>
        </p:nvSpPr>
        <p:spPr>
          <a:xfrm>
            <a:off x="323850" y="2353052"/>
            <a:ext cx="8229600" cy="677108"/>
          </a:xfrm>
        </p:spPr>
        <p:txBody>
          <a:bodyPr/>
          <a:lstStyle/>
          <a:p>
            <a:r>
              <a:rPr lang="de-DE" altLang="de-DE" dirty="0"/>
              <a:t>Abflug von Wien Schwechat</a:t>
            </a:r>
            <a:endParaRPr lang="de-AT" altLang="de-DE" dirty="0"/>
          </a:p>
        </p:txBody>
      </p:sp>
    </p:spTree>
    <p:extLst>
      <p:ext uri="{BB962C8B-B14F-4D97-AF65-F5344CB8AC3E}">
        <p14:creationId xmlns:p14="http://schemas.microsoft.com/office/powerpoint/2010/main" val="421862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500-vs_hs\520-hautpschule\SWA\UW_Fotos_Fridrich\Bilder_red\110 (teure) einkaufsmögl_red.JPG">
            <a:extLst>
              <a:ext uri="{FF2B5EF4-FFF2-40B4-BE49-F238E27FC236}">
                <a16:creationId xmlns:a16="http://schemas.microsoft.com/office/drawing/2014/main" id="{E7C4C778-3273-3487-5D63-E5E3CC3FF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01266"/>
            <a:ext cx="67056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AF0DD290-2953-F476-A759-1F8A694AA642}"/>
              </a:ext>
            </a:extLst>
          </p:cNvPr>
          <p:cNvSpPr>
            <a:spLocks noChangeArrowheads="1"/>
          </p:cNvSpPr>
          <p:nvPr/>
        </p:nvSpPr>
        <p:spPr bwMode="auto">
          <a:xfrm>
            <a:off x="1219200" y="5932066"/>
            <a:ext cx="67056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Bevor man zu dem Gate geht, gibt es die Möglichkeit, Waren in vielfältigen Geschäften einzukaufen. Man spricht auch vom „</a:t>
            </a:r>
            <a:r>
              <a:rPr lang="de-AT" altLang="de-DE" sz="1400">
                <a:solidFill>
                  <a:srgbClr val="000000"/>
                </a:solidFill>
                <a:latin typeface="Arial" panose="020B0604020202020204" pitchFamily="34" charset="0"/>
              </a:rPr>
              <a:t>Duty-Free-Bereich</a:t>
            </a:r>
            <a:r>
              <a:rPr lang="de-AT" altLang="de-DE" sz="1400" b="0">
                <a:solidFill>
                  <a:srgbClr val="000000"/>
                </a:solidFill>
                <a:latin typeface="Arial" panose="020B0604020202020204" pitchFamily="34" charset="0"/>
              </a:rPr>
              <a:t>“.</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263239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5 souv. einkauf_red.JPG">
            <a:extLst>
              <a:ext uri="{FF2B5EF4-FFF2-40B4-BE49-F238E27FC236}">
                <a16:creationId xmlns:a16="http://schemas.microsoft.com/office/drawing/2014/main" id="{322C1B7A-7596-CFAA-3A9D-2346E10E1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6712"/>
            <a:ext cx="670560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DB285434-21AD-A227-539B-106AE089547E}"/>
              </a:ext>
            </a:extLst>
          </p:cNvPr>
          <p:cNvSpPr>
            <a:spLocks noChangeArrowheads="1"/>
          </p:cNvSpPr>
          <p:nvPr/>
        </p:nvSpPr>
        <p:spPr bwMode="auto">
          <a:xfrm>
            <a:off x="1219200" y="5945287"/>
            <a:ext cx="67056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dirty="0">
                <a:solidFill>
                  <a:srgbClr val="000000"/>
                </a:solidFill>
                <a:latin typeface="Arial" panose="020B0604020202020204" pitchFamily="34" charset="0"/>
              </a:rPr>
              <a:t>Die Geschäfte und Boutiquen bieten </a:t>
            </a:r>
            <a:r>
              <a:rPr lang="de-DE" altLang="de-DE" sz="1400" dirty="0">
                <a:solidFill>
                  <a:srgbClr val="000000"/>
                </a:solidFill>
                <a:latin typeface="Arial" panose="020B0604020202020204" pitchFamily="34" charset="0"/>
              </a:rPr>
              <a:t>Souvenirs und</a:t>
            </a:r>
            <a:r>
              <a:rPr lang="de-DE" altLang="de-DE" sz="1400" b="0" dirty="0">
                <a:solidFill>
                  <a:srgbClr val="000000"/>
                </a:solidFill>
                <a:latin typeface="Arial" panose="020B0604020202020204" pitchFamily="34" charset="0"/>
              </a:rPr>
              <a:t> </a:t>
            </a:r>
            <a:r>
              <a:rPr lang="de-DE" altLang="de-DE" sz="1400" dirty="0">
                <a:solidFill>
                  <a:srgbClr val="000000"/>
                </a:solidFill>
                <a:latin typeface="Arial" panose="020B0604020202020204" pitchFamily="34" charset="0"/>
              </a:rPr>
              <a:t>Mitbringsel, …</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5279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1 geschäft mit luxusgütern_red.JPG">
            <a:extLst>
              <a:ext uri="{FF2B5EF4-FFF2-40B4-BE49-F238E27FC236}">
                <a16:creationId xmlns:a16="http://schemas.microsoft.com/office/drawing/2014/main" id="{42C750C0-1D25-0630-3F94-EBCE6A8E8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85" t="48906" r="28094" b="2"/>
          <a:stretch>
            <a:fillRect/>
          </a:stretch>
        </p:blipFill>
        <p:spPr bwMode="auto">
          <a:xfrm>
            <a:off x="1103313" y="836712"/>
            <a:ext cx="6883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985D2DCD-3295-9FF3-DC59-A9C2320960EF}"/>
              </a:ext>
            </a:extLst>
          </p:cNvPr>
          <p:cNvSpPr>
            <a:spLocks noChangeArrowheads="1"/>
          </p:cNvSpPr>
          <p:nvPr/>
        </p:nvSpPr>
        <p:spPr bwMode="auto">
          <a:xfrm>
            <a:off x="1103313" y="5721450"/>
            <a:ext cx="73136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 aber auch </a:t>
            </a:r>
            <a:r>
              <a:rPr lang="de-AT" altLang="de-DE" sz="1400">
                <a:solidFill>
                  <a:srgbClr val="000000"/>
                </a:solidFill>
                <a:latin typeface="Arial" panose="020B0604020202020204" pitchFamily="34" charset="0"/>
              </a:rPr>
              <a:t>teure Luxusgüter.</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270443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2 anzeigemonitor orientierung_red.JPG">
            <a:extLst>
              <a:ext uri="{FF2B5EF4-FFF2-40B4-BE49-F238E27FC236}">
                <a16:creationId xmlns:a16="http://schemas.microsoft.com/office/drawing/2014/main" id="{E497636E-AE77-C5CB-3083-AEDEF34F3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943"/>
          <a:stretch>
            <a:fillRect/>
          </a:stretch>
        </p:blipFill>
        <p:spPr bwMode="auto">
          <a:xfrm>
            <a:off x="1217613" y="754063"/>
            <a:ext cx="6707187"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27BB48EB-67B2-B87F-26CB-03AEE93DA0E9}"/>
              </a:ext>
            </a:extLst>
          </p:cNvPr>
          <p:cNvSpPr>
            <a:spLocks noChangeArrowheads="1"/>
          </p:cNvSpPr>
          <p:nvPr/>
        </p:nvSpPr>
        <p:spPr bwMode="auto">
          <a:xfrm>
            <a:off x="1217613" y="5408613"/>
            <a:ext cx="67071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000000"/>
                </a:solidFill>
                <a:latin typeface="Arial" panose="020B0604020202020204" pitchFamily="34" charset="0"/>
              </a:rPr>
              <a:t>Beim Einkaufen empfiehlt es sich, auf die </a:t>
            </a:r>
            <a:r>
              <a:rPr lang="de-DE" altLang="de-DE" sz="1400">
                <a:solidFill>
                  <a:srgbClr val="000000"/>
                </a:solidFill>
                <a:latin typeface="Arial" panose="020B0604020202020204" pitchFamily="34" charset="0"/>
              </a:rPr>
              <a:t>Ansagen durch Lautsprecher </a:t>
            </a:r>
            <a:r>
              <a:rPr lang="de-DE" altLang="de-DE" sz="1400" b="0">
                <a:solidFill>
                  <a:srgbClr val="000000"/>
                </a:solidFill>
                <a:latin typeface="Arial" panose="020B0604020202020204" pitchFamily="34" charset="0"/>
              </a:rPr>
              <a:t>zu achten, um den Aufruf, zum Flugsteig zu kommen, nicht  zu überhören. Auch ein Blick auf die vielerorts aufgehängten </a:t>
            </a:r>
            <a:r>
              <a:rPr lang="de-DE" altLang="de-DE" sz="1400">
                <a:solidFill>
                  <a:srgbClr val="000000"/>
                </a:solidFill>
                <a:latin typeface="Arial" panose="020B0604020202020204" pitchFamily="34" charset="0"/>
              </a:rPr>
              <a:t>Anzeigetafeln</a:t>
            </a:r>
            <a:r>
              <a:rPr lang="de-DE" altLang="de-DE" sz="1400" b="0">
                <a:solidFill>
                  <a:srgbClr val="000000"/>
                </a:solidFill>
                <a:latin typeface="Arial" panose="020B0604020202020204" pitchFamily="34" charset="0"/>
              </a:rPr>
              <a:t> ist ratsam. </a:t>
            </a:r>
          </a:p>
        </p:txBody>
      </p:sp>
    </p:spTree>
    <p:extLst>
      <p:ext uri="{BB962C8B-B14F-4D97-AF65-F5344CB8AC3E}">
        <p14:creationId xmlns:p14="http://schemas.microsoft.com/office/powerpoint/2010/main" val="127729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3 orientierungsschilder_red.JPG">
            <a:extLst>
              <a:ext uri="{FF2B5EF4-FFF2-40B4-BE49-F238E27FC236}">
                <a16:creationId xmlns:a16="http://schemas.microsoft.com/office/drawing/2014/main" id="{81A938A4-EE32-B2E3-7F79-DD6AC1F3D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82662"/>
            <a:ext cx="67056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EB46DE64-7D86-0900-7C1C-902CDC8187C1}"/>
              </a:ext>
            </a:extLst>
          </p:cNvPr>
          <p:cNvSpPr>
            <a:spLocks noChangeArrowheads="1"/>
          </p:cNvSpPr>
          <p:nvPr/>
        </p:nvSpPr>
        <p:spPr bwMode="auto">
          <a:xfrm>
            <a:off x="1219200" y="5910287"/>
            <a:ext cx="67056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Orientierungsschilder </a:t>
            </a:r>
            <a:r>
              <a:rPr lang="de-AT" altLang="de-DE" sz="1400" b="0">
                <a:solidFill>
                  <a:srgbClr val="000000"/>
                </a:solidFill>
                <a:latin typeface="Arial" panose="020B0604020202020204" pitchFamily="34" charset="0"/>
              </a:rPr>
              <a:t>helfen, den Weg zum richtigen Flugsteig zu finden. </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87268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3a passkontrolle außerhalb schengen_red.JPG">
            <a:extLst>
              <a:ext uri="{FF2B5EF4-FFF2-40B4-BE49-F238E27FC236}">
                <a16:creationId xmlns:a16="http://schemas.microsoft.com/office/drawing/2014/main" id="{2CB0E2B5-A1B1-C646-28A7-4174CB7D0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841" y="764704"/>
            <a:ext cx="67056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0EA8290E-9B99-7ADF-9E38-B481AE6479CE}"/>
              </a:ext>
            </a:extLst>
          </p:cNvPr>
          <p:cNvSpPr>
            <a:spLocks noChangeArrowheads="1"/>
          </p:cNvSpPr>
          <p:nvPr/>
        </p:nvSpPr>
        <p:spPr bwMode="auto">
          <a:xfrm>
            <a:off x="1219200" y="5859463"/>
            <a:ext cx="670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a:solidFill>
                  <a:srgbClr val="000000"/>
                </a:solidFill>
                <a:latin typeface="Arial" panose="020B0604020202020204" pitchFamily="34" charset="0"/>
              </a:rPr>
              <a:t>Passkontrollen </a:t>
            </a:r>
            <a:r>
              <a:rPr lang="de-AT" altLang="de-DE" sz="1400" b="0">
                <a:solidFill>
                  <a:srgbClr val="000000"/>
                </a:solidFill>
                <a:latin typeface="Arial" panose="020B0604020202020204" pitchFamily="34" charset="0"/>
              </a:rPr>
              <a:t>sind vom Reiseziel abhängig</a:t>
            </a:r>
            <a:r>
              <a:rPr lang="de-AT" altLang="de-DE" sz="1400">
                <a:solidFill>
                  <a:srgbClr val="000000"/>
                </a:solidFill>
                <a:latin typeface="Arial" panose="020B0604020202020204" pitchFamily="34" charset="0"/>
              </a:rPr>
              <a:t>. </a:t>
            </a:r>
            <a:r>
              <a:rPr lang="de-AT" altLang="de-DE" sz="1400" b="0">
                <a:solidFill>
                  <a:srgbClr val="000000"/>
                </a:solidFill>
                <a:latin typeface="Arial" panose="020B0604020202020204" pitchFamily="34" charset="0"/>
              </a:rPr>
              <a:t>Es gibt eigene Schalter für  EU-Bürgerinnen und EU-Bürger. Bei Reisen innerhalb der EU wird der Pass meistens nicht kontrolliert, man muss ihn aber mithaben. </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418709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4 securitycheck_red.JPG">
            <a:extLst>
              <a:ext uri="{FF2B5EF4-FFF2-40B4-BE49-F238E27FC236}">
                <a16:creationId xmlns:a16="http://schemas.microsoft.com/office/drawing/2014/main" id="{76DC3D85-A651-A535-3A75-21CEF0F8A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229"/>
          <a:stretch>
            <a:fillRect/>
          </a:stretch>
        </p:blipFill>
        <p:spPr bwMode="auto">
          <a:xfrm>
            <a:off x="1219200" y="797595"/>
            <a:ext cx="67056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98DFB79C-80EA-F6C6-CDBD-932298AD66C9}"/>
              </a:ext>
            </a:extLst>
          </p:cNvPr>
          <p:cNvSpPr>
            <a:spLocks noChangeArrowheads="1"/>
          </p:cNvSpPr>
          <p:nvPr/>
        </p:nvSpPr>
        <p:spPr bwMode="auto">
          <a:xfrm>
            <a:off x="1219200" y="5591175"/>
            <a:ext cx="6705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Bei der </a:t>
            </a:r>
            <a:r>
              <a:rPr lang="de-AT" altLang="de-DE" sz="1400">
                <a:solidFill>
                  <a:srgbClr val="000000"/>
                </a:solidFill>
                <a:latin typeface="Arial" panose="020B0604020202020204" pitchFamily="34" charset="0"/>
              </a:rPr>
              <a:t>Sicherheitskontrolle</a:t>
            </a:r>
            <a:r>
              <a:rPr lang="de-AT" altLang="de-DE" sz="1400" b="0">
                <a:solidFill>
                  <a:srgbClr val="000000"/>
                </a:solidFill>
                <a:latin typeface="Arial" panose="020B0604020202020204" pitchFamily="34" charset="0"/>
              </a:rPr>
              <a:t> werden das gesamte Handgepäck und die Überkleider wie Mäntel und Jacken sowie metallische Gegenstände auf ein Fließband gelegt und durchleuchtet. Die Mitnahme von Waffen, aber auch von Messern, Scheren und zum Teil von Flüssigkeiten ist verboten. Jeder Fluggast wird einzeln geprüft. </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56058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6 gate bus oder andocken_red.JPG">
            <a:extLst>
              <a:ext uri="{FF2B5EF4-FFF2-40B4-BE49-F238E27FC236}">
                <a16:creationId xmlns:a16="http://schemas.microsoft.com/office/drawing/2014/main" id="{C04A121E-DD68-DE68-8030-166992D2E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23" r="17838" b="17960"/>
          <a:stretch>
            <a:fillRect/>
          </a:stretch>
        </p:blipFill>
        <p:spPr bwMode="auto">
          <a:xfrm>
            <a:off x="1216025" y="785961"/>
            <a:ext cx="6778625"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D1F4F482-9218-BB6F-1633-71AB948795D5}"/>
              </a:ext>
            </a:extLst>
          </p:cNvPr>
          <p:cNvSpPr>
            <a:spLocks noChangeArrowheads="1"/>
          </p:cNvSpPr>
          <p:nvPr/>
        </p:nvSpPr>
        <p:spPr bwMode="auto">
          <a:xfrm>
            <a:off x="1216025" y="5391298"/>
            <a:ext cx="672623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Am Gate müssen die Passagiere warten, bis das </a:t>
            </a:r>
            <a:r>
              <a:rPr lang="de-AT" altLang="de-DE" sz="1400" dirty="0">
                <a:solidFill>
                  <a:srgbClr val="000000"/>
                </a:solidFill>
                <a:latin typeface="Arial" panose="020B0604020202020204" pitchFamily="34" charset="0"/>
              </a:rPr>
              <a:t>Einsteigen (Boarding) </a:t>
            </a:r>
            <a:r>
              <a:rPr lang="de-AT" altLang="de-DE" sz="1400" b="0" dirty="0">
                <a:solidFill>
                  <a:srgbClr val="000000"/>
                </a:solidFill>
                <a:latin typeface="Arial" panose="020B0604020202020204" pitchFamily="34" charset="0"/>
              </a:rPr>
              <a:t>beginnt. </a:t>
            </a:r>
            <a:br>
              <a:rPr lang="de-AT" altLang="de-DE" sz="1400" b="0" dirty="0">
                <a:solidFill>
                  <a:srgbClr val="000000"/>
                </a:solidFill>
                <a:latin typeface="Arial" panose="020B0604020202020204" pitchFamily="34" charset="0"/>
              </a:rPr>
            </a:br>
            <a:r>
              <a:rPr lang="de-AT" altLang="de-DE" sz="1400" b="0" dirty="0">
                <a:solidFill>
                  <a:srgbClr val="000000"/>
                </a:solidFill>
                <a:latin typeface="Arial" panose="020B0604020202020204" pitchFamily="34" charset="0"/>
              </a:rPr>
              <a:t>Die Einsteigekarten werden am Drehkreuz automatisch geprüft. Danach darf man sich zum Flugzeug begeben. Entweder führt ein Verbindungsgang direkt ins („angedockte“) Flugzeug oder man steigt in einen Bus, der zum Flugzeug hinfährt.  </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6735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8 blick auf tower_red.JPG">
            <a:extLst>
              <a:ext uri="{FF2B5EF4-FFF2-40B4-BE49-F238E27FC236}">
                <a16:creationId xmlns:a16="http://schemas.microsoft.com/office/drawing/2014/main" id="{F69AE66C-430C-7698-2849-6F0CC5F1E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63"/>
          <a:stretch>
            <a:fillRect/>
          </a:stretch>
        </p:blipFill>
        <p:spPr bwMode="auto">
          <a:xfrm>
            <a:off x="1235075" y="759296"/>
            <a:ext cx="670718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7F9EDCFA-D86B-CFDC-AE67-E89872A502D6}"/>
              </a:ext>
            </a:extLst>
          </p:cNvPr>
          <p:cNvSpPr>
            <a:spLocks noChangeArrowheads="1"/>
          </p:cNvSpPr>
          <p:nvPr/>
        </p:nvSpPr>
        <p:spPr bwMode="auto">
          <a:xfrm>
            <a:off x="1235075" y="5391621"/>
            <a:ext cx="6707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Auf dem </a:t>
            </a:r>
            <a:r>
              <a:rPr lang="de-AT" altLang="de-DE" sz="1400" dirty="0">
                <a:solidFill>
                  <a:srgbClr val="000000"/>
                </a:solidFill>
                <a:latin typeface="Arial" panose="020B0604020202020204" pitchFamily="34" charset="0"/>
              </a:rPr>
              <a:t>Flugfeld </a:t>
            </a:r>
            <a:r>
              <a:rPr lang="de-AT" altLang="de-DE" sz="1400" b="0" dirty="0">
                <a:solidFill>
                  <a:srgbClr val="000000"/>
                </a:solidFill>
                <a:latin typeface="Arial" panose="020B0604020202020204" pitchFamily="34" charset="0"/>
              </a:rPr>
              <a:t>herrscht immer reger Betrieb. Die Flugzeuge werde beladen oder entladen, geprüft, gereinigt, betankt …</a:t>
            </a:r>
            <a:br>
              <a:rPr lang="de-AT" altLang="de-DE" sz="1400" b="0" dirty="0">
                <a:solidFill>
                  <a:srgbClr val="000000"/>
                </a:solidFill>
                <a:latin typeface="Arial" panose="020B0604020202020204" pitchFamily="34" charset="0"/>
              </a:rPr>
            </a:br>
            <a:r>
              <a:rPr lang="de-AT" altLang="de-DE" sz="1400" b="0" dirty="0">
                <a:solidFill>
                  <a:srgbClr val="000000"/>
                </a:solidFill>
                <a:latin typeface="Arial" panose="020B0604020202020204" pitchFamily="34" charset="0"/>
              </a:rPr>
              <a:t>Das Starten und Landen der Flugzeuge wird vom </a:t>
            </a:r>
            <a:r>
              <a:rPr lang="de-AT" altLang="de-DE" sz="1400" dirty="0">
                <a:solidFill>
                  <a:srgbClr val="000000"/>
                </a:solidFill>
                <a:latin typeface="Arial" panose="020B0604020202020204" pitchFamily="34" charset="0"/>
              </a:rPr>
              <a:t>Tower</a:t>
            </a:r>
            <a:r>
              <a:rPr lang="de-AT" altLang="de-DE" sz="1400" b="0" dirty="0">
                <a:solidFill>
                  <a:srgbClr val="000000"/>
                </a:solidFill>
                <a:latin typeface="Arial" panose="020B0604020202020204" pitchFamily="34" charset="0"/>
              </a:rPr>
              <a:t> aus geleitet.   </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2303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17 besteigen flugzeug_red.JPG">
            <a:extLst>
              <a:ext uri="{FF2B5EF4-FFF2-40B4-BE49-F238E27FC236}">
                <a16:creationId xmlns:a16="http://schemas.microsoft.com/office/drawing/2014/main" id="{523C285C-C7D2-7C83-3841-746B8EB76F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96"/>
          <a:stretch/>
        </p:blipFill>
        <p:spPr bwMode="auto">
          <a:xfrm>
            <a:off x="1219200" y="1046653"/>
            <a:ext cx="6705600" cy="4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AEEA14A7-1449-085D-B0E5-D2CD065E2036}"/>
              </a:ext>
            </a:extLst>
          </p:cNvPr>
          <p:cNvSpPr>
            <a:spLocks noChangeArrowheads="1"/>
          </p:cNvSpPr>
          <p:nvPr/>
        </p:nvSpPr>
        <p:spPr bwMode="auto">
          <a:xfrm>
            <a:off x="4283968" y="5227266"/>
            <a:ext cx="3640832" cy="13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Die Passagierinnen und Passagiere gelangen über die Treppe ins Flugzeug. Auf den Einsteigekarten steht, in welcher Reihe und auf welchem der </a:t>
            </a:r>
            <a:r>
              <a:rPr lang="de-AT" altLang="de-DE" sz="1400" dirty="0">
                <a:solidFill>
                  <a:srgbClr val="000000"/>
                </a:solidFill>
                <a:latin typeface="Arial" panose="020B0604020202020204" pitchFamily="34" charset="0"/>
              </a:rPr>
              <a:t>nummerierten Plätze </a:t>
            </a:r>
            <a:r>
              <a:rPr lang="de-AT" altLang="de-DE" sz="1400" b="0" dirty="0">
                <a:solidFill>
                  <a:srgbClr val="000000"/>
                </a:solidFill>
                <a:latin typeface="Arial" panose="020B0604020202020204" pitchFamily="34" charset="0"/>
              </a:rPr>
              <a:t>die einzelnen Fluggäste sitzen werden.  </a:t>
            </a:r>
            <a:endParaRPr lang="de-DE" altLang="de-DE" sz="1400" b="0" dirty="0">
              <a:solidFill>
                <a:srgbClr val="000000"/>
              </a:solidFill>
              <a:latin typeface="Arial" panose="020B0604020202020204" pitchFamily="34" charset="0"/>
            </a:endParaRPr>
          </a:p>
        </p:txBody>
      </p:sp>
      <p:pic>
        <p:nvPicPr>
          <p:cNvPr id="4" name="Picture 2" descr="I:\500-vs_hs\520-hautpschule\SWA\UW_Fotos_Fridrich\Bilder_red\108 bordkarte für krakau_red.JPG">
            <a:extLst>
              <a:ext uri="{FF2B5EF4-FFF2-40B4-BE49-F238E27FC236}">
                <a16:creationId xmlns:a16="http://schemas.microsoft.com/office/drawing/2014/main" id="{CECD1442-6E66-A9AF-8ADE-4740205F6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6" t="14690" r="1600" b="32740"/>
          <a:stretch/>
        </p:blipFill>
        <p:spPr bwMode="auto">
          <a:xfrm>
            <a:off x="1219200" y="5227266"/>
            <a:ext cx="2729855" cy="120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mit Pfeil 5">
            <a:extLst>
              <a:ext uri="{FF2B5EF4-FFF2-40B4-BE49-F238E27FC236}">
                <a16:creationId xmlns:a16="http://schemas.microsoft.com/office/drawing/2014/main" id="{DC1D5E95-5DA0-A907-4FFC-BB2F3619681E}"/>
              </a:ext>
            </a:extLst>
          </p:cNvPr>
          <p:cNvCxnSpPr>
            <a:cxnSpLocks/>
          </p:cNvCxnSpPr>
          <p:nvPr/>
        </p:nvCxnSpPr>
        <p:spPr>
          <a:xfrm flipH="1">
            <a:off x="3635896" y="6021288"/>
            <a:ext cx="576064"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88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1 ankunft vom zug_red.JPG">
            <a:extLst>
              <a:ext uri="{FF2B5EF4-FFF2-40B4-BE49-F238E27FC236}">
                <a16:creationId xmlns:a16="http://schemas.microsoft.com/office/drawing/2014/main" id="{5D6C6818-0D47-3E62-32C1-E45961267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819869"/>
            <a:ext cx="6764338"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3E7D4DAD-63F1-514F-0AEB-D7BDEC1522E9}"/>
              </a:ext>
            </a:extLst>
          </p:cNvPr>
          <p:cNvSpPr>
            <a:spLocks noChangeArrowheads="1"/>
          </p:cNvSpPr>
          <p:nvPr/>
        </p:nvSpPr>
        <p:spPr bwMode="auto">
          <a:xfrm>
            <a:off x="1219200" y="5960194"/>
            <a:ext cx="6705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Die </a:t>
            </a:r>
            <a:r>
              <a:rPr lang="de-AT" altLang="de-DE" sz="1400" dirty="0">
                <a:solidFill>
                  <a:srgbClr val="000000"/>
                </a:solidFill>
                <a:latin typeface="Arial" panose="020B0604020202020204" pitchFamily="34" charset="0"/>
              </a:rPr>
              <a:t>Anfahrt  zum Flughafen </a:t>
            </a:r>
            <a:r>
              <a:rPr lang="de-AT" altLang="de-DE" sz="1400" b="0" dirty="0">
                <a:solidFill>
                  <a:srgbClr val="000000"/>
                </a:solidFill>
                <a:latin typeface="Arial" panose="020B0604020202020204" pitchFamily="34" charset="0"/>
              </a:rPr>
              <a:t>ist mit dem Zug, dem Flughafenbus, dem Taxi oder  dem Auto möglich. Das Foto zeigt die Ankunft  mit der </a:t>
            </a:r>
            <a:r>
              <a:rPr lang="de-AT" altLang="de-DE" sz="1400" dirty="0">
                <a:solidFill>
                  <a:srgbClr val="000000"/>
                </a:solidFill>
                <a:latin typeface="Arial" panose="020B0604020202020204" pitchFamily="34" charset="0"/>
              </a:rPr>
              <a:t>Schnellbahn</a:t>
            </a:r>
            <a:r>
              <a:rPr lang="de-AT" altLang="de-DE" sz="1400" b="0" dirty="0">
                <a:solidFill>
                  <a:srgbClr val="000000"/>
                </a:solidFill>
                <a:latin typeface="Arial" panose="020B0604020202020204" pitchFamily="34" charset="0"/>
              </a:rPr>
              <a:t> in Schwechat.</a:t>
            </a:r>
            <a:endParaRPr lang="de-DE" altLang="de-DE" sz="1400" b="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B7610C04-C697-C44D-8680-6B0CBA7B4278}"/>
              </a:ext>
            </a:extLst>
          </p:cNvPr>
          <p:cNvSpPr>
            <a:spLocks noChangeArrowheads="1"/>
          </p:cNvSpPr>
          <p:nvPr/>
        </p:nvSpPr>
        <p:spPr bwMode="auto">
          <a:xfrm>
            <a:off x="1216025" y="5445125"/>
            <a:ext cx="6956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Vor dem </a:t>
            </a:r>
            <a:r>
              <a:rPr lang="de-AT" altLang="de-DE" sz="1400">
                <a:solidFill>
                  <a:srgbClr val="000000"/>
                </a:solidFill>
                <a:latin typeface="Arial" panose="020B0604020202020204" pitchFamily="34" charset="0"/>
              </a:rPr>
              <a:t>Abflug</a:t>
            </a:r>
            <a:r>
              <a:rPr lang="de-AT" altLang="de-DE" sz="1400" b="0">
                <a:solidFill>
                  <a:srgbClr val="000000"/>
                </a:solidFill>
                <a:latin typeface="Arial" panose="020B0604020202020204" pitchFamily="34" charset="0"/>
              </a:rPr>
              <a:t> muss man beim Handy den Flugmodus einschalten und elektronische Geräte sollen abgeschaltet werden. Die Fluggäste müssen ihr Handgepäck in den dafür vorgesehenen Ablagen verstauen, sich hinsetzen und anschnallen.</a:t>
            </a:r>
          </a:p>
          <a:p>
            <a:pPr eaLnBrk="1" hangingPunct="1">
              <a:spcBef>
                <a:spcPct val="0"/>
              </a:spcBef>
              <a:buFontTx/>
              <a:buNone/>
            </a:pPr>
            <a:endParaRPr lang="de-DE" altLang="de-DE" sz="1400" b="0">
              <a:solidFill>
                <a:srgbClr val="000000"/>
              </a:solidFill>
              <a:latin typeface="Arial" panose="020B0604020202020204" pitchFamily="34" charset="0"/>
            </a:endParaRPr>
          </a:p>
        </p:txBody>
      </p:sp>
      <p:pic>
        <p:nvPicPr>
          <p:cNvPr id="3" name="Picture 4" descr="D:\DCIM\112CANON\IMG_4676.JPG">
            <a:extLst>
              <a:ext uri="{FF2B5EF4-FFF2-40B4-BE49-F238E27FC236}">
                <a16:creationId xmlns:a16="http://schemas.microsoft.com/office/drawing/2014/main" id="{5A8F2467-44CE-6C17-40D1-49BC5CD74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57" r="3946" b="9610"/>
          <a:stretch>
            <a:fillRect/>
          </a:stretch>
        </p:blipFill>
        <p:spPr bwMode="auto">
          <a:xfrm>
            <a:off x="1203325" y="792163"/>
            <a:ext cx="6862763"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24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20a rollbahn_red.JPG">
            <a:extLst>
              <a:ext uri="{FF2B5EF4-FFF2-40B4-BE49-F238E27FC236}">
                <a16:creationId xmlns:a16="http://schemas.microsoft.com/office/drawing/2014/main" id="{4682AF2E-7713-7E35-7070-5CCED979E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773113"/>
            <a:ext cx="687705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8B6D0017-954D-1359-A84D-BD2E3CD08DEB}"/>
              </a:ext>
            </a:extLst>
          </p:cNvPr>
          <p:cNvSpPr>
            <a:spLocks noChangeArrowheads="1"/>
          </p:cNvSpPr>
          <p:nvPr/>
        </p:nvSpPr>
        <p:spPr bwMode="auto">
          <a:xfrm>
            <a:off x="1133475" y="5517232"/>
            <a:ext cx="680878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Der Flugkapitän erhält vom Tower über Funk die </a:t>
            </a:r>
            <a:r>
              <a:rPr lang="de-AT" altLang="de-DE" sz="1400" dirty="0">
                <a:solidFill>
                  <a:srgbClr val="000000"/>
                </a:solidFill>
                <a:latin typeface="Arial" panose="020B0604020202020204" pitchFamily="34" charset="0"/>
              </a:rPr>
              <a:t>Piste (</a:t>
            </a:r>
            <a:r>
              <a:rPr lang="de-AT" altLang="de-DE" sz="1400" b="0" dirty="0">
                <a:solidFill>
                  <a:srgbClr val="000000"/>
                </a:solidFill>
                <a:latin typeface="Arial" panose="020B0604020202020204" pitchFamily="34" charset="0"/>
              </a:rPr>
              <a:t>= Rollbahn) und Startposition zugewiesen. Das Flugzeug  rollt langsam zur Piste. Sobald die Starterlaubnis vom Tower erteilt ist, beschleunigt der Kapitän die Geschwindigkeit, bis das Flugzeug in die Lüfte abheben kann. </a:t>
            </a:r>
          </a:p>
          <a:p>
            <a:pPr eaLnBrk="1" hangingPunct="1">
              <a:spcBef>
                <a:spcPct val="0"/>
              </a:spcBef>
              <a:buFontTx/>
              <a:buNone/>
            </a:pPr>
            <a:r>
              <a:rPr lang="de-AT" altLang="de-DE" sz="1400" b="0" dirty="0">
                <a:solidFill>
                  <a:srgbClr val="000000"/>
                </a:solidFill>
                <a:latin typeface="Arial" panose="020B0604020202020204" pitchFamily="34" charset="0"/>
              </a:rPr>
              <a:t>.  </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6563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20b flughafen_red.JPG">
            <a:extLst>
              <a:ext uri="{FF2B5EF4-FFF2-40B4-BE49-F238E27FC236}">
                <a16:creationId xmlns:a16="http://schemas.microsoft.com/office/drawing/2014/main" id="{1BD0580C-7BCE-5AF4-DAD7-47CBD3C83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831428"/>
            <a:ext cx="687705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E3CBC125-DB0B-4275-1D31-55A2A72D3399}"/>
              </a:ext>
            </a:extLst>
          </p:cNvPr>
          <p:cNvSpPr>
            <a:spLocks noChangeArrowheads="1"/>
          </p:cNvSpPr>
          <p:nvPr/>
        </p:nvSpPr>
        <p:spPr bwMode="auto">
          <a:xfrm>
            <a:off x="1216025" y="5589240"/>
            <a:ext cx="67262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Der </a:t>
            </a:r>
            <a:r>
              <a:rPr lang="de-AT" altLang="de-DE" sz="1400" dirty="0">
                <a:solidFill>
                  <a:srgbClr val="000000"/>
                </a:solidFill>
                <a:latin typeface="Arial" panose="020B0604020202020204" pitchFamily="34" charset="0"/>
              </a:rPr>
              <a:t>Vienna International Airport </a:t>
            </a:r>
            <a:r>
              <a:rPr lang="de-AT" altLang="de-DE" sz="1400" b="0" dirty="0">
                <a:solidFill>
                  <a:srgbClr val="000000"/>
                </a:solidFill>
                <a:latin typeface="Arial" panose="020B0604020202020204" pitchFamily="34" charset="0"/>
              </a:rPr>
              <a:t>: Zu sehen sind eine der Pisten zum Starten und  Landen (1), das Flugfeld (2) mit geparkten Flugzeugen sowie der Tower (3) und das Flughafengebäude (4) mit den „Piers“ und ihren Andockstationen (5).  </a:t>
            </a:r>
            <a:endParaRPr lang="de-DE" altLang="de-DE" sz="1400" b="0" dirty="0">
              <a:solidFill>
                <a:srgbClr val="000000"/>
              </a:solidFill>
              <a:latin typeface="Arial" panose="020B0604020202020204" pitchFamily="34" charset="0"/>
            </a:endParaRPr>
          </a:p>
        </p:txBody>
      </p:sp>
      <p:pic>
        <p:nvPicPr>
          <p:cNvPr id="4" name="Picture 2" descr="I:\500-vs_hs\520-hautpschule\SWA\UW_Fotos_Fridrich\Bilder_red\120b flughafen_red.JPG">
            <a:extLst>
              <a:ext uri="{FF2B5EF4-FFF2-40B4-BE49-F238E27FC236}">
                <a16:creationId xmlns:a16="http://schemas.microsoft.com/office/drawing/2014/main" id="{7F88121F-0DFB-23DD-CAA3-DB15F449E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831428"/>
            <a:ext cx="687705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1">
            <a:extLst>
              <a:ext uri="{FF2B5EF4-FFF2-40B4-BE49-F238E27FC236}">
                <a16:creationId xmlns:a16="http://schemas.microsoft.com/office/drawing/2014/main" id="{38A0F215-352A-B086-DA0D-249584E2477A}"/>
              </a:ext>
            </a:extLst>
          </p:cNvPr>
          <p:cNvSpPr txBox="1">
            <a:spLocks noChangeArrowheads="1"/>
          </p:cNvSpPr>
          <p:nvPr/>
        </p:nvSpPr>
        <p:spPr bwMode="auto">
          <a:xfrm>
            <a:off x="3762375" y="2682453"/>
            <a:ext cx="360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rPr>
              <a:t>1</a:t>
            </a:r>
            <a:endParaRPr lang="de-AT" altLang="de-DE" sz="2800">
              <a:solidFill>
                <a:srgbClr val="FF0000"/>
              </a:solidFill>
              <a:latin typeface="Arial" panose="020B0604020202020204" pitchFamily="34" charset="0"/>
            </a:endParaRPr>
          </a:p>
        </p:txBody>
      </p:sp>
      <p:sp>
        <p:nvSpPr>
          <p:cNvPr id="6" name="Rechteck 2">
            <a:extLst>
              <a:ext uri="{FF2B5EF4-FFF2-40B4-BE49-F238E27FC236}">
                <a16:creationId xmlns:a16="http://schemas.microsoft.com/office/drawing/2014/main" id="{1A4D6A63-9AAB-0528-A635-1D44E9DA5934}"/>
              </a:ext>
            </a:extLst>
          </p:cNvPr>
          <p:cNvSpPr>
            <a:spLocks noChangeArrowheads="1"/>
          </p:cNvSpPr>
          <p:nvPr/>
        </p:nvSpPr>
        <p:spPr bwMode="auto">
          <a:xfrm>
            <a:off x="3929063" y="4087391"/>
            <a:ext cx="385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sym typeface="Wingdings" panose="05000000000000000000" pitchFamily="2" charset="2"/>
              </a:rPr>
              <a:t>2</a:t>
            </a:r>
            <a:endParaRPr lang="de-AT" altLang="de-DE" sz="2800">
              <a:solidFill>
                <a:srgbClr val="FF0000"/>
              </a:solidFill>
              <a:latin typeface="Arial" panose="020B0604020202020204" pitchFamily="34" charset="0"/>
            </a:endParaRPr>
          </a:p>
        </p:txBody>
      </p:sp>
      <p:sp>
        <p:nvSpPr>
          <p:cNvPr id="7" name="Rechteck 4">
            <a:extLst>
              <a:ext uri="{FF2B5EF4-FFF2-40B4-BE49-F238E27FC236}">
                <a16:creationId xmlns:a16="http://schemas.microsoft.com/office/drawing/2014/main" id="{F2E4B176-90D0-7014-080F-8791ED9C5524}"/>
              </a:ext>
            </a:extLst>
          </p:cNvPr>
          <p:cNvSpPr>
            <a:spLocks noChangeArrowheads="1"/>
          </p:cNvSpPr>
          <p:nvPr/>
        </p:nvSpPr>
        <p:spPr bwMode="auto">
          <a:xfrm>
            <a:off x="6986588" y="2257003"/>
            <a:ext cx="3841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rPr>
              <a:t>3</a:t>
            </a:r>
            <a:endParaRPr lang="de-AT" altLang="de-DE" sz="2800">
              <a:solidFill>
                <a:srgbClr val="FF0000"/>
              </a:solidFill>
              <a:latin typeface="Arial" panose="020B0604020202020204" pitchFamily="34" charset="0"/>
            </a:endParaRPr>
          </a:p>
        </p:txBody>
      </p:sp>
      <p:sp>
        <p:nvSpPr>
          <p:cNvPr id="8" name="Rechteck 11">
            <a:extLst>
              <a:ext uri="{FF2B5EF4-FFF2-40B4-BE49-F238E27FC236}">
                <a16:creationId xmlns:a16="http://schemas.microsoft.com/office/drawing/2014/main" id="{056D1D71-471F-79D6-B775-34FA59813FC2}"/>
              </a:ext>
            </a:extLst>
          </p:cNvPr>
          <p:cNvSpPr>
            <a:spLocks noChangeArrowheads="1"/>
          </p:cNvSpPr>
          <p:nvPr/>
        </p:nvSpPr>
        <p:spPr bwMode="auto">
          <a:xfrm>
            <a:off x="6134100" y="2855491"/>
            <a:ext cx="385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sym typeface="Wingdings" panose="05000000000000000000" pitchFamily="2" charset="2"/>
              </a:rPr>
              <a:t>4</a:t>
            </a:r>
            <a:endParaRPr lang="de-AT" altLang="de-DE" sz="2800">
              <a:solidFill>
                <a:srgbClr val="FF0000"/>
              </a:solidFill>
              <a:latin typeface="Arial" panose="020B0604020202020204" pitchFamily="34" charset="0"/>
            </a:endParaRPr>
          </a:p>
        </p:txBody>
      </p:sp>
      <p:sp>
        <p:nvSpPr>
          <p:cNvPr id="9" name="Rechteck 13">
            <a:extLst>
              <a:ext uri="{FF2B5EF4-FFF2-40B4-BE49-F238E27FC236}">
                <a16:creationId xmlns:a16="http://schemas.microsoft.com/office/drawing/2014/main" id="{8549AD7A-F328-3E09-6CA7-0ED4D828C53F}"/>
              </a:ext>
            </a:extLst>
          </p:cNvPr>
          <p:cNvSpPr>
            <a:spLocks noChangeArrowheads="1"/>
          </p:cNvSpPr>
          <p:nvPr/>
        </p:nvSpPr>
        <p:spPr bwMode="auto">
          <a:xfrm>
            <a:off x="5697538" y="2479253"/>
            <a:ext cx="385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rPr>
              <a:t>5</a:t>
            </a:r>
            <a:endParaRPr lang="de-AT" altLang="de-DE" sz="2800">
              <a:solidFill>
                <a:srgbClr val="FF0000"/>
              </a:solidFill>
              <a:latin typeface="Arial" panose="020B0604020202020204" pitchFamily="34" charset="0"/>
            </a:endParaRPr>
          </a:p>
        </p:txBody>
      </p:sp>
      <p:sp>
        <p:nvSpPr>
          <p:cNvPr id="10" name="Rechteck 14">
            <a:extLst>
              <a:ext uri="{FF2B5EF4-FFF2-40B4-BE49-F238E27FC236}">
                <a16:creationId xmlns:a16="http://schemas.microsoft.com/office/drawing/2014/main" id="{A93E0A18-94BE-68DF-A078-BEB68A7DF977}"/>
              </a:ext>
            </a:extLst>
          </p:cNvPr>
          <p:cNvSpPr>
            <a:spLocks noChangeArrowheads="1"/>
          </p:cNvSpPr>
          <p:nvPr/>
        </p:nvSpPr>
        <p:spPr bwMode="auto">
          <a:xfrm>
            <a:off x="5326063" y="2953916"/>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rPr>
              <a:t>5</a:t>
            </a:r>
            <a:endParaRPr lang="de-AT" altLang="de-DE" sz="2800">
              <a:solidFill>
                <a:srgbClr val="FF0000"/>
              </a:solidFill>
              <a:latin typeface="Arial" panose="020B0604020202020204" pitchFamily="34" charset="0"/>
            </a:endParaRPr>
          </a:p>
        </p:txBody>
      </p:sp>
      <p:sp>
        <p:nvSpPr>
          <p:cNvPr id="11" name="Rechteck 15">
            <a:extLst>
              <a:ext uri="{FF2B5EF4-FFF2-40B4-BE49-F238E27FC236}">
                <a16:creationId xmlns:a16="http://schemas.microsoft.com/office/drawing/2014/main" id="{61E8C9BB-890C-6963-5BFB-A03BAA6E2645}"/>
              </a:ext>
            </a:extLst>
          </p:cNvPr>
          <p:cNvSpPr>
            <a:spLocks noChangeArrowheads="1"/>
          </p:cNvSpPr>
          <p:nvPr/>
        </p:nvSpPr>
        <p:spPr bwMode="auto">
          <a:xfrm>
            <a:off x="5526088" y="3680991"/>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800">
                <a:solidFill>
                  <a:srgbClr val="FF0000"/>
                </a:solidFill>
                <a:latin typeface="Arial" panose="020B0604020202020204" pitchFamily="34" charset="0"/>
              </a:rPr>
              <a:t>5</a:t>
            </a:r>
            <a:endParaRPr lang="de-AT" altLang="de-DE" sz="2800">
              <a:solidFill>
                <a:srgbClr val="FF0000"/>
              </a:solidFill>
              <a:latin typeface="Arial" panose="020B0604020202020204" pitchFamily="34" charset="0"/>
            </a:endParaRPr>
          </a:p>
        </p:txBody>
      </p:sp>
    </p:spTree>
    <p:extLst>
      <p:ext uri="{BB962C8B-B14F-4D97-AF65-F5344CB8AC3E}">
        <p14:creationId xmlns:p14="http://schemas.microsoft.com/office/powerpoint/2010/main" val="149074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35">
            <a:extLst>
              <a:ext uri="{FF2B5EF4-FFF2-40B4-BE49-F238E27FC236}">
                <a16:creationId xmlns:a16="http://schemas.microsoft.com/office/drawing/2014/main" id="{E3CBC125-DB0B-4275-1D31-55A2A72D3399}"/>
              </a:ext>
            </a:extLst>
          </p:cNvPr>
          <p:cNvSpPr>
            <a:spLocks noChangeArrowheads="1"/>
          </p:cNvSpPr>
          <p:nvPr/>
        </p:nvSpPr>
        <p:spPr bwMode="auto">
          <a:xfrm>
            <a:off x="1216025" y="5589240"/>
            <a:ext cx="672623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Am Ziel-Flughafen gelangt man über einen Verbindungsgang direkt ins Flughafengebäude oder man fährt mit einem Bus. Dort wartet man, bis man sein aufgegebenes Gepäck auf dem Fließband entdeckt. Dann betritt man – bei Flügen in einen Nicht-EU-Staat durch die Passkontrolle – die Ankunftshalle.</a:t>
            </a:r>
            <a:endParaRPr lang="de-DE" altLang="de-DE" sz="1400" b="0" dirty="0">
              <a:solidFill>
                <a:srgbClr val="000000"/>
              </a:solidFill>
              <a:latin typeface="Arial" panose="020B0604020202020204" pitchFamily="34" charset="0"/>
            </a:endParaRPr>
          </a:p>
        </p:txBody>
      </p:sp>
      <p:pic>
        <p:nvPicPr>
          <p:cNvPr id="4" name="Grafik 3">
            <a:extLst>
              <a:ext uri="{FF2B5EF4-FFF2-40B4-BE49-F238E27FC236}">
                <a16:creationId xmlns:a16="http://schemas.microsoft.com/office/drawing/2014/main" id="{58BBB096-27E1-D4D5-7F0A-7709C6D5F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026" y="836712"/>
            <a:ext cx="6726237" cy="4486284"/>
          </a:xfrm>
          <a:prstGeom prst="rect">
            <a:avLst/>
          </a:prstGeom>
        </p:spPr>
      </p:pic>
    </p:spTree>
    <p:extLst>
      <p:ext uri="{BB962C8B-B14F-4D97-AF65-F5344CB8AC3E}">
        <p14:creationId xmlns:p14="http://schemas.microsoft.com/office/powerpoint/2010/main" val="115939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a:t>
            </a:r>
            <a:r>
              <a:rPr lang="de-DE" altLang="de-DE" sz="1200" kern="0" dirty="0">
                <a:latin typeface="Arial" pitchFamily="34" charset="0"/>
              </a:rPr>
              <a:t>Thema „Flughafen – durch die Lüfte in alle Welt“ auf den Seiten 82 und 83 im Schulbuch </a:t>
            </a:r>
            <a:r>
              <a:rPr lang="de-DE" altLang="de-DE" sz="1200" i="1" kern="0" dirty="0">
                <a:latin typeface="Arial" pitchFamily="34" charset="0"/>
              </a:rPr>
              <a:t>unterwegs 2</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Vertiefung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p>
          <a:p>
            <a:pPr eaLnBrk="1" fontAlgn="auto" hangingPunct="1">
              <a:spcBef>
                <a:spcPts val="0"/>
              </a:spcBef>
              <a:spcAft>
                <a:spcPts val="0"/>
              </a:spcAft>
              <a:defRPr/>
            </a:pPr>
            <a:endParaRPr lang="de-DE" altLang="de-DE" sz="1200" dirty="0">
              <a:cs typeface="Arial" charset="0"/>
            </a:endParaRPr>
          </a:p>
          <a:p>
            <a:pPr eaLnBrk="1" fontAlgn="auto" hangingPunct="1">
              <a:spcBef>
                <a:spcPts val="0"/>
              </a:spcBef>
              <a:spcAft>
                <a:spcPts val="0"/>
              </a:spcAft>
              <a:defRPr/>
            </a:pPr>
            <a:r>
              <a:rPr lang="de-DE" altLang="de-DE" sz="1200" dirty="0">
                <a:cs typeface="Arial" charset="0"/>
              </a:rPr>
              <a:t>Autor und Fotos: Christian Fridrich, </a:t>
            </a:r>
            <a:r>
              <a:rPr lang="de-DE" altLang="de-DE" sz="1200" dirty="0" err="1">
                <a:cs typeface="Arial" charset="0"/>
              </a:rPr>
              <a:t>Großweikersdorf</a:t>
            </a:r>
            <a:r>
              <a:rPr lang="de-DE" altLang="de-DE" sz="1200" dirty="0">
                <a:cs typeface="Arial" charset="0"/>
              </a:rPr>
              <a:t>; F23: </a:t>
            </a:r>
            <a:r>
              <a:rPr lang="de-DE" altLang="de-DE" sz="1200" dirty="0" err="1">
                <a:cs typeface="Arial" charset="0"/>
              </a:rPr>
              <a:t>Imgorthand</a:t>
            </a:r>
            <a:r>
              <a:rPr lang="de-DE" altLang="de-DE" sz="1200" dirty="0">
                <a:cs typeface="Arial" charset="0"/>
              </a:rPr>
              <a:t> / Getty Images</a:t>
            </a:r>
            <a:endParaRPr lang="de-DE" altLang="de-DE" sz="1200" kern="0" dirty="0"/>
          </a:p>
          <a:p>
            <a:pPr eaLnBrk="1" fontAlgn="auto" hangingPunct="1">
              <a:spcBef>
                <a:spcPts val="0"/>
              </a:spcBef>
              <a:spcAft>
                <a:spcPts val="0"/>
              </a:spcAft>
              <a:defRPr/>
            </a:pP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500-vs_hs\520-hautpschule\SWA\UW_Fotos_Fridrich\Bilder_red\102 auch cat fährt_red.JPG">
            <a:extLst>
              <a:ext uri="{FF2B5EF4-FFF2-40B4-BE49-F238E27FC236}">
                <a16:creationId xmlns:a16="http://schemas.microsoft.com/office/drawing/2014/main" id="{63D7611A-6C50-6D2E-5208-DF1A56647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75" t="11987" b="19479"/>
          <a:stretch>
            <a:fillRect/>
          </a:stretch>
        </p:blipFill>
        <p:spPr bwMode="auto">
          <a:xfrm>
            <a:off x="1193800" y="782786"/>
            <a:ext cx="6746875"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84ACC953-2D45-9698-7330-419EC829A1C2}"/>
              </a:ext>
            </a:extLst>
          </p:cNvPr>
          <p:cNvSpPr>
            <a:spLocks noChangeArrowheads="1"/>
          </p:cNvSpPr>
          <p:nvPr/>
        </p:nvSpPr>
        <p:spPr bwMode="auto">
          <a:xfrm>
            <a:off x="1193800" y="6137423"/>
            <a:ext cx="67468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Vom und zum Flughafen Wien Schwechat fährt auch der </a:t>
            </a:r>
            <a:r>
              <a:rPr lang="de-AT" altLang="de-DE" sz="1400" dirty="0">
                <a:solidFill>
                  <a:srgbClr val="000000"/>
                </a:solidFill>
                <a:latin typeface="Arial" panose="020B0604020202020204" pitchFamily="34" charset="0"/>
              </a:rPr>
              <a:t>City Airport Train (CAT)</a:t>
            </a:r>
            <a:r>
              <a:rPr lang="de-AT" altLang="de-DE" sz="1400" b="0" dirty="0">
                <a:solidFill>
                  <a:srgbClr val="000000"/>
                </a:solidFill>
                <a:latin typeface="Arial" panose="020B0604020202020204" pitchFamily="34" charset="0"/>
              </a:rPr>
              <a:t>.</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96654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3 piktogramme orientierung_red.JPG">
            <a:extLst>
              <a:ext uri="{FF2B5EF4-FFF2-40B4-BE49-F238E27FC236}">
                <a16:creationId xmlns:a16="http://schemas.microsoft.com/office/drawing/2014/main" id="{A8B7E748-DC0C-2763-959D-0D9DB2846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653"/>
          <a:stretch>
            <a:fillRect/>
          </a:stretch>
        </p:blipFill>
        <p:spPr bwMode="auto">
          <a:xfrm>
            <a:off x="1219200" y="836712"/>
            <a:ext cx="67056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1618DAEB-9B7D-7675-585A-5D3498F477EC}"/>
              </a:ext>
            </a:extLst>
          </p:cNvPr>
          <p:cNvSpPr>
            <a:spLocks noChangeArrowheads="1"/>
          </p:cNvSpPr>
          <p:nvPr/>
        </p:nvSpPr>
        <p:spPr bwMode="auto">
          <a:xfrm>
            <a:off x="1201738" y="5696049"/>
            <a:ext cx="6705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a:solidFill>
                  <a:srgbClr val="000000"/>
                </a:solidFill>
                <a:latin typeface="Arial" panose="020B0604020202020204" pitchFamily="34" charset="0"/>
              </a:rPr>
              <a:t>Wegweiser und Piktogramme </a:t>
            </a:r>
            <a:r>
              <a:rPr lang="de-DE" altLang="de-DE" sz="1400" b="0">
                <a:solidFill>
                  <a:srgbClr val="000000"/>
                </a:solidFill>
                <a:latin typeface="Arial" panose="020B0604020202020204" pitchFamily="34" charset="0"/>
              </a:rPr>
              <a:t>helfen den Menschen, sich zurechtzufinden. Das Zeichen für die Ankunft ist ein Flugzeug, das landet. Das sich in die Lüfte hebende Flugzeug zeigt den Weg zur Abflughalle an …</a:t>
            </a:r>
          </a:p>
        </p:txBody>
      </p:sp>
    </p:spTree>
    <p:extLst>
      <p:ext uri="{BB962C8B-B14F-4D97-AF65-F5344CB8AC3E}">
        <p14:creationId xmlns:p14="http://schemas.microsoft.com/office/powerpoint/2010/main" val="13599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7 anzeigetafel_red.JPG">
            <a:extLst>
              <a:ext uri="{FF2B5EF4-FFF2-40B4-BE49-F238E27FC236}">
                <a16:creationId xmlns:a16="http://schemas.microsoft.com/office/drawing/2014/main" id="{E679A7B3-EEFD-B611-1E00-9FB9E127C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76" b="11205"/>
          <a:stretch>
            <a:fillRect/>
          </a:stretch>
        </p:blipFill>
        <p:spPr bwMode="auto">
          <a:xfrm>
            <a:off x="1219200" y="757832"/>
            <a:ext cx="6705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0F8D792E-F212-2936-EDB4-65F5E88FC098}"/>
              </a:ext>
            </a:extLst>
          </p:cNvPr>
          <p:cNvSpPr>
            <a:spLocks noChangeArrowheads="1"/>
          </p:cNvSpPr>
          <p:nvPr/>
        </p:nvSpPr>
        <p:spPr bwMode="auto">
          <a:xfrm>
            <a:off x="1228725" y="5140920"/>
            <a:ext cx="67071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Auf den </a:t>
            </a:r>
            <a:r>
              <a:rPr lang="de-AT" altLang="de-DE" sz="1400" dirty="0">
                <a:solidFill>
                  <a:srgbClr val="000000"/>
                </a:solidFill>
                <a:latin typeface="Arial" panose="020B0604020202020204" pitchFamily="34" charset="0"/>
              </a:rPr>
              <a:t>Anzeigetafeln </a:t>
            </a:r>
            <a:r>
              <a:rPr lang="de-AT" altLang="de-DE" sz="1400" b="0" dirty="0">
                <a:solidFill>
                  <a:srgbClr val="000000"/>
                </a:solidFill>
                <a:latin typeface="Arial" panose="020B0604020202020204" pitchFamily="34" charset="0"/>
              </a:rPr>
              <a:t>sind Flugnummer, Abflugzeit, eventuelle Verspätungen, die Bezeichnung des Flugsteigs, von welchem man das Flugzeug besteigen wird, die Nummern der Check-in-Schalter und das Reiseziel angegeben. </a:t>
            </a:r>
            <a:r>
              <a:rPr lang="de-DE" altLang="de-DE" sz="1400" b="0" dirty="0">
                <a:solidFill>
                  <a:srgbClr val="000000"/>
                </a:solidFill>
                <a:latin typeface="Arial" panose="020B0604020202020204" pitchFamily="34" charset="0"/>
              </a:rPr>
              <a:t>Wenn für einen Flug die Zeit für das Einsteigen gekommen ist, blinken in der Spalte „Aufruf / Boarding“ Lichter.  </a:t>
            </a:r>
          </a:p>
        </p:txBody>
      </p:sp>
    </p:spTree>
    <p:extLst>
      <p:ext uri="{BB962C8B-B14F-4D97-AF65-F5344CB8AC3E}">
        <p14:creationId xmlns:p14="http://schemas.microsoft.com/office/powerpoint/2010/main" val="333962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4 checkin schalter_red.JPG">
            <a:extLst>
              <a:ext uri="{FF2B5EF4-FFF2-40B4-BE49-F238E27FC236}">
                <a16:creationId xmlns:a16="http://schemas.microsoft.com/office/drawing/2014/main" id="{81E96454-9F3A-8619-7104-6DD0A53A8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31"/>
          <a:stretch>
            <a:fillRect/>
          </a:stretch>
        </p:blipFill>
        <p:spPr bwMode="auto">
          <a:xfrm>
            <a:off x="1219200" y="764704"/>
            <a:ext cx="67056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CCD01117-1D1F-6323-5EDD-041B47DE645F}"/>
              </a:ext>
            </a:extLst>
          </p:cNvPr>
          <p:cNvSpPr>
            <a:spLocks noChangeArrowheads="1"/>
          </p:cNvSpPr>
          <p:nvPr/>
        </p:nvSpPr>
        <p:spPr bwMode="auto">
          <a:xfrm>
            <a:off x="1219200" y="5738341"/>
            <a:ext cx="67056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Wer sich noch nicht  im Internet oder am Check-In-Schalter in Wien angemeldet hat, muss den Check-In in der </a:t>
            </a:r>
            <a:r>
              <a:rPr lang="de-AT" altLang="de-DE" sz="1400" dirty="0">
                <a:solidFill>
                  <a:srgbClr val="000000"/>
                </a:solidFill>
                <a:latin typeface="Arial" panose="020B0604020202020204" pitchFamily="34" charset="0"/>
              </a:rPr>
              <a:t>Abflughalle</a:t>
            </a:r>
            <a:r>
              <a:rPr lang="de-AT" altLang="de-DE" sz="1400" b="0" dirty="0">
                <a:solidFill>
                  <a:srgbClr val="000000"/>
                </a:solidFill>
                <a:latin typeface="Arial" panose="020B0604020202020204" pitchFamily="34" charset="0"/>
              </a:rPr>
              <a:t> selbst erledigen. Bei den Schaltern ist das Gepäck aufzugeben.</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85754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5 automat. checkin schmal_red.jpg">
            <a:extLst>
              <a:ext uri="{FF2B5EF4-FFF2-40B4-BE49-F238E27FC236}">
                <a16:creationId xmlns:a16="http://schemas.microsoft.com/office/drawing/2014/main" id="{1919BC79-43CC-1F02-E66E-14F65A933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836712"/>
            <a:ext cx="3432175" cy="478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I:\500-vs_hs\520-hautpschule\SWA\UW_Fotos_Fridrich\Bilder_red\106 einchecken schalteschmal_red.jpg">
            <a:extLst>
              <a:ext uri="{FF2B5EF4-FFF2-40B4-BE49-F238E27FC236}">
                <a16:creationId xmlns:a16="http://schemas.microsoft.com/office/drawing/2014/main" id="{A25036A0-33D2-48E6-D080-98AAE4B24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836712"/>
            <a:ext cx="3128962" cy="478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5">
            <a:extLst>
              <a:ext uri="{FF2B5EF4-FFF2-40B4-BE49-F238E27FC236}">
                <a16:creationId xmlns:a16="http://schemas.microsoft.com/office/drawing/2014/main" id="{DE4D12F8-E609-3B9C-56CF-6431E3539BB8}"/>
              </a:ext>
            </a:extLst>
          </p:cNvPr>
          <p:cNvSpPr>
            <a:spLocks noChangeArrowheads="1"/>
          </p:cNvSpPr>
          <p:nvPr/>
        </p:nvSpPr>
        <p:spPr bwMode="auto">
          <a:xfrm>
            <a:off x="1139825" y="5699844"/>
            <a:ext cx="66960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Der </a:t>
            </a:r>
            <a:r>
              <a:rPr lang="de-AT" altLang="de-DE" sz="1400" dirty="0">
                <a:solidFill>
                  <a:srgbClr val="000000"/>
                </a:solidFill>
                <a:latin typeface="Arial" panose="020B0604020202020204" pitchFamily="34" charset="0"/>
              </a:rPr>
              <a:t>Check-In</a:t>
            </a:r>
            <a:r>
              <a:rPr lang="de-AT" altLang="de-DE" sz="1400" b="0" dirty="0">
                <a:solidFill>
                  <a:srgbClr val="000000"/>
                </a:solidFill>
                <a:latin typeface="Arial" panose="020B0604020202020204" pitchFamily="34" charset="0"/>
              </a:rPr>
              <a:t> ist sowohl an den Computern selbstständig wie an den Schaltern beim Flughafenpersonal in der Abflughalle möglich. Wie schwer das mitgenommene Gepäck sein darf, legt die Fluglinie fest. Wird das zulässige Gewicht überschritten, muss für das Übergepäck extra bezahlt werden.</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9989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8 bordkarte für krakau_red.JPG">
            <a:extLst>
              <a:ext uri="{FF2B5EF4-FFF2-40B4-BE49-F238E27FC236}">
                <a16:creationId xmlns:a16="http://schemas.microsoft.com/office/drawing/2014/main" id="{2ABBDB66-29D0-E8B4-7A2F-E76F58E4D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771302"/>
            <a:ext cx="6707187"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9906B3FA-224D-818E-0B4B-69C12D027EE7}"/>
              </a:ext>
            </a:extLst>
          </p:cNvPr>
          <p:cNvSpPr>
            <a:spLocks noChangeArrowheads="1"/>
          </p:cNvSpPr>
          <p:nvPr/>
        </p:nvSpPr>
        <p:spPr bwMode="auto">
          <a:xfrm>
            <a:off x="1204913" y="5903913"/>
            <a:ext cx="66389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400" b="0">
                <a:solidFill>
                  <a:srgbClr val="000000"/>
                </a:solidFill>
                <a:latin typeface="Arial" panose="020B0604020202020204" pitchFamily="34" charset="0"/>
              </a:rPr>
              <a:t>Beim Check-In erhalten die Fluggäste ihre </a:t>
            </a:r>
            <a:r>
              <a:rPr lang="de-DE" altLang="de-DE" sz="1400">
                <a:solidFill>
                  <a:srgbClr val="000000"/>
                </a:solidFill>
                <a:latin typeface="Arial" panose="020B0604020202020204" pitchFamily="34" charset="0"/>
              </a:rPr>
              <a:t>Einsteigekarten</a:t>
            </a:r>
            <a:r>
              <a:rPr lang="de-DE" altLang="de-DE" sz="1400" b="0">
                <a:solidFill>
                  <a:srgbClr val="000000"/>
                </a:solidFill>
                <a:latin typeface="Arial" panose="020B0604020202020204" pitchFamily="34" charset="0"/>
              </a:rPr>
              <a:t>. Auf diesem „</a:t>
            </a:r>
            <a:r>
              <a:rPr lang="de-DE" altLang="de-DE" sz="1400">
                <a:solidFill>
                  <a:srgbClr val="000000"/>
                </a:solidFill>
                <a:latin typeface="Arial" panose="020B0604020202020204" pitchFamily="34" charset="0"/>
              </a:rPr>
              <a:t>Boarding Pass“</a:t>
            </a:r>
            <a:r>
              <a:rPr lang="de-DE" altLang="de-DE" sz="1400" b="0">
                <a:solidFill>
                  <a:srgbClr val="000000"/>
                </a:solidFill>
                <a:latin typeface="Arial" panose="020B0604020202020204" pitchFamily="34" charset="0"/>
              </a:rPr>
              <a:t> sind neben Namen, Flugnummer und Reiseziel auch angegeben, wann und bei welchem Gate der Einstieg vorgesehen ist.</a:t>
            </a:r>
          </a:p>
        </p:txBody>
      </p:sp>
    </p:spTree>
    <p:extLst>
      <p:ext uri="{BB962C8B-B14F-4D97-AF65-F5344CB8AC3E}">
        <p14:creationId xmlns:p14="http://schemas.microsoft.com/office/powerpoint/2010/main" val="18604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500-vs_hs\520-hautpschule\SWA\UW_Fotos_Fridrich\Bilder_red\109 zugang zu gate nur mit bordkarte_red.JPG">
            <a:extLst>
              <a:ext uri="{FF2B5EF4-FFF2-40B4-BE49-F238E27FC236}">
                <a16:creationId xmlns:a16="http://schemas.microsoft.com/office/drawing/2014/main" id="{D96DCE47-8B32-F2C5-3BCE-758E97015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91170"/>
            <a:ext cx="67056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184329DE-597E-61F7-186D-1F3462A1D5E2}"/>
              </a:ext>
            </a:extLst>
          </p:cNvPr>
          <p:cNvSpPr>
            <a:spLocks noChangeArrowheads="1"/>
          </p:cNvSpPr>
          <p:nvPr/>
        </p:nvSpPr>
        <p:spPr bwMode="auto">
          <a:xfrm>
            <a:off x="1219200" y="5921970"/>
            <a:ext cx="6705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Den Bereich, der zu den Gates führt, darf man nur mit </a:t>
            </a:r>
            <a:r>
              <a:rPr lang="de-AT" altLang="de-DE" sz="1400">
                <a:solidFill>
                  <a:srgbClr val="000000"/>
                </a:solidFill>
                <a:latin typeface="Arial" panose="020B0604020202020204" pitchFamily="34" charset="0"/>
              </a:rPr>
              <a:t>Einsteigekarte </a:t>
            </a:r>
            <a:r>
              <a:rPr lang="de-AT" altLang="de-DE" sz="1400" b="0">
                <a:solidFill>
                  <a:srgbClr val="000000"/>
                </a:solidFill>
                <a:latin typeface="Arial" panose="020B0604020202020204" pitchFamily="34" charset="0"/>
              </a:rPr>
              <a:t>betreten.</a:t>
            </a:r>
            <a:r>
              <a:rPr lang="de-AT" altLang="de-DE" sz="1400">
                <a:solidFill>
                  <a:srgbClr val="000000"/>
                </a:solidFill>
                <a:latin typeface="Arial" panose="020B0604020202020204" pitchFamily="34" charset="0"/>
              </a:rPr>
              <a:t> </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1301595100"/>
      </p:ext>
    </p:extLst>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Bildschirmpräsentation (4:3)</PresentationFormat>
  <Paragraphs>53</Paragraphs>
  <Slides>24</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PoloBasisTB</vt:lpstr>
      <vt:lpstr>Syntax LT Std</vt:lpstr>
      <vt:lpstr>Wingdings</vt:lpstr>
      <vt:lpstr>Larissa</vt:lpstr>
      <vt:lpstr>Abflug von Wien Schwechat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211</cp:revision>
  <dcterms:created xsi:type="dcterms:W3CDTF">2013-10-08T07:58:50Z</dcterms:created>
  <dcterms:modified xsi:type="dcterms:W3CDTF">2024-02-28T11:12:27Z</dcterms:modified>
</cp:coreProperties>
</file>