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Idee des Nationalismus</a:t>
            </a:r>
          </a:p>
        </p:txBody>
      </p:sp>
      <p:sp>
        <p:nvSpPr>
          <p:cNvPr id="3" name="Explosion 1 1">
            <a:extLst>
              <a:ext uri="{FF2B5EF4-FFF2-40B4-BE49-F238E27FC236}">
                <a16:creationId xmlns:a16="http://schemas.microsoft.com/office/drawing/2014/main" id="{3DE329EF-F7DA-3AD5-3605-22CFAB3BA728}"/>
              </a:ext>
            </a:extLst>
          </p:cNvPr>
          <p:cNvSpPr>
            <a:spLocks noChangeArrowheads="1"/>
          </p:cNvSpPr>
          <p:nvPr/>
        </p:nvSpPr>
        <p:spPr bwMode="auto">
          <a:xfrm>
            <a:off x="6329759" y="3382419"/>
            <a:ext cx="2778278" cy="1728787"/>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Explosion 1 2">
            <a:extLst>
              <a:ext uri="{FF2B5EF4-FFF2-40B4-BE49-F238E27FC236}">
                <a16:creationId xmlns:a16="http://schemas.microsoft.com/office/drawing/2014/main" id="{AC74B7D5-C300-FE32-8321-58310869608E}"/>
              </a:ext>
            </a:extLst>
          </p:cNvPr>
          <p:cNvSpPr>
            <a:spLocks noChangeArrowheads="1"/>
          </p:cNvSpPr>
          <p:nvPr/>
        </p:nvSpPr>
        <p:spPr bwMode="auto">
          <a:xfrm>
            <a:off x="4708137" y="4651895"/>
            <a:ext cx="3276600" cy="1728787"/>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Explosion 1 3">
            <a:extLst>
              <a:ext uri="{FF2B5EF4-FFF2-40B4-BE49-F238E27FC236}">
                <a16:creationId xmlns:a16="http://schemas.microsoft.com/office/drawing/2014/main" id="{CDF1EB83-7AFC-71D6-B702-7998DCB4C112}"/>
              </a:ext>
            </a:extLst>
          </p:cNvPr>
          <p:cNvSpPr>
            <a:spLocks noChangeArrowheads="1"/>
          </p:cNvSpPr>
          <p:nvPr/>
        </p:nvSpPr>
        <p:spPr bwMode="auto">
          <a:xfrm>
            <a:off x="1571084" y="4606671"/>
            <a:ext cx="3635375" cy="1944687"/>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6" name="Text Box 10">
            <a:extLst>
              <a:ext uri="{FF2B5EF4-FFF2-40B4-BE49-F238E27FC236}">
                <a16:creationId xmlns:a16="http://schemas.microsoft.com/office/drawing/2014/main" id="{8115E523-DBB5-DD75-99B1-DFDFEC6BC98F}"/>
              </a:ext>
            </a:extLst>
          </p:cNvPr>
          <p:cNvSpPr txBox="1">
            <a:spLocks noChangeArrowheads="1"/>
          </p:cNvSpPr>
          <p:nvPr/>
        </p:nvSpPr>
        <p:spPr bwMode="auto">
          <a:xfrm>
            <a:off x="631627" y="1508223"/>
            <a:ext cx="3024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gemeinsame geschichtliche Vergangenheit</a:t>
            </a:r>
          </a:p>
        </p:txBody>
      </p:sp>
      <p:sp>
        <p:nvSpPr>
          <p:cNvPr id="7" name="Text Box 10">
            <a:extLst>
              <a:ext uri="{FF2B5EF4-FFF2-40B4-BE49-F238E27FC236}">
                <a16:creationId xmlns:a16="http://schemas.microsoft.com/office/drawing/2014/main" id="{407967E2-3DFD-B76D-F1B7-19B3F89D3C7F}"/>
              </a:ext>
            </a:extLst>
          </p:cNvPr>
          <p:cNvSpPr txBox="1">
            <a:spLocks noChangeArrowheads="1"/>
          </p:cNvSpPr>
          <p:nvPr/>
        </p:nvSpPr>
        <p:spPr bwMode="auto">
          <a:xfrm>
            <a:off x="3218311" y="1504857"/>
            <a:ext cx="2663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gemeinsame Sprache</a:t>
            </a:r>
          </a:p>
        </p:txBody>
      </p:sp>
      <p:sp>
        <p:nvSpPr>
          <p:cNvPr id="8" name="Text Box 10">
            <a:extLst>
              <a:ext uri="{FF2B5EF4-FFF2-40B4-BE49-F238E27FC236}">
                <a16:creationId xmlns:a16="http://schemas.microsoft.com/office/drawing/2014/main" id="{7746750B-BBF9-A61B-C029-078E81614AD5}"/>
              </a:ext>
            </a:extLst>
          </p:cNvPr>
          <p:cNvSpPr txBox="1">
            <a:spLocks noChangeArrowheads="1"/>
          </p:cNvSpPr>
          <p:nvPr/>
        </p:nvSpPr>
        <p:spPr bwMode="auto">
          <a:xfrm>
            <a:off x="5882136" y="1513067"/>
            <a:ext cx="23764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gemeinsame Kultur</a:t>
            </a:r>
          </a:p>
        </p:txBody>
      </p:sp>
      <p:sp>
        <p:nvSpPr>
          <p:cNvPr id="9" name="Pfeil nach unten 9">
            <a:extLst>
              <a:ext uri="{FF2B5EF4-FFF2-40B4-BE49-F238E27FC236}">
                <a16:creationId xmlns:a16="http://schemas.microsoft.com/office/drawing/2014/main" id="{608DF3F1-BA40-013C-12CA-A4D74D2A6ECF}"/>
              </a:ext>
            </a:extLst>
          </p:cNvPr>
          <p:cNvSpPr>
            <a:spLocks noChangeArrowheads="1"/>
          </p:cNvSpPr>
          <p:nvPr/>
        </p:nvSpPr>
        <p:spPr bwMode="auto">
          <a:xfrm>
            <a:off x="2589774" y="2768354"/>
            <a:ext cx="3960812" cy="576262"/>
          </a:xfrm>
          <a:prstGeom prst="downArrow">
            <a:avLst>
              <a:gd name="adj1" fmla="val 50000"/>
              <a:gd name="adj2" fmla="val 50000"/>
            </a:avLst>
          </a:prstGeom>
          <a:solidFill>
            <a:schemeClr val="accent6">
              <a:lumMod val="40000"/>
              <a:lumOff val="60000"/>
            </a:schemeClr>
          </a:solidFill>
          <a:ln w="9525">
            <a:no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0F554ACB-59D0-AA61-02ED-C2ECD24E8E2C}"/>
              </a:ext>
            </a:extLst>
          </p:cNvPr>
          <p:cNvSpPr txBox="1">
            <a:spLocks noChangeArrowheads="1"/>
          </p:cNvSpPr>
          <p:nvPr/>
        </p:nvSpPr>
        <p:spPr bwMode="auto">
          <a:xfrm>
            <a:off x="2594209" y="3480370"/>
            <a:ext cx="420672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gemeinsamer Staat (Nation)</a:t>
            </a:r>
          </a:p>
        </p:txBody>
      </p:sp>
      <p:sp>
        <p:nvSpPr>
          <p:cNvPr id="11" name="Text Box 10">
            <a:extLst>
              <a:ext uri="{FF2B5EF4-FFF2-40B4-BE49-F238E27FC236}">
                <a16:creationId xmlns:a16="http://schemas.microsoft.com/office/drawing/2014/main" id="{F94B4DB5-8208-1566-7465-485BA8A1F53E}"/>
              </a:ext>
            </a:extLst>
          </p:cNvPr>
          <p:cNvSpPr txBox="1">
            <a:spLocks noChangeArrowheads="1"/>
          </p:cNvSpPr>
          <p:nvPr/>
        </p:nvSpPr>
        <p:spPr bwMode="auto">
          <a:xfrm>
            <a:off x="1866359" y="4990846"/>
            <a:ext cx="3024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Hervorheben der eigenen Leistungen und Fähigkeiten</a:t>
            </a:r>
          </a:p>
        </p:txBody>
      </p:sp>
      <p:sp>
        <p:nvSpPr>
          <p:cNvPr id="12" name="Text Box 10">
            <a:extLst>
              <a:ext uri="{FF2B5EF4-FFF2-40B4-BE49-F238E27FC236}">
                <a16:creationId xmlns:a16="http://schemas.microsoft.com/office/drawing/2014/main" id="{52AE42DC-B83D-994B-997B-4278BFF94168}"/>
              </a:ext>
            </a:extLst>
          </p:cNvPr>
          <p:cNvSpPr txBox="1">
            <a:spLocks noChangeArrowheads="1"/>
          </p:cNvSpPr>
          <p:nvPr/>
        </p:nvSpPr>
        <p:spPr bwMode="auto">
          <a:xfrm>
            <a:off x="4961343" y="5103681"/>
            <a:ext cx="27368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Abwerten anderer Kulturen</a:t>
            </a:r>
          </a:p>
        </p:txBody>
      </p:sp>
      <p:sp>
        <p:nvSpPr>
          <p:cNvPr id="13" name="Text Box 10">
            <a:extLst>
              <a:ext uri="{FF2B5EF4-FFF2-40B4-BE49-F238E27FC236}">
                <a16:creationId xmlns:a16="http://schemas.microsoft.com/office/drawing/2014/main" id="{BB59650B-5BA1-EBF8-778B-96CCA622E564}"/>
              </a:ext>
            </a:extLst>
          </p:cNvPr>
          <p:cNvSpPr txBox="1">
            <a:spLocks noChangeArrowheads="1"/>
          </p:cNvSpPr>
          <p:nvPr/>
        </p:nvSpPr>
        <p:spPr bwMode="auto">
          <a:xfrm>
            <a:off x="6318041" y="3787502"/>
            <a:ext cx="2778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aggressives Auftreten</a:t>
            </a:r>
          </a:p>
        </p:txBody>
      </p:sp>
      <p:sp>
        <p:nvSpPr>
          <p:cNvPr id="14" name="Explosion 1 14">
            <a:extLst>
              <a:ext uri="{FF2B5EF4-FFF2-40B4-BE49-F238E27FC236}">
                <a16:creationId xmlns:a16="http://schemas.microsoft.com/office/drawing/2014/main" id="{9CA694C5-9245-ABAC-3F15-ACAD18D01A07}"/>
              </a:ext>
            </a:extLst>
          </p:cNvPr>
          <p:cNvSpPr>
            <a:spLocks noChangeArrowheads="1"/>
          </p:cNvSpPr>
          <p:nvPr/>
        </p:nvSpPr>
        <p:spPr bwMode="auto">
          <a:xfrm>
            <a:off x="24901" y="3141052"/>
            <a:ext cx="2962923" cy="2232164"/>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029A5F05-B9A8-724C-DFFB-E257DF5741C2}"/>
              </a:ext>
            </a:extLst>
          </p:cNvPr>
          <p:cNvSpPr txBox="1">
            <a:spLocks noChangeArrowheads="1"/>
          </p:cNvSpPr>
          <p:nvPr/>
        </p:nvSpPr>
        <p:spPr bwMode="auto">
          <a:xfrm>
            <a:off x="238033" y="3776884"/>
            <a:ext cx="248586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400" dirty="0">
                <a:solidFill>
                  <a:srgbClr val="333333"/>
                </a:solidFill>
                <a:latin typeface="Calibri" panose="020F0502020204030204" pitchFamily="34" charset="0"/>
              </a:rPr>
              <a:t>Entstehung neuer Nationalstaaten (I, D)</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p:bldP spid="7" grpId="0"/>
      <p:bldP spid="8" grpId="0"/>
      <p:bldP spid="9" grpId="0" animBg="1"/>
      <p:bldP spid="10" grpId="0"/>
      <p:bldP spid="11" grpId="0"/>
      <p:bldP spid="12" grpId="0"/>
      <p:bldP spid="13" grpId="0"/>
      <p:bldP spid="14"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„Ein Volk – ein Staat?“ auf den Seiten 70 bis 71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28</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58</cp:revision>
  <dcterms:created xsi:type="dcterms:W3CDTF">2011-07-14T19:54:09Z</dcterms:created>
  <dcterms:modified xsi:type="dcterms:W3CDTF">2023-11-27T18:15:07Z</dcterms:modified>
</cp:coreProperties>
</file>