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Leben im antiken Rom</a:t>
            </a:r>
          </a:p>
        </p:txBody>
      </p:sp>
      <p:cxnSp>
        <p:nvCxnSpPr>
          <p:cNvPr id="22" name="Gerade Verbindung 13">
            <a:extLst>
              <a:ext uri="{FF2B5EF4-FFF2-40B4-BE49-F238E27FC236}">
                <a16:creationId xmlns:a16="http://schemas.microsoft.com/office/drawing/2014/main" id="{1CDD9605-B5E6-3767-87E4-DD70650235A6}"/>
              </a:ext>
            </a:extLst>
          </p:cNvPr>
          <p:cNvCxnSpPr>
            <a:cxnSpLocks noChangeShapeType="1"/>
          </p:cNvCxnSpPr>
          <p:nvPr/>
        </p:nvCxnSpPr>
        <p:spPr bwMode="auto">
          <a:xfrm>
            <a:off x="2213537" y="1473272"/>
            <a:ext cx="1757" cy="493200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24" name="Gerade Verbindung 13">
            <a:extLst>
              <a:ext uri="{FF2B5EF4-FFF2-40B4-BE49-F238E27FC236}">
                <a16:creationId xmlns:a16="http://schemas.microsoft.com/office/drawing/2014/main" id="{F5974E42-C95D-58E7-8F9B-51E016E0CB87}"/>
              </a:ext>
            </a:extLst>
          </p:cNvPr>
          <p:cNvCxnSpPr>
            <a:cxnSpLocks noChangeShapeType="1"/>
          </p:cNvCxnSpPr>
          <p:nvPr/>
        </p:nvCxnSpPr>
        <p:spPr bwMode="auto">
          <a:xfrm flipV="1">
            <a:off x="169783" y="2046042"/>
            <a:ext cx="8568000"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25" name="Gerade Verbindung 13">
            <a:extLst>
              <a:ext uri="{FF2B5EF4-FFF2-40B4-BE49-F238E27FC236}">
                <a16:creationId xmlns:a16="http://schemas.microsoft.com/office/drawing/2014/main" id="{95FDBFDC-739B-FB59-38F4-300A27DFF61F}"/>
              </a:ext>
            </a:extLst>
          </p:cNvPr>
          <p:cNvCxnSpPr>
            <a:cxnSpLocks noChangeShapeType="1"/>
          </p:cNvCxnSpPr>
          <p:nvPr/>
        </p:nvCxnSpPr>
        <p:spPr bwMode="auto">
          <a:xfrm>
            <a:off x="2202517" y="1473270"/>
            <a:ext cx="6516000"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26" name="Gerade Verbindung 13">
            <a:extLst>
              <a:ext uri="{FF2B5EF4-FFF2-40B4-BE49-F238E27FC236}">
                <a16:creationId xmlns:a16="http://schemas.microsoft.com/office/drawing/2014/main" id="{2D4706B5-FA34-5839-384A-A304F6A78E4F}"/>
              </a:ext>
            </a:extLst>
          </p:cNvPr>
          <p:cNvCxnSpPr>
            <a:cxnSpLocks noChangeShapeType="1"/>
          </p:cNvCxnSpPr>
          <p:nvPr/>
        </p:nvCxnSpPr>
        <p:spPr bwMode="auto">
          <a:xfrm flipV="1">
            <a:off x="169783" y="2917473"/>
            <a:ext cx="8568000"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27" name="Gerade Verbindung 13">
            <a:extLst>
              <a:ext uri="{FF2B5EF4-FFF2-40B4-BE49-F238E27FC236}">
                <a16:creationId xmlns:a16="http://schemas.microsoft.com/office/drawing/2014/main" id="{E2476AD7-BEB1-4FC2-523B-C8447D6FC484}"/>
              </a:ext>
            </a:extLst>
          </p:cNvPr>
          <p:cNvCxnSpPr>
            <a:cxnSpLocks noChangeShapeType="1"/>
          </p:cNvCxnSpPr>
          <p:nvPr/>
        </p:nvCxnSpPr>
        <p:spPr bwMode="auto">
          <a:xfrm flipV="1">
            <a:off x="169783" y="3797232"/>
            <a:ext cx="8568000"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28" name="Gerade Verbindung 13">
            <a:extLst>
              <a:ext uri="{FF2B5EF4-FFF2-40B4-BE49-F238E27FC236}">
                <a16:creationId xmlns:a16="http://schemas.microsoft.com/office/drawing/2014/main" id="{0191E445-C152-4183-D139-7554B6EC13B0}"/>
              </a:ext>
            </a:extLst>
          </p:cNvPr>
          <p:cNvCxnSpPr>
            <a:cxnSpLocks noChangeShapeType="1"/>
          </p:cNvCxnSpPr>
          <p:nvPr/>
        </p:nvCxnSpPr>
        <p:spPr bwMode="auto">
          <a:xfrm flipV="1">
            <a:off x="169783" y="4673058"/>
            <a:ext cx="8568000"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29" name="Gerade Verbindung 13">
            <a:extLst>
              <a:ext uri="{FF2B5EF4-FFF2-40B4-BE49-F238E27FC236}">
                <a16:creationId xmlns:a16="http://schemas.microsoft.com/office/drawing/2014/main" id="{7F377472-47B7-7A66-5E31-7FCBABE150B3}"/>
              </a:ext>
            </a:extLst>
          </p:cNvPr>
          <p:cNvCxnSpPr>
            <a:cxnSpLocks noChangeShapeType="1"/>
          </p:cNvCxnSpPr>
          <p:nvPr/>
        </p:nvCxnSpPr>
        <p:spPr bwMode="auto">
          <a:xfrm flipV="1">
            <a:off x="169783" y="5547078"/>
            <a:ext cx="8568000"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30" name="Gerade Verbindung 13">
            <a:extLst>
              <a:ext uri="{FF2B5EF4-FFF2-40B4-BE49-F238E27FC236}">
                <a16:creationId xmlns:a16="http://schemas.microsoft.com/office/drawing/2014/main" id="{70DD974E-1BF2-93A9-1B9C-B4126561F7F9}"/>
              </a:ext>
            </a:extLst>
          </p:cNvPr>
          <p:cNvCxnSpPr>
            <a:cxnSpLocks noChangeShapeType="1"/>
          </p:cNvCxnSpPr>
          <p:nvPr/>
        </p:nvCxnSpPr>
        <p:spPr bwMode="auto">
          <a:xfrm>
            <a:off x="8716179" y="1473272"/>
            <a:ext cx="0" cy="493200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31" name="Gerade Verbindung 13">
            <a:extLst>
              <a:ext uri="{FF2B5EF4-FFF2-40B4-BE49-F238E27FC236}">
                <a16:creationId xmlns:a16="http://schemas.microsoft.com/office/drawing/2014/main" id="{739993C6-28C1-E209-BCAE-3B253CF34C56}"/>
              </a:ext>
            </a:extLst>
          </p:cNvPr>
          <p:cNvCxnSpPr>
            <a:cxnSpLocks noChangeShapeType="1"/>
          </p:cNvCxnSpPr>
          <p:nvPr/>
        </p:nvCxnSpPr>
        <p:spPr bwMode="auto">
          <a:xfrm>
            <a:off x="169784" y="2046042"/>
            <a:ext cx="0" cy="435600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sp>
        <p:nvSpPr>
          <p:cNvPr id="32" name="Text Box 10">
            <a:extLst>
              <a:ext uri="{FF2B5EF4-FFF2-40B4-BE49-F238E27FC236}">
                <a16:creationId xmlns:a16="http://schemas.microsoft.com/office/drawing/2014/main" id="{7B9649D1-594B-FEC5-56EC-715336E10EA6}"/>
              </a:ext>
            </a:extLst>
          </p:cNvPr>
          <p:cNvSpPr txBox="1">
            <a:spLocks noChangeArrowheads="1"/>
          </p:cNvSpPr>
          <p:nvPr/>
        </p:nvSpPr>
        <p:spPr bwMode="auto">
          <a:xfrm>
            <a:off x="2617847" y="1421382"/>
            <a:ext cx="274977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Patrizier</a:t>
            </a:r>
          </a:p>
        </p:txBody>
      </p:sp>
      <p:sp>
        <p:nvSpPr>
          <p:cNvPr id="33" name="Text Box 10">
            <a:extLst>
              <a:ext uri="{FF2B5EF4-FFF2-40B4-BE49-F238E27FC236}">
                <a16:creationId xmlns:a16="http://schemas.microsoft.com/office/drawing/2014/main" id="{2A4DB5F9-302D-48FA-A50C-32BB568E1215}"/>
              </a:ext>
            </a:extLst>
          </p:cNvPr>
          <p:cNvSpPr txBox="1">
            <a:spLocks noChangeArrowheads="1"/>
          </p:cNvSpPr>
          <p:nvPr/>
        </p:nvSpPr>
        <p:spPr bwMode="auto">
          <a:xfrm>
            <a:off x="220028" y="2206563"/>
            <a:ext cx="19219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Familie</a:t>
            </a:r>
          </a:p>
        </p:txBody>
      </p:sp>
      <p:sp>
        <p:nvSpPr>
          <p:cNvPr id="34" name="Text Box 10">
            <a:extLst>
              <a:ext uri="{FF2B5EF4-FFF2-40B4-BE49-F238E27FC236}">
                <a16:creationId xmlns:a16="http://schemas.microsoft.com/office/drawing/2014/main" id="{8E3964CB-6398-A080-1A88-22CD6CA8FBA7}"/>
              </a:ext>
            </a:extLst>
          </p:cNvPr>
          <p:cNvSpPr txBox="1">
            <a:spLocks noChangeArrowheads="1"/>
          </p:cNvSpPr>
          <p:nvPr/>
        </p:nvSpPr>
        <p:spPr bwMode="auto">
          <a:xfrm>
            <a:off x="356950" y="3082128"/>
            <a:ext cx="15886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Wohnen</a:t>
            </a:r>
          </a:p>
        </p:txBody>
      </p:sp>
      <p:sp>
        <p:nvSpPr>
          <p:cNvPr id="35" name="Text Box 10">
            <a:extLst>
              <a:ext uri="{FF2B5EF4-FFF2-40B4-BE49-F238E27FC236}">
                <a16:creationId xmlns:a16="http://schemas.microsoft.com/office/drawing/2014/main" id="{35063C92-3E66-07C1-C6E5-2825EB4D3071}"/>
              </a:ext>
            </a:extLst>
          </p:cNvPr>
          <p:cNvSpPr txBox="1">
            <a:spLocks noChangeArrowheads="1"/>
          </p:cNvSpPr>
          <p:nvPr/>
        </p:nvSpPr>
        <p:spPr bwMode="auto">
          <a:xfrm>
            <a:off x="275877" y="4891627"/>
            <a:ext cx="17412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Schule</a:t>
            </a:r>
          </a:p>
        </p:txBody>
      </p:sp>
      <p:sp>
        <p:nvSpPr>
          <p:cNvPr id="36" name="Text Box 10">
            <a:extLst>
              <a:ext uri="{FF2B5EF4-FFF2-40B4-BE49-F238E27FC236}">
                <a16:creationId xmlns:a16="http://schemas.microsoft.com/office/drawing/2014/main" id="{C29B3ED0-1D30-A00F-4FE1-51CCCC91C328}"/>
              </a:ext>
            </a:extLst>
          </p:cNvPr>
          <p:cNvSpPr txBox="1">
            <a:spLocks noChangeArrowheads="1"/>
          </p:cNvSpPr>
          <p:nvPr/>
        </p:nvSpPr>
        <p:spPr bwMode="auto">
          <a:xfrm>
            <a:off x="176882" y="4038154"/>
            <a:ext cx="2034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Ernährung</a:t>
            </a:r>
          </a:p>
        </p:txBody>
      </p:sp>
      <p:sp>
        <p:nvSpPr>
          <p:cNvPr id="37" name="Text Box 10">
            <a:extLst>
              <a:ext uri="{FF2B5EF4-FFF2-40B4-BE49-F238E27FC236}">
                <a16:creationId xmlns:a16="http://schemas.microsoft.com/office/drawing/2014/main" id="{423914EE-C60C-B29D-6301-55FDAD4EA693}"/>
              </a:ext>
            </a:extLst>
          </p:cNvPr>
          <p:cNvSpPr txBox="1">
            <a:spLocks noChangeArrowheads="1"/>
          </p:cNvSpPr>
          <p:nvPr/>
        </p:nvSpPr>
        <p:spPr bwMode="auto">
          <a:xfrm>
            <a:off x="5653556" y="1427082"/>
            <a:ext cx="283834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Plebejer</a:t>
            </a:r>
          </a:p>
        </p:txBody>
      </p:sp>
      <p:sp>
        <p:nvSpPr>
          <p:cNvPr id="38" name="Text Box 10">
            <a:extLst>
              <a:ext uri="{FF2B5EF4-FFF2-40B4-BE49-F238E27FC236}">
                <a16:creationId xmlns:a16="http://schemas.microsoft.com/office/drawing/2014/main" id="{0A1E14D5-8B1C-14F7-F4D4-175FD4E67550}"/>
              </a:ext>
            </a:extLst>
          </p:cNvPr>
          <p:cNvSpPr txBox="1">
            <a:spLocks noChangeArrowheads="1"/>
          </p:cNvSpPr>
          <p:nvPr/>
        </p:nvSpPr>
        <p:spPr bwMode="auto">
          <a:xfrm>
            <a:off x="2202948" y="4614627"/>
            <a:ext cx="317664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Privatlehrer lehrt         Lesen, Schreiben, Rechnen und Redekunst</a:t>
            </a:r>
          </a:p>
        </p:txBody>
      </p:sp>
      <p:sp>
        <p:nvSpPr>
          <p:cNvPr id="39" name="Text Box 10">
            <a:extLst>
              <a:ext uri="{FF2B5EF4-FFF2-40B4-BE49-F238E27FC236}">
                <a16:creationId xmlns:a16="http://schemas.microsoft.com/office/drawing/2014/main" id="{E8857827-4664-B838-C587-2A84CBC951B9}"/>
              </a:ext>
            </a:extLst>
          </p:cNvPr>
          <p:cNvSpPr txBox="1">
            <a:spLocks noChangeArrowheads="1"/>
          </p:cNvSpPr>
          <p:nvPr/>
        </p:nvSpPr>
        <p:spPr bwMode="auto">
          <a:xfrm>
            <a:off x="2233435" y="2843142"/>
            <a:ext cx="319317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Villen mit Innenhof, Küche, Fußbodenheizung und fließendem Wasser </a:t>
            </a:r>
          </a:p>
        </p:txBody>
      </p:sp>
      <p:sp>
        <p:nvSpPr>
          <p:cNvPr id="45" name="Text Box 10">
            <a:extLst>
              <a:ext uri="{FF2B5EF4-FFF2-40B4-BE49-F238E27FC236}">
                <a16:creationId xmlns:a16="http://schemas.microsoft.com/office/drawing/2014/main" id="{DFD51B21-6F4B-E835-18A3-8295B8B1C8A9}"/>
              </a:ext>
            </a:extLst>
          </p:cNvPr>
          <p:cNvSpPr txBox="1">
            <a:spLocks noChangeArrowheads="1"/>
          </p:cNvSpPr>
          <p:nvPr/>
        </p:nvSpPr>
        <p:spPr bwMode="auto">
          <a:xfrm>
            <a:off x="5367618" y="2852808"/>
            <a:ext cx="34559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große Mietshäuser ohne Küche, fließendes Wasser und Toiletten</a:t>
            </a:r>
          </a:p>
        </p:txBody>
      </p:sp>
      <p:sp>
        <p:nvSpPr>
          <p:cNvPr id="46" name="Text Box 10">
            <a:extLst>
              <a:ext uri="{FF2B5EF4-FFF2-40B4-BE49-F238E27FC236}">
                <a16:creationId xmlns:a16="http://schemas.microsoft.com/office/drawing/2014/main" id="{458E7DEA-1046-DB07-2818-959720316958}"/>
              </a:ext>
            </a:extLst>
          </p:cNvPr>
          <p:cNvSpPr txBox="1">
            <a:spLocks noChangeArrowheads="1"/>
          </p:cNvSpPr>
          <p:nvPr/>
        </p:nvSpPr>
        <p:spPr bwMode="auto">
          <a:xfrm>
            <a:off x="5734962" y="4756125"/>
            <a:ext cx="278663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keine schulische Ausbildung</a:t>
            </a:r>
          </a:p>
        </p:txBody>
      </p:sp>
      <p:sp>
        <p:nvSpPr>
          <p:cNvPr id="48" name="Text Box 10">
            <a:extLst>
              <a:ext uri="{FF2B5EF4-FFF2-40B4-BE49-F238E27FC236}">
                <a16:creationId xmlns:a16="http://schemas.microsoft.com/office/drawing/2014/main" id="{F8AF47EB-7475-4E09-0DAA-E1280A4AF539}"/>
              </a:ext>
            </a:extLst>
          </p:cNvPr>
          <p:cNvSpPr txBox="1">
            <a:spLocks noChangeArrowheads="1"/>
          </p:cNvSpPr>
          <p:nvPr/>
        </p:nvSpPr>
        <p:spPr bwMode="auto">
          <a:xfrm>
            <a:off x="257271" y="5765646"/>
            <a:ext cx="17569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669900"/>
                </a:solidFill>
                <a:latin typeface="Calibri" panose="020F0502020204030204" pitchFamily="34" charset="0"/>
              </a:rPr>
              <a:t>Freizeit</a:t>
            </a:r>
          </a:p>
        </p:txBody>
      </p:sp>
      <p:sp>
        <p:nvSpPr>
          <p:cNvPr id="49" name="Text Box 10">
            <a:extLst>
              <a:ext uri="{FF2B5EF4-FFF2-40B4-BE49-F238E27FC236}">
                <a16:creationId xmlns:a16="http://schemas.microsoft.com/office/drawing/2014/main" id="{9303E209-6263-6C86-C4BB-0D4148511DBF}"/>
              </a:ext>
            </a:extLst>
          </p:cNvPr>
          <p:cNvSpPr txBox="1">
            <a:spLocks noChangeArrowheads="1"/>
          </p:cNvSpPr>
          <p:nvPr/>
        </p:nvSpPr>
        <p:spPr bwMode="auto">
          <a:xfrm>
            <a:off x="5712642" y="3883403"/>
            <a:ext cx="278663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Getreidebrei, Brot, Käse, Wasser, Wein</a:t>
            </a:r>
          </a:p>
        </p:txBody>
      </p:sp>
      <p:sp>
        <p:nvSpPr>
          <p:cNvPr id="50" name="Text Box 10">
            <a:extLst>
              <a:ext uri="{FF2B5EF4-FFF2-40B4-BE49-F238E27FC236}">
                <a16:creationId xmlns:a16="http://schemas.microsoft.com/office/drawing/2014/main" id="{E363EF00-2E53-B7CF-E68D-D94F9C7E946C}"/>
              </a:ext>
            </a:extLst>
          </p:cNvPr>
          <p:cNvSpPr txBox="1">
            <a:spLocks noChangeArrowheads="1"/>
          </p:cNvSpPr>
          <p:nvPr/>
        </p:nvSpPr>
        <p:spPr bwMode="auto">
          <a:xfrm>
            <a:off x="2428545" y="3870997"/>
            <a:ext cx="29374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Datteln, Oliven, Fisch, Fleisch, Gemüse, Früchte</a:t>
            </a:r>
          </a:p>
        </p:txBody>
      </p:sp>
      <p:cxnSp>
        <p:nvCxnSpPr>
          <p:cNvPr id="51" name="Gerade Verbindung 13">
            <a:extLst>
              <a:ext uri="{FF2B5EF4-FFF2-40B4-BE49-F238E27FC236}">
                <a16:creationId xmlns:a16="http://schemas.microsoft.com/office/drawing/2014/main" id="{EF81A931-90A6-28F3-C6C6-E02C28C20B7E}"/>
              </a:ext>
            </a:extLst>
          </p:cNvPr>
          <p:cNvCxnSpPr>
            <a:cxnSpLocks noChangeShapeType="1"/>
          </p:cNvCxnSpPr>
          <p:nvPr/>
        </p:nvCxnSpPr>
        <p:spPr bwMode="auto">
          <a:xfrm flipV="1">
            <a:off x="156809" y="6409625"/>
            <a:ext cx="8568000" cy="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52" name="Gerade Verbindung 13">
            <a:extLst>
              <a:ext uri="{FF2B5EF4-FFF2-40B4-BE49-F238E27FC236}">
                <a16:creationId xmlns:a16="http://schemas.microsoft.com/office/drawing/2014/main" id="{DF4E50B4-5EEF-1259-7031-5B93F5C978B2}"/>
              </a:ext>
            </a:extLst>
          </p:cNvPr>
          <p:cNvCxnSpPr>
            <a:cxnSpLocks noChangeShapeType="1"/>
          </p:cNvCxnSpPr>
          <p:nvPr/>
        </p:nvCxnSpPr>
        <p:spPr bwMode="auto">
          <a:xfrm>
            <a:off x="5478743" y="1459059"/>
            <a:ext cx="1757" cy="4932000"/>
          </a:xfrm>
          <a:prstGeom prst="line">
            <a:avLst/>
          </a:prstGeom>
          <a:noFill/>
          <a:ln w="38100" algn="ctr">
            <a:solidFill>
              <a:srgbClr val="669900"/>
            </a:solidFill>
            <a:round/>
            <a:headEnd/>
            <a:tailEnd/>
          </a:ln>
          <a:extLst>
            <a:ext uri="{909E8E84-426E-40DD-AFC4-6F175D3DCCD1}">
              <a14:hiddenFill xmlns:a14="http://schemas.microsoft.com/office/drawing/2010/main">
                <a:noFill/>
              </a14:hiddenFill>
            </a:ext>
          </a:extLst>
        </p:spPr>
      </p:cxnSp>
      <p:cxnSp>
        <p:nvCxnSpPr>
          <p:cNvPr id="54" name="Gerader Verbinder 53">
            <a:extLst>
              <a:ext uri="{FF2B5EF4-FFF2-40B4-BE49-F238E27FC236}">
                <a16:creationId xmlns:a16="http://schemas.microsoft.com/office/drawing/2014/main" id="{EF5B0822-844F-5BDA-9D85-0BBD13C4F045}"/>
              </a:ext>
            </a:extLst>
          </p:cNvPr>
          <p:cNvCxnSpPr>
            <a:cxnSpLocks/>
          </p:cNvCxnSpPr>
          <p:nvPr/>
        </p:nvCxnSpPr>
        <p:spPr bwMode="auto">
          <a:xfrm>
            <a:off x="5478743" y="2065498"/>
            <a:ext cx="0" cy="828000"/>
          </a:xfrm>
          <a:prstGeom prst="line">
            <a:avLst/>
          </a:prstGeom>
          <a:ln w="76200">
            <a:solidFill>
              <a:schemeClr val="bg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1" name="Text Box 10">
            <a:extLst>
              <a:ext uri="{FF2B5EF4-FFF2-40B4-BE49-F238E27FC236}">
                <a16:creationId xmlns:a16="http://schemas.microsoft.com/office/drawing/2014/main" id="{BA43E50E-FC75-BC49-54BD-518EAFD71D5E}"/>
              </a:ext>
            </a:extLst>
          </p:cNvPr>
          <p:cNvSpPr txBox="1">
            <a:spLocks noChangeArrowheads="1"/>
          </p:cNvSpPr>
          <p:nvPr/>
        </p:nvSpPr>
        <p:spPr bwMode="auto">
          <a:xfrm>
            <a:off x="2305121" y="2117858"/>
            <a:ext cx="6308912" cy="8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Vater hat Macht über Familie und spricht Recht,       Mutter kümmert sich um Kindererziehung und Haushalt</a:t>
            </a:r>
          </a:p>
          <a:p>
            <a:pPr algn="ctr" eaLnBrk="1" hangingPunct="1">
              <a:spcBef>
                <a:spcPct val="50000"/>
              </a:spcBef>
            </a:pPr>
            <a:endParaRPr lang="de-DE" altLang="de-DE" sz="2000" dirty="0">
              <a:solidFill>
                <a:srgbClr val="333333"/>
              </a:solidFill>
              <a:latin typeface="Calibri" panose="020F0502020204030204" pitchFamily="34" charset="0"/>
            </a:endParaRPr>
          </a:p>
        </p:txBody>
      </p:sp>
      <p:cxnSp>
        <p:nvCxnSpPr>
          <p:cNvPr id="56" name="Gerader Verbinder 55">
            <a:extLst>
              <a:ext uri="{FF2B5EF4-FFF2-40B4-BE49-F238E27FC236}">
                <a16:creationId xmlns:a16="http://schemas.microsoft.com/office/drawing/2014/main" id="{0B22DB99-64B3-1355-1C3F-6962D37761E7}"/>
              </a:ext>
            </a:extLst>
          </p:cNvPr>
          <p:cNvCxnSpPr>
            <a:cxnSpLocks/>
          </p:cNvCxnSpPr>
          <p:nvPr/>
        </p:nvCxnSpPr>
        <p:spPr bwMode="auto">
          <a:xfrm>
            <a:off x="5478743" y="5563625"/>
            <a:ext cx="0" cy="828000"/>
          </a:xfrm>
          <a:prstGeom prst="line">
            <a:avLst/>
          </a:prstGeom>
          <a:ln w="76200">
            <a:solidFill>
              <a:schemeClr val="bg1"/>
            </a:soli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2" name="Text Box 10">
            <a:extLst>
              <a:ext uri="{FF2B5EF4-FFF2-40B4-BE49-F238E27FC236}">
                <a16:creationId xmlns:a16="http://schemas.microsoft.com/office/drawing/2014/main" id="{22091D1F-C743-D72A-DD4C-45ADA5A08EB8}"/>
              </a:ext>
            </a:extLst>
          </p:cNvPr>
          <p:cNvSpPr txBox="1">
            <a:spLocks noChangeArrowheads="1"/>
          </p:cNvSpPr>
          <p:nvPr/>
        </p:nvSpPr>
        <p:spPr bwMode="auto">
          <a:xfrm>
            <a:off x="2620662" y="5470625"/>
            <a:ext cx="553904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000" dirty="0">
                <a:solidFill>
                  <a:srgbClr val="333333"/>
                </a:solidFill>
                <a:latin typeface="Calibri" panose="020F0502020204030204" pitchFamily="34" charset="0"/>
              </a:rPr>
              <a:t>Pferde- und Wagenrennen im Circus Maximus, Tier- und Gladiatorenkämpfe im Kolosseum, Theater- und Thermenbesuche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38" grpId="0"/>
      <p:bldP spid="39" grpId="0"/>
      <p:bldP spid="45" grpId="0"/>
      <p:bldP spid="46" grpId="0"/>
      <p:bldP spid="48" grpId="0"/>
      <p:bldP spid="49" grpId="0"/>
      <p:bldP spid="50" grpId="0"/>
      <p:bldP spid="41" grpId="0"/>
      <p:bldP spid="4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„Leben in Rom“ auf den Seiten 42 bis 43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267</Words>
  <Application>Microsoft Office PowerPoint</Application>
  <PresentationFormat>Bildschirmpräsentation (4:3)</PresentationFormat>
  <Paragraphs>36</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77</cp:revision>
  <dcterms:created xsi:type="dcterms:W3CDTF">2011-07-14T19:54:09Z</dcterms:created>
  <dcterms:modified xsi:type="dcterms:W3CDTF">2022-11-07T07:43:06Z</dcterms:modified>
</cp:coreProperties>
</file>