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93" r:id="rId2"/>
    <p:sldId id="292" r:id="rId3"/>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3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777C7D2-FB2B-4F73-9465-FD7B31B549C1}" type="datetimeFigureOut">
              <a:rPr lang="de-AT"/>
              <a:pPr>
                <a:defRPr/>
              </a:pPr>
              <a:t>11.09.2024</a:t>
            </a:fld>
            <a:endParaRPr lang="de-AT"/>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1178255D-A123-46A7-BC05-2908AF601C03}" type="slidenum">
              <a:rPr lang="de-AT"/>
              <a:pPr>
                <a:defRPr/>
              </a:pPr>
              <a:t>‹Nr.›</a:t>
            </a:fld>
            <a:endParaRPr lang="de-AT"/>
          </a:p>
        </p:txBody>
      </p:sp>
    </p:spTree>
    <p:extLst>
      <p:ext uri="{BB962C8B-B14F-4D97-AF65-F5344CB8AC3E}">
        <p14:creationId xmlns:p14="http://schemas.microsoft.com/office/powerpoint/2010/main" val="31945285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7D78242-045A-45A0-AD88-59CFEF375441}" type="datetimeFigureOut">
              <a:rPr lang="de-AT"/>
              <a:pPr>
                <a:defRPr/>
              </a:pPr>
              <a:t>11.09.2024</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0B72456F-820E-48E7-93C5-63537C93CD02}" type="slidenum">
              <a:rPr lang="de-AT"/>
              <a:pPr>
                <a:defRPr/>
              </a:pPr>
              <a:t>‹Nr.›</a:t>
            </a:fld>
            <a:endParaRPr lang="de-AT"/>
          </a:p>
        </p:txBody>
      </p:sp>
    </p:spTree>
    <p:extLst>
      <p:ext uri="{BB962C8B-B14F-4D97-AF65-F5344CB8AC3E}">
        <p14:creationId xmlns:p14="http://schemas.microsoft.com/office/powerpoint/2010/main" val="24637666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1460576716"/>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138F93A7-CDB4-4BA8-9295-BE021FF6A8D6}"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2E8433BD-22E3-442D-9091-A3F959B611D6}" type="slidenum">
              <a:rPr lang="de-AT"/>
              <a:pPr>
                <a:defRPr/>
              </a:pPr>
              <a:t>‹Nr.›</a:t>
            </a:fld>
            <a:endParaRPr lang="de-AT"/>
          </a:p>
        </p:txBody>
      </p:sp>
    </p:spTree>
    <p:extLst>
      <p:ext uri="{BB962C8B-B14F-4D97-AF65-F5344CB8AC3E}">
        <p14:creationId xmlns:p14="http://schemas.microsoft.com/office/powerpoint/2010/main" val="911370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62714D43-FD6F-4826-9BF2-4ADE70ED94EC}"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5895D456-2F39-4B3D-A370-43B08F28DBF5}" type="slidenum">
              <a:rPr lang="de-AT"/>
              <a:pPr>
                <a:defRPr/>
              </a:pPr>
              <a:t>‹Nr.›</a:t>
            </a:fld>
            <a:endParaRPr lang="de-AT"/>
          </a:p>
        </p:txBody>
      </p:sp>
    </p:spTree>
    <p:extLst>
      <p:ext uri="{BB962C8B-B14F-4D97-AF65-F5344CB8AC3E}">
        <p14:creationId xmlns:p14="http://schemas.microsoft.com/office/powerpoint/2010/main" val="3917527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p:cNvSpPr>
            <a:spLocks noGrp="1"/>
          </p:cNvSpPr>
          <p:nvPr>
            <p:ph type="dt" sz="half" idx="10"/>
          </p:nvPr>
        </p:nvSpPr>
        <p:spPr/>
        <p:txBody>
          <a:bodyPr/>
          <a:lstStyle>
            <a:lvl1pPr>
              <a:defRPr/>
            </a:lvl1pPr>
          </a:lstStyle>
          <a:p>
            <a:pPr>
              <a:defRPr/>
            </a:pPr>
            <a:fld id="{3320F4C1-3181-492B-A9B5-0F75E19F8E71}"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932664A1-8CCF-418F-9EB8-DDE1F5ABFAFF}" type="slidenum">
              <a:rPr lang="de-AT"/>
              <a:pPr>
                <a:defRPr/>
              </a:pPr>
              <a:t>‹Nr.›</a:t>
            </a:fld>
            <a:endParaRPr lang="de-AT"/>
          </a:p>
        </p:txBody>
      </p:sp>
    </p:spTree>
    <p:extLst>
      <p:ext uri="{BB962C8B-B14F-4D97-AF65-F5344CB8AC3E}">
        <p14:creationId xmlns:p14="http://schemas.microsoft.com/office/powerpoint/2010/main" val="1082764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lvl1pPr>
              <a:defRPr/>
            </a:lvl1pPr>
          </a:lstStyle>
          <a:p>
            <a:pPr>
              <a:defRPr/>
            </a:pPr>
            <a:fld id="{796751E9-9969-463E-AF5F-5BA3008C7B3A}"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57592879-77B6-49DF-BDB3-96BE410E52E3}" type="slidenum">
              <a:rPr lang="de-AT"/>
              <a:pPr>
                <a:defRPr/>
              </a:pPr>
              <a:t>‹Nr.›</a:t>
            </a:fld>
            <a:endParaRPr lang="de-AT"/>
          </a:p>
        </p:txBody>
      </p:sp>
    </p:spTree>
    <p:extLst>
      <p:ext uri="{BB962C8B-B14F-4D97-AF65-F5344CB8AC3E}">
        <p14:creationId xmlns:p14="http://schemas.microsoft.com/office/powerpoint/2010/main" val="57312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p:cNvSpPr>
            <a:spLocks noGrp="1"/>
          </p:cNvSpPr>
          <p:nvPr>
            <p:ph type="dt" sz="half" idx="10"/>
          </p:nvPr>
        </p:nvSpPr>
        <p:spPr/>
        <p:txBody>
          <a:bodyPr/>
          <a:lstStyle>
            <a:lvl1pPr>
              <a:defRPr/>
            </a:lvl1pPr>
          </a:lstStyle>
          <a:p>
            <a:pPr>
              <a:defRPr/>
            </a:pPr>
            <a:fld id="{BB7BB929-8271-4B6C-AAE9-FB38AF55E8FE}" type="datetimeFigureOut">
              <a:rPr lang="de-AT"/>
              <a:pPr>
                <a:defRPr/>
              </a:pPr>
              <a:t>11.09.2024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F56FCD94-9C8F-4850-AB0C-A9328C7EB185}" type="slidenum">
              <a:rPr lang="de-AT"/>
              <a:pPr>
                <a:defRPr/>
              </a:pPr>
              <a:t>‹Nr.›</a:t>
            </a:fld>
            <a:endParaRPr lang="de-AT"/>
          </a:p>
        </p:txBody>
      </p:sp>
    </p:spTree>
    <p:extLst>
      <p:ext uri="{BB962C8B-B14F-4D97-AF65-F5344CB8AC3E}">
        <p14:creationId xmlns:p14="http://schemas.microsoft.com/office/powerpoint/2010/main" val="3039858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p:cNvSpPr>
            <a:spLocks noGrp="1"/>
          </p:cNvSpPr>
          <p:nvPr>
            <p:ph type="dt" sz="half" idx="10"/>
          </p:nvPr>
        </p:nvSpPr>
        <p:spPr/>
        <p:txBody>
          <a:bodyPr/>
          <a:lstStyle>
            <a:lvl1pPr>
              <a:defRPr/>
            </a:lvl1pPr>
          </a:lstStyle>
          <a:p>
            <a:pPr>
              <a:defRPr/>
            </a:pPr>
            <a:fld id="{409927EF-1139-4D36-B867-ACF894563AE7}" type="datetimeFigureOut">
              <a:rPr lang="de-AT"/>
              <a:pPr>
                <a:defRPr/>
              </a:pPr>
              <a:t>11.09.2024</a:t>
            </a:fld>
            <a:endParaRPr lang="de-AT"/>
          </a:p>
        </p:txBody>
      </p:sp>
      <p:sp>
        <p:nvSpPr>
          <p:cNvPr id="8" name="Fußzeilenplatzhalter 4"/>
          <p:cNvSpPr>
            <a:spLocks noGrp="1"/>
          </p:cNvSpPr>
          <p:nvPr>
            <p:ph type="ftr" sz="quarter" idx="11"/>
          </p:nvPr>
        </p:nvSpPr>
        <p:spPr/>
        <p:txBody>
          <a:bodyPr/>
          <a:lstStyle>
            <a:lvl1pPr>
              <a:defRPr/>
            </a:lvl1pPr>
          </a:lstStyle>
          <a:p>
            <a:pPr>
              <a:defRPr/>
            </a:pPr>
            <a:endParaRPr lang="de-AT"/>
          </a:p>
        </p:txBody>
      </p:sp>
      <p:sp>
        <p:nvSpPr>
          <p:cNvPr id="9" name="Foliennummernplatzhalter 5"/>
          <p:cNvSpPr>
            <a:spLocks noGrp="1"/>
          </p:cNvSpPr>
          <p:nvPr>
            <p:ph type="sldNum" sz="quarter" idx="12"/>
          </p:nvPr>
        </p:nvSpPr>
        <p:spPr/>
        <p:txBody>
          <a:bodyPr/>
          <a:lstStyle>
            <a:lvl1pPr>
              <a:defRPr/>
            </a:lvl1pPr>
          </a:lstStyle>
          <a:p>
            <a:pPr>
              <a:defRPr/>
            </a:pPr>
            <a:fld id="{74CE6F60-D57B-447D-BB6F-09759DB554C2}" type="slidenum">
              <a:rPr lang="de-AT"/>
              <a:pPr>
                <a:defRPr/>
              </a:pPr>
              <a:t>‹Nr.›</a:t>
            </a:fld>
            <a:endParaRPr lang="de-AT"/>
          </a:p>
        </p:txBody>
      </p:sp>
    </p:spTree>
    <p:extLst>
      <p:ext uri="{BB962C8B-B14F-4D97-AF65-F5344CB8AC3E}">
        <p14:creationId xmlns:p14="http://schemas.microsoft.com/office/powerpoint/2010/main" val="1257301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p:cNvSpPr>
            <a:spLocks noGrp="1"/>
          </p:cNvSpPr>
          <p:nvPr>
            <p:ph type="dt" sz="half" idx="10"/>
          </p:nvPr>
        </p:nvSpPr>
        <p:spPr/>
        <p:txBody>
          <a:bodyPr/>
          <a:lstStyle>
            <a:lvl1pPr>
              <a:defRPr/>
            </a:lvl1pPr>
          </a:lstStyle>
          <a:p>
            <a:pPr>
              <a:defRPr/>
            </a:pPr>
            <a:fld id="{E2660972-1E4D-4A7F-B4BE-2C321C67B60C}" type="datetimeFigureOut">
              <a:rPr lang="de-AT"/>
              <a:pPr>
                <a:defRPr/>
              </a:pPr>
              <a:t>11.09.2024</a:t>
            </a:fld>
            <a:endParaRPr lang="de-AT"/>
          </a:p>
        </p:txBody>
      </p:sp>
      <p:sp>
        <p:nvSpPr>
          <p:cNvPr id="4" name="Fußzeilenplatzhalter 4"/>
          <p:cNvSpPr>
            <a:spLocks noGrp="1"/>
          </p:cNvSpPr>
          <p:nvPr>
            <p:ph type="ftr" sz="quarter" idx="11"/>
          </p:nvPr>
        </p:nvSpPr>
        <p:spPr/>
        <p:txBody>
          <a:bodyPr/>
          <a:lstStyle>
            <a:lvl1pPr>
              <a:defRPr/>
            </a:lvl1pPr>
          </a:lstStyle>
          <a:p>
            <a:pPr>
              <a:defRPr/>
            </a:pPr>
            <a:endParaRPr lang="de-AT"/>
          </a:p>
        </p:txBody>
      </p:sp>
      <p:sp>
        <p:nvSpPr>
          <p:cNvPr id="5" name="Foliennummernplatzhalter 5"/>
          <p:cNvSpPr>
            <a:spLocks noGrp="1"/>
          </p:cNvSpPr>
          <p:nvPr>
            <p:ph type="sldNum" sz="quarter" idx="12"/>
          </p:nvPr>
        </p:nvSpPr>
        <p:spPr/>
        <p:txBody>
          <a:bodyPr/>
          <a:lstStyle>
            <a:lvl1pPr>
              <a:defRPr/>
            </a:lvl1pPr>
          </a:lstStyle>
          <a:p>
            <a:pPr>
              <a:defRPr/>
            </a:pPr>
            <a:fld id="{46833811-4A4C-42D5-82FD-3EE8AEF9A699}" type="slidenum">
              <a:rPr lang="de-AT"/>
              <a:pPr>
                <a:defRPr/>
              </a:pPr>
              <a:t>‹Nr.›</a:t>
            </a:fld>
            <a:endParaRPr lang="de-AT"/>
          </a:p>
        </p:txBody>
      </p:sp>
    </p:spTree>
    <p:extLst>
      <p:ext uri="{BB962C8B-B14F-4D97-AF65-F5344CB8AC3E}">
        <p14:creationId xmlns:p14="http://schemas.microsoft.com/office/powerpoint/2010/main" val="2792538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72E40B0A-9857-4A98-B26C-F01AF104F688}" type="datetimeFigureOut">
              <a:rPr lang="de-AT"/>
              <a:pPr>
                <a:defRPr/>
              </a:pPr>
              <a:t>11.09.2024</a:t>
            </a:fld>
            <a:endParaRPr lang="de-AT"/>
          </a:p>
        </p:txBody>
      </p:sp>
      <p:sp>
        <p:nvSpPr>
          <p:cNvPr id="3" name="Fußzeilenplatzhalter 4"/>
          <p:cNvSpPr>
            <a:spLocks noGrp="1"/>
          </p:cNvSpPr>
          <p:nvPr>
            <p:ph type="ftr" sz="quarter" idx="11"/>
          </p:nvPr>
        </p:nvSpPr>
        <p:spPr/>
        <p:txBody>
          <a:bodyPr/>
          <a:lstStyle>
            <a:lvl1pPr>
              <a:defRPr/>
            </a:lvl1pPr>
          </a:lstStyle>
          <a:p>
            <a:pPr>
              <a:defRPr/>
            </a:pPr>
            <a:endParaRPr lang="de-AT"/>
          </a:p>
        </p:txBody>
      </p:sp>
      <p:sp>
        <p:nvSpPr>
          <p:cNvPr id="4" name="Foliennummernplatzhalter 5"/>
          <p:cNvSpPr>
            <a:spLocks noGrp="1"/>
          </p:cNvSpPr>
          <p:nvPr>
            <p:ph type="sldNum" sz="quarter" idx="12"/>
          </p:nvPr>
        </p:nvSpPr>
        <p:spPr/>
        <p:txBody>
          <a:bodyPr/>
          <a:lstStyle>
            <a:lvl1pPr>
              <a:defRPr/>
            </a:lvl1pPr>
          </a:lstStyle>
          <a:p>
            <a:pPr>
              <a:defRPr/>
            </a:pPr>
            <a:fld id="{3EBF52E5-9671-47EA-B2CA-2EEFE250F4B9}" type="slidenum">
              <a:rPr lang="de-AT"/>
              <a:pPr>
                <a:defRPr/>
              </a:pPr>
              <a:t>‹Nr.›</a:t>
            </a:fld>
            <a:endParaRPr lang="de-AT"/>
          </a:p>
        </p:txBody>
      </p:sp>
    </p:spTree>
    <p:extLst>
      <p:ext uri="{BB962C8B-B14F-4D97-AF65-F5344CB8AC3E}">
        <p14:creationId xmlns:p14="http://schemas.microsoft.com/office/powerpoint/2010/main" val="3136328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55B87A49-CF08-4ED6-9D4A-4BD71227AEFE}" type="datetimeFigureOut">
              <a:rPr lang="de-AT"/>
              <a:pPr>
                <a:defRPr/>
              </a:pPr>
              <a:t>11.09.2024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B5C0C3C7-D1E1-4065-A18C-7E44EA4E0281}" type="slidenum">
              <a:rPr lang="de-AT"/>
              <a:pPr>
                <a:defRPr/>
              </a:pPr>
              <a:t>‹Nr.›</a:t>
            </a:fld>
            <a:endParaRPr lang="de-AT"/>
          </a:p>
        </p:txBody>
      </p:sp>
    </p:spTree>
    <p:extLst>
      <p:ext uri="{BB962C8B-B14F-4D97-AF65-F5344CB8AC3E}">
        <p14:creationId xmlns:p14="http://schemas.microsoft.com/office/powerpoint/2010/main" val="2627816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98C3ECF8-66E0-406B-9BC4-23FE22562FED}" type="datetimeFigureOut">
              <a:rPr lang="de-AT"/>
              <a:pPr>
                <a:defRPr/>
              </a:pPr>
              <a:t>11.09.2024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293A78CF-EF1F-4C01-B96A-9BEC89BA2356}" type="slidenum">
              <a:rPr lang="de-AT"/>
              <a:pPr>
                <a:defRPr/>
              </a:pPr>
              <a:t>‹Nr.›</a:t>
            </a:fld>
            <a:endParaRPr lang="de-AT"/>
          </a:p>
        </p:txBody>
      </p:sp>
    </p:spTree>
    <p:extLst>
      <p:ext uri="{BB962C8B-B14F-4D97-AF65-F5344CB8AC3E}">
        <p14:creationId xmlns:p14="http://schemas.microsoft.com/office/powerpoint/2010/main" val="3425013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F1DF988C-67AB-4158-A138-6E670C13D524}" type="datetimeFigureOut">
              <a:rPr lang="de-AT"/>
              <a:pPr>
                <a:defRPr/>
              </a:pPr>
              <a:t>11.09.2024</a:t>
            </a:fld>
            <a:endParaRPr lang="de-AT"/>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CEF29B6A-3FDF-4DC8-9E0E-BBC2F481AAC2}" type="slidenum">
              <a:rPr lang="de-AT"/>
              <a:pPr>
                <a:defRPr/>
              </a:pPr>
              <a:t>‹Nr.›</a:t>
            </a:fld>
            <a:endParaRPr lang="de-AT"/>
          </a:p>
        </p:txBody>
      </p:sp>
      <p:pic>
        <p:nvPicPr>
          <p:cNvPr id="1032" name="Picture 19"/>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p:cNvSpPr>
            <a:spLocks noChangeArrowheads="1"/>
          </p:cNvSpPr>
          <p:nvPr/>
        </p:nvSpPr>
        <p:spPr bwMode="auto">
          <a:xfrm>
            <a:off x="-15875" y="651668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a:solidFill>
                  <a:srgbClr val="333333"/>
                </a:solidFill>
              </a:rPr>
              <a:t> </a:t>
            </a:r>
            <a:r>
              <a:rPr lang="de-DE" altLang="de-DE" sz="1000" dirty="0">
                <a:solidFill>
                  <a:srgbClr val="333333"/>
                </a:solidFill>
                <a:latin typeface="Syntax LT Std" pitchFamily="34" charset="0"/>
              </a:rPr>
              <a:t>© Österreichischer Bundesverlag Schulbuch GmbH &amp; Co. KG, Wien 2025</a:t>
            </a:r>
          </a:p>
        </p:txBody>
      </p:sp>
      <p:pic>
        <p:nvPicPr>
          <p:cNvPr id="1036" name="Picture 13" descr="I:\500-vs_hs\Aushilfen\___Carina\Unterwegs\uw1_schriftzug_weiss.gif"/>
          <p:cNvPicPr>
            <a:picLocks noChangeAspect="1" noChangeArrowheads="1"/>
          </p:cNvPicPr>
          <p:nvPr/>
        </p:nvPicPr>
        <p:blipFill>
          <a:blip r:embed="rId16" cstate="print">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p:cNvSpPr txBox="1">
            <a:spLocks noChangeArrowheads="1"/>
          </p:cNvSpPr>
          <p:nvPr userDrawn="1"/>
        </p:nvSpPr>
        <p:spPr bwMode="auto">
          <a:xfrm>
            <a:off x="1835150" y="-128588"/>
            <a:ext cx="4968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19" r:id="rId1"/>
    <p:sldLayoutId id="2147484009" r:id="rId2"/>
    <p:sldLayoutId id="2147484010" r:id="rId3"/>
    <p:sldLayoutId id="2147484011" r:id="rId4"/>
    <p:sldLayoutId id="2147484012" r:id="rId5"/>
    <p:sldLayoutId id="2147484013" r:id="rId6"/>
    <p:sldLayoutId id="2147484014" r:id="rId7"/>
    <p:sldLayoutId id="2147484015" r:id="rId8"/>
    <p:sldLayoutId id="2147484016" r:id="rId9"/>
    <p:sldLayoutId id="2147484017" r:id="rId10"/>
    <p:sldLayoutId id="214748401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a:spLocks noGrp="1"/>
          </p:cNvSpPr>
          <p:nvPr>
            <p:ph type="title"/>
          </p:nvPr>
        </p:nvSpPr>
        <p:spPr>
          <a:xfrm>
            <a:off x="1115616" y="1340768"/>
            <a:ext cx="7488832" cy="461665"/>
          </a:xfrm>
        </p:spPr>
        <p:txBody>
          <a:bodyPr/>
          <a:lstStyle/>
          <a:p>
            <a:r>
              <a:rPr lang="de-AT" altLang="de-DE" sz="2400" dirty="0"/>
              <a:t>Das Arbeitsmarktservice (AMS)</a:t>
            </a:r>
          </a:p>
        </p:txBody>
      </p:sp>
      <p:cxnSp>
        <p:nvCxnSpPr>
          <p:cNvPr id="3" name="Gerade Verbindung mit Pfeil 2"/>
          <p:cNvCxnSpPr/>
          <p:nvPr/>
        </p:nvCxnSpPr>
        <p:spPr>
          <a:xfrm flipH="1">
            <a:off x="3328281" y="2126796"/>
            <a:ext cx="451631" cy="1648816"/>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cxnSp>
        <p:nvCxnSpPr>
          <p:cNvPr id="14" name="Gerade Verbindung mit Pfeil 13"/>
          <p:cNvCxnSpPr/>
          <p:nvPr/>
        </p:nvCxnSpPr>
        <p:spPr>
          <a:xfrm flipH="1">
            <a:off x="1901632" y="1988840"/>
            <a:ext cx="726152" cy="563540"/>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sp>
        <p:nvSpPr>
          <p:cNvPr id="2" name="Inhaltsplatzhalter 1"/>
          <p:cNvSpPr>
            <a:spLocks noGrp="1"/>
          </p:cNvSpPr>
          <p:nvPr>
            <p:ph idx="1"/>
          </p:nvPr>
        </p:nvSpPr>
        <p:spPr>
          <a:xfrm>
            <a:off x="781075" y="2809769"/>
            <a:ext cx="1389162" cy="554385"/>
          </a:xfrm>
        </p:spPr>
        <p:txBody>
          <a:bodyPr/>
          <a:lstStyle/>
          <a:p>
            <a:pPr marL="0" indent="0" algn="ctr">
              <a:buNone/>
            </a:pPr>
            <a:r>
              <a:rPr lang="de-AT" sz="1200" b="0" dirty="0"/>
              <a:t>berät Arbeitssuchende</a:t>
            </a:r>
          </a:p>
        </p:txBody>
      </p:sp>
      <p:sp>
        <p:nvSpPr>
          <p:cNvPr id="4" name="Ellipse 3"/>
          <p:cNvSpPr/>
          <p:nvPr/>
        </p:nvSpPr>
        <p:spPr>
          <a:xfrm>
            <a:off x="683568" y="2672916"/>
            <a:ext cx="1584176" cy="82809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28" name="Inhaltsplatzhalter 1"/>
          <p:cNvSpPr txBox="1">
            <a:spLocks/>
          </p:cNvSpPr>
          <p:nvPr/>
        </p:nvSpPr>
        <p:spPr bwMode="auto">
          <a:xfrm>
            <a:off x="2621855" y="4085428"/>
            <a:ext cx="1389162" cy="554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pPr>
            <a:r>
              <a:rPr lang="de-AT" sz="1200" b="0" dirty="0"/>
              <a:t>findet passende</a:t>
            </a:r>
          </a:p>
          <a:p>
            <a:pPr marL="0" indent="0" algn="ctr">
              <a:buFont typeface="Arial" charset="0"/>
              <a:buNone/>
            </a:pPr>
            <a:r>
              <a:rPr lang="de-AT" sz="1200" b="0" dirty="0"/>
              <a:t>Schulungen</a:t>
            </a:r>
          </a:p>
        </p:txBody>
      </p:sp>
      <p:sp>
        <p:nvSpPr>
          <p:cNvPr id="29" name="Inhaltsplatzhalter 1"/>
          <p:cNvSpPr txBox="1">
            <a:spLocks/>
          </p:cNvSpPr>
          <p:nvPr/>
        </p:nvSpPr>
        <p:spPr bwMode="auto">
          <a:xfrm>
            <a:off x="5461595" y="3910850"/>
            <a:ext cx="1389162" cy="554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pPr>
            <a:r>
              <a:rPr lang="de-AT" sz="1200" b="0" dirty="0"/>
              <a:t>berechnet und überweist das Arbeitslosengeld</a:t>
            </a:r>
          </a:p>
        </p:txBody>
      </p:sp>
      <p:sp>
        <p:nvSpPr>
          <p:cNvPr id="30" name="Inhaltsplatzhalter 1"/>
          <p:cNvSpPr txBox="1">
            <a:spLocks/>
          </p:cNvSpPr>
          <p:nvPr/>
        </p:nvSpPr>
        <p:spPr bwMode="auto">
          <a:xfrm>
            <a:off x="7261795" y="2917782"/>
            <a:ext cx="1389162" cy="554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pPr>
            <a:r>
              <a:rPr lang="de-AT" sz="1200" b="0" dirty="0"/>
              <a:t>sucht Arbeitsstellen</a:t>
            </a:r>
          </a:p>
        </p:txBody>
      </p:sp>
      <p:cxnSp>
        <p:nvCxnSpPr>
          <p:cNvPr id="31" name="Gerade Verbindung mit Pfeil 30"/>
          <p:cNvCxnSpPr/>
          <p:nvPr/>
        </p:nvCxnSpPr>
        <p:spPr>
          <a:xfrm>
            <a:off x="5652120" y="2060848"/>
            <a:ext cx="361744" cy="1515844"/>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cxnSp>
        <p:nvCxnSpPr>
          <p:cNvPr id="32" name="Gerade Verbindung mit Pfeil 31"/>
          <p:cNvCxnSpPr/>
          <p:nvPr/>
        </p:nvCxnSpPr>
        <p:spPr>
          <a:xfrm>
            <a:off x="7164288" y="1916832"/>
            <a:ext cx="387243" cy="652620"/>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sp>
        <p:nvSpPr>
          <p:cNvPr id="33" name="Ellipse 32"/>
          <p:cNvSpPr/>
          <p:nvPr/>
        </p:nvSpPr>
        <p:spPr>
          <a:xfrm>
            <a:off x="2462932" y="3910850"/>
            <a:ext cx="1584176" cy="82809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34" name="Ellipse 33"/>
          <p:cNvSpPr/>
          <p:nvPr/>
        </p:nvSpPr>
        <p:spPr>
          <a:xfrm>
            <a:off x="5364088" y="3825044"/>
            <a:ext cx="1584176" cy="82809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35" name="Ellipse 34"/>
          <p:cNvSpPr/>
          <p:nvPr/>
        </p:nvSpPr>
        <p:spPr>
          <a:xfrm>
            <a:off x="7164288" y="2780928"/>
            <a:ext cx="1584176" cy="82809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5" name="Textfeld 4"/>
          <p:cNvSpPr txBox="1"/>
          <p:nvPr/>
        </p:nvSpPr>
        <p:spPr>
          <a:xfrm>
            <a:off x="1402915" y="4808218"/>
            <a:ext cx="5837928" cy="1754326"/>
          </a:xfrm>
          <a:prstGeom prst="rect">
            <a:avLst/>
          </a:prstGeom>
          <a:noFill/>
        </p:spPr>
        <p:txBody>
          <a:bodyPr wrap="square" rtlCol="0">
            <a:spAutoFit/>
          </a:bodyPr>
          <a:lstStyle/>
          <a:p>
            <a:r>
              <a:rPr lang="de-AT" b="1" dirty="0"/>
              <a:t>Arbeitslose müssen AKTIV Arbeit suchen:</a:t>
            </a:r>
          </a:p>
          <a:p>
            <a:endParaRPr lang="de-AT" dirty="0"/>
          </a:p>
          <a:p>
            <a:pPr marL="285750" indent="-285750">
              <a:buFont typeface="Wingdings"/>
              <a:buChar char="à"/>
            </a:pPr>
            <a:r>
              <a:rPr lang="de-AT" dirty="0">
                <a:sym typeface="Wingdings" panose="05000000000000000000" pitchFamily="2" charset="2"/>
              </a:rPr>
              <a:t>Arbeitsstellen suchen: im Internet, in Zeitungen …</a:t>
            </a:r>
          </a:p>
          <a:p>
            <a:pPr marL="285750" indent="-285750">
              <a:buFont typeface="Wingdings"/>
              <a:buChar char="à"/>
            </a:pPr>
            <a:r>
              <a:rPr lang="de-AT" dirty="0">
                <a:sym typeface="Wingdings" panose="05000000000000000000" pitchFamily="2" charset="2"/>
              </a:rPr>
              <a:t>Bewerbungen schreiben</a:t>
            </a:r>
          </a:p>
          <a:p>
            <a:pPr marL="285750" indent="-285750">
              <a:buFont typeface="Wingdings"/>
              <a:buChar char="à"/>
            </a:pPr>
            <a:r>
              <a:rPr lang="de-AT" dirty="0">
                <a:sym typeface="Wingdings" panose="05000000000000000000" pitchFamily="2" charset="2"/>
              </a:rPr>
              <a:t>Bewerbungsgespräche führen</a:t>
            </a:r>
          </a:p>
          <a:p>
            <a:pPr marL="285750" indent="-285750">
              <a:buFont typeface="Wingdings"/>
              <a:buChar char="à"/>
            </a:pPr>
            <a:r>
              <a:rPr lang="de-AT" dirty="0">
                <a:sym typeface="Wingdings" panose="05000000000000000000" pitchFamily="2" charset="2"/>
              </a:rPr>
              <a:t>Termine einhalten</a:t>
            </a:r>
            <a:endParaRPr lang="de-A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5">
                                            <p:txEl>
                                              <p:pRg st="2" end="2"/>
                                            </p:txEl>
                                          </p:spTgt>
                                        </p:tgtEl>
                                        <p:attrNameLst>
                                          <p:attrName>style.visibility</p:attrName>
                                        </p:attrNameLst>
                                      </p:cBhvr>
                                      <p:to>
                                        <p:strVal val="visible"/>
                                      </p:to>
                                    </p:set>
                                    <p:anim calcmode="lin" valueType="num">
                                      <p:cBhvr additive="base">
                                        <p:cTn id="4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5">
                                            <p:txEl>
                                              <p:pRg st="3" end="3"/>
                                            </p:txEl>
                                          </p:spTgt>
                                        </p:tgtEl>
                                        <p:attrNameLst>
                                          <p:attrName>style.visibility</p:attrName>
                                        </p:attrNameLst>
                                      </p:cBhvr>
                                      <p:to>
                                        <p:strVal val="visible"/>
                                      </p:to>
                                    </p:set>
                                    <p:anim calcmode="lin" valueType="num">
                                      <p:cBhvr additive="base">
                                        <p:cTn id="53"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5">
                                            <p:txEl>
                                              <p:pRg st="4" end="4"/>
                                            </p:txEl>
                                          </p:spTgt>
                                        </p:tgtEl>
                                        <p:attrNameLst>
                                          <p:attrName>style.visibility</p:attrName>
                                        </p:attrNameLst>
                                      </p:cBhvr>
                                      <p:to>
                                        <p:strVal val="visible"/>
                                      </p:to>
                                    </p:set>
                                    <p:anim calcmode="lin" valueType="num">
                                      <p:cBhvr additive="base">
                                        <p:cTn id="5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5">
                                            <p:txEl>
                                              <p:pRg st="5" end="5"/>
                                            </p:txEl>
                                          </p:spTgt>
                                        </p:tgtEl>
                                        <p:attrNameLst>
                                          <p:attrName>style.visibility</p:attrName>
                                        </p:attrNameLst>
                                      </p:cBhvr>
                                      <p:to>
                                        <p:strVal val="visible"/>
                                      </p:to>
                                    </p:set>
                                    <p:anim calcmode="lin" valueType="num">
                                      <p:cBhvr additive="base">
                                        <p:cTn id="65"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2" grpId="0" build="p"/>
      <p:bldP spid="28" grpId="0"/>
      <p:bldP spid="29" grpId="0"/>
      <p:bldP spid="3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cs typeface="Arial" pitchFamily="34" charset="0"/>
              </a:rPr>
              <a:t> </a:t>
            </a:r>
            <a:endParaRPr lang="de-DE" altLang="de-DE" sz="1200" b="1" kern="0" dirty="0">
              <a:cs typeface="Arial" pitchFamily="34" charset="0"/>
            </a:endParaRPr>
          </a:p>
          <a:p>
            <a:pPr eaLnBrk="1" fontAlgn="auto" hangingPunct="1">
              <a:spcBef>
                <a:spcPts val="0"/>
              </a:spcBef>
              <a:spcAft>
                <a:spcPts val="0"/>
              </a:spcAft>
              <a:defRPr/>
            </a:pPr>
            <a:r>
              <a:rPr lang="de-DE" altLang="de-DE" sz="1200" b="1" kern="0" dirty="0">
                <a:cs typeface="Arial" pitchFamily="34" charset="0"/>
              </a:rPr>
              <a:t>Impressum</a:t>
            </a:r>
          </a:p>
          <a:p>
            <a:pPr eaLnBrk="1" fontAlgn="auto" hangingPunct="1">
              <a:spcBef>
                <a:spcPts val="0"/>
              </a:spcBef>
              <a:spcAft>
                <a:spcPts val="0"/>
              </a:spcAft>
              <a:defRPr/>
            </a:pPr>
            <a:r>
              <a:rPr lang="de-DE" altLang="de-DE" sz="1200" kern="0" dirty="0">
                <a:cs typeface="Arial" pitchFamily="34" charset="0"/>
              </a:rPr>
              <a:t>© Österreichischer Bundesverlag Schulbuch GmbH &amp; Co. KG, Wien 2025</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Gestaltung: Julian Wildauer</a:t>
            </a:r>
            <a:br>
              <a:rPr lang="de-DE" altLang="de-DE" sz="1200" kern="0" dirty="0">
                <a:cs typeface="Arial" pitchFamily="34" charset="0"/>
              </a:rPr>
            </a:br>
            <a:br>
              <a:rPr lang="de-DE" altLang="de-DE" sz="1200" kern="0" dirty="0">
                <a:cs typeface="Arial" pitchFamily="34" charset="0"/>
              </a:rPr>
            </a:b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Alle Rechte vorbehalten.</a:t>
            </a:r>
          </a:p>
          <a:p>
            <a:pPr eaLnBrk="1" fontAlgn="auto" hangingPunct="1">
              <a:spcBef>
                <a:spcPts val="0"/>
              </a:spcBef>
              <a:spcAft>
                <a:spcPts val="0"/>
              </a:spcAft>
              <a:defRPr/>
            </a:pPr>
            <a:r>
              <a:rPr lang="de-DE" altLang="de-DE" sz="1200" kern="0" dirty="0">
                <a:cs typeface="Arial" pitchFamily="34" charset="0"/>
              </a:rPr>
              <a:t>www.oebv.at</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Jede Nutzung in anderen als den genannten Fällen bedarf der vorherigen schriftlichen Einwilligung des Verlages.</a:t>
            </a:r>
          </a:p>
        </p:txBody>
      </p:sp>
      <p:sp>
        <p:nvSpPr>
          <p:cNvPr id="6" name="Rectangle 6"/>
          <p:cNvSpPr>
            <a:spLocks noChangeArrowheads="1"/>
          </p:cNvSpPr>
          <p:nvPr/>
        </p:nvSpPr>
        <p:spPr bwMode="auto">
          <a:xfrm>
            <a:off x="468313" y="836713"/>
            <a:ext cx="3744912" cy="4897338"/>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cs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Das Tafelbild bezieht sich auf das Thema „Arbeitslos – was nun?“ auf den Seiten 42 und 43 im Schulbuch </a:t>
            </a:r>
            <a:r>
              <a:rPr lang="de-DE" altLang="de-DE" sz="1200" i="1" kern="0" dirty="0">
                <a:solidFill>
                  <a:srgbClr val="000000"/>
                </a:solidFill>
                <a:latin typeface="Arial" pitchFamily="34" charset="0"/>
                <a:cs typeface="Arial" pitchFamily="34" charset="0"/>
              </a:rPr>
              <a:t>unterwegs 3</a:t>
            </a:r>
            <a:r>
              <a:rPr lang="de-DE" altLang="de-DE" sz="1200" kern="0" dirty="0">
                <a:solidFill>
                  <a:srgbClr val="000000"/>
                </a:solidFill>
                <a:latin typeface="Arial" pitchFamily="34" charset="0"/>
                <a:cs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Es kann als Einstieg dienen. </a:t>
            </a:r>
            <a:br>
              <a:rPr lang="de-DE" altLang="de-DE" sz="1100" kern="0" dirty="0">
                <a:solidFill>
                  <a:srgbClr val="000000"/>
                </a:solidFill>
                <a:latin typeface="Arial" pitchFamily="34" charset="0"/>
                <a:cs typeface="Arial" pitchFamily="34" charset="0"/>
              </a:rPr>
            </a:b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cs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210</Words>
  <Application>Microsoft Office PowerPoint</Application>
  <PresentationFormat>Bildschirmpräsentation (4:3)</PresentationFormat>
  <Paragraphs>29</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Arial</vt:lpstr>
      <vt:lpstr>Calibri</vt:lpstr>
      <vt:lpstr>Syntax LT Std</vt:lpstr>
      <vt:lpstr>Wingdings</vt:lpstr>
      <vt:lpstr>Larissa</vt:lpstr>
      <vt:lpstr>Das Arbeitsmarktservice (AMS)</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215</cp:revision>
  <dcterms:created xsi:type="dcterms:W3CDTF">2013-10-08T07:58:50Z</dcterms:created>
  <dcterms:modified xsi:type="dcterms:W3CDTF">2024-09-11T08:22:28Z</dcterms:modified>
</cp:coreProperties>
</file>