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20" r:id="rId4"/>
    <p:sldId id="322" r:id="rId5"/>
    <p:sldId id="321" r:id="rId6"/>
    <p:sldId id="318" r:id="rId7"/>
  </p:sldIdLst>
  <p:sldSz cx="9144000" cy="6858000" type="screen4x3"/>
  <p:notesSz cx="6810375" cy="9942513"/>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A8CCD9"/>
    <a:srgbClr val="549BB5"/>
    <a:srgbClr val="FEFBB8"/>
    <a:srgbClr val="EFE7FF"/>
    <a:srgbClr val="EBE1FF"/>
    <a:srgbClr val="CDB4FE"/>
    <a:srgbClr val="D9B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2" autoAdjust="0"/>
    <p:restoredTop sz="94685" autoAdjust="0"/>
  </p:normalViewPr>
  <p:slideViewPr>
    <p:cSldViewPr>
      <p:cViewPr varScale="1">
        <p:scale>
          <a:sx n="117" d="100"/>
          <a:sy n="117" d="100"/>
        </p:scale>
        <p:origin x="960" y="120"/>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7B9F353-CEC0-645E-7372-E302FD32A68D}"/>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656BFA0F-5DBF-BE8C-729E-4C066CD67B2F}"/>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9220" name="Rectangle 4">
            <a:extLst>
              <a:ext uri="{FF2B5EF4-FFF2-40B4-BE49-F238E27FC236}">
                <a16:creationId xmlns:a16="http://schemas.microsoft.com/office/drawing/2014/main" id="{5B5C1103-4961-FC58-65D4-F96DE43308E5}"/>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1D66E6DC-29C6-932D-699C-4F70490FCBC9}"/>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192B1CF4-1231-B55C-6C3D-69621DC85CAB}"/>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E4564BA6-B8D0-D657-FA9E-CBFA9ECE99CC}"/>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5CB3EA1F-DE89-4856-B784-8C7F22E69D78}"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FBF0DFD8-8EFD-80EF-1A84-3B87D7C802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fld id="{F6BBF29F-C68F-4F0C-AA7D-BC811A2B2A1C}" type="slidenum">
              <a:rPr lang="de-DE" altLang="de-DE" sz="1200">
                <a:solidFill>
                  <a:schemeClr val="tx1"/>
                </a:solidFill>
              </a:rPr>
              <a:pPr eaLnBrk="1" hangingPunct="1"/>
              <a:t>1</a:t>
            </a:fld>
            <a:endParaRPr lang="de-DE" altLang="de-DE" sz="1200">
              <a:solidFill>
                <a:schemeClr val="tx1"/>
              </a:solidFill>
            </a:endParaRPr>
          </a:p>
        </p:txBody>
      </p:sp>
      <p:sp>
        <p:nvSpPr>
          <p:cNvPr id="10243" name="Rectangle 2">
            <a:extLst>
              <a:ext uri="{FF2B5EF4-FFF2-40B4-BE49-F238E27FC236}">
                <a16:creationId xmlns:a16="http://schemas.microsoft.com/office/drawing/2014/main" id="{54025E1B-3ED1-5AD3-DECE-BE5D2288DCF3}"/>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A69B6FA5-F4AA-203A-1AA3-19DF6ECF74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2711CDB-797A-CC61-321C-59E537C8734A}"/>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3" name="Rectangle 5">
            <a:extLst>
              <a:ext uri="{FF2B5EF4-FFF2-40B4-BE49-F238E27FC236}">
                <a16:creationId xmlns:a16="http://schemas.microsoft.com/office/drawing/2014/main" id="{69D6B9AF-FBBC-49C3-2BF4-DCFB654111C8}"/>
              </a:ext>
            </a:extLst>
          </p:cNvPr>
          <p:cNvSpPr>
            <a:spLocks noChangeArrowheads="1"/>
          </p:cNvSpPr>
          <p:nvPr userDrawn="1"/>
        </p:nvSpPr>
        <p:spPr bwMode="auto">
          <a:xfrm>
            <a:off x="0" y="0"/>
            <a:ext cx="9144000" cy="2060575"/>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4" name="Text Box 10">
            <a:extLst>
              <a:ext uri="{FF2B5EF4-FFF2-40B4-BE49-F238E27FC236}">
                <a16:creationId xmlns:a16="http://schemas.microsoft.com/office/drawing/2014/main" id="{B5ECD921-DC3B-AC10-514A-19460F87B938}"/>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a:solidFill>
                  <a:srgbClr val="FFFFFF"/>
                </a:solidFill>
              </a:rPr>
              <a:t>BioTOP 4</a:t>
            </a:r>
          </a:p>
        </p:txBody>
      </p:sp>
      <p:pic>
        <p:nvPicPr>
          <p:cNvPr id="5" name="Picture 2">
            <a:extLst>
              <a:ext uri="{FF2B5EF4-FFF2-40B4-BE49-F238E27FC236}">
                <a16:creationId xmlns:a16="http://schemas.microsoft.com/office/drawing/2014/main" id="{6A108C2B-2ACD-0768-4C94-5866EE0928C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408826575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69395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521898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13486122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2104385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01733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908154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5103935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928693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27322102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74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591838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6607319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579529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2718995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607411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385388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99175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64116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714809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511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257164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9365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C76E1F41-7B6F-0B6A-DE1B-349346E98D36}"/>
              </a:ext>
            </a:extLst>
          </p:cNvPr>
          <p:cNvSpPr>
            <a:spLocks noChangeArrowheads="1"/>
          </p:cNvSpPr>
          <p:nvPr userDrawn="1"/>
        </p:nvSpPr>
        <p:spPr bwMode="auto">
          <a:xfrm>
            <a:off x="0" y="0"/>
            <a:ext cx="9144000" cy="476250"/>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1027" name="Rectangle 3">
            <a:extLst>
              <a:ext uri="{FF2B5EF4-FFF2-40B4-BE49-F238E27FC236}">
                <a16:creationId xmlns:a16="http://schemas.microsoft.com/office/drawing/2014/main" id="{6BCD7195-D759-DCE1-70BC-337ED5FF94FC}"/>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F06B621D-1D85-2776-0FCC-E4A9D06A6A93}"/>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91989E12-4003-A14B-D691-DB54C0287E9A}"/>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ACDEB703-645D-E885-2796-79D1506351C8}"/>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85DA95E1-AE07-3F8A-C26E-32DEB94E82ED}"/>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2" name="Text Box 14">
            <a:extLst>
              <a:ext uri="{FF2B5EF4-FFF2-40B4-BE49-F238E27FC236}">
                <a16:creationId xmlns:a16="http://schemas.microsoft.com/office/drawing/2014/main" id="{2B9DA296-A605-D8FC-6DBD-7AF51B7F38DD}"/>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25"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F426A61-BAFC-ACAD-0A2A-770EE39AE62E}"/>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57C491A8-511B-5048-9988-ABFA316CFC44}"/>
              </a:ext>
            </a:extLst>
          </p:cNvPr>
          <p:cNvSpPr>
            <a:spLocks noGrp="1" noChangeArrowheads="1"/>
          </p:cNvSpPr>
          <p:nvPr>
            <p:ph type="ctrTitle"/>
          </p:nvPr>
        </p:nvSpPr>
        <p:spPr>
          <a:xfrm>
            <a:off x="468313" y="836613"/>
            <a:ext cx="7772400" cy="792162"/>
          </a:xfrm>
        </p:spPr>
        <p:txBody>
          <a:bodyPr/>
          <a:lstStyle/>
          <a:p>
            <a:pPr eaLnBrk="1" hangingPunct="1"/>
            <a:r>
              <a:rPr lang="de-DE" altLang="de-DE" dirty="0"/>
              <a:t>Unspezifische und spezifische Abwehr</a:t>
            </a:r>
          </a:p>
        </p:txBody>
      </p:sp>
      <p:sp>
        <p:nvSpPr>
          <p:cNvPr id="4099" name="Text Box 17">
            <a:extLst>
              <a:ext uri="{FF2B5EF4-FFF2-40B4-BE49-F238E27FC236}">
                <a16:creationId xmlns:a16="http://schemas.microsoft.com/office/drawing/2014/main" id="{309F1B36-385D-2AB6-6199-F8238B353A1C}"/>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3" action="ppaction://hlinksldjump"/>
              </a:rPr>
              <a:t>schrittweiser Aufbau des Tafelbildes</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3" action="ppaction://hlinksldjump"/>
              </a:rPr>
              <a:t>vollständige Ansicht</a:t>
            </a:r>
            <a:endParaRPr lang="de-DE" altLang="de-DE" sz="200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rPr>
              <a:t> </a:t>
            </a:r>
            <a:r>
              <a:rPr lang="de-DE" altLang="de-DE" sz="2000">
                <a:solidFill>
                  <a:schemeClr val="tx1"/>
                </a:solidFill>
                <a:hlinkClick r:id="rId4" action="ppaction://hlinksldjump"/>
              </a:rPr>
              <a:t>zum Ausfüllen</a:t>
            </a:r>
            <a:endParaRPr lang="de-DE" altLang="de-DE" sz="2000">
              <a:solidFill>
                <a:schemeClr val="tx1"/>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150850D-8016-43D7-3B56-88E4747F54C1}"/>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AFF7B3B3-99CA-C538-DCF8-0D5F1B86C5D5}"/>
              </a:ext>
            </a:extLst>
          </p:cNvPr>
          <p:cNvSpPr>
            <a:spLocks noGrp="1" noChangeArrowheads="1"/>
          </p:cNvSpPr>
          <p:nvPr>
            <p:ph type="title"/>
          </p:nvPr>
        </p:nvSpPr>
        <p:spPr>
          <a:xfrm>
            <a:off x="457200" y="460287"/>
            <a:ext cx="6275388" cy="527050"/>
          </a:xfrm>
        </p:spPr>
        <p:txBody>
          <a:bodyPr/>
          <a:lstStyle/>
          <a:p>
            <a:r>
              <a:rPr lang="de-DE" altLang="de-DE" dirty="0"/>
              <a:t>Unspezifische und spezifische Abwehr</a:t>
            </a:r>
          </a:p>
        </p:txBody>
      </p:sp>
      <p:sp>
        <p:nvSpPr>
          <p:cNvPr id="5123" name="Line 425">
            <a:extLst>
              <a:ext uri="{FF2B5EF4-FFF2-40B4-BE49-F238E27FC236}">
                <a16:creationId xmlns:a16="http://schemas.microsoft.com/office/drawing/2014/main" id="{7C5687C5-09E9-1477-33DC-ABA4A54F5311}"/>
              </a:ext>
            </a:extLst>
          </p:cNvPr>
          <p:cNvSpPr>
            <a:spLocks noChangeShapeType="1"/>
          </p:cNvSpPr>
          <p:nvPr/>
        </p:nvSpPr>
        <p:spPr bwMode="auto">
          <a:xfrm>
            <a:off x="5508625" y="4060737"/>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5184" name="Picture 473">
            <a:extLst>
              <a:ext uri="{FF2B5EF4-FFF2-40B4-BE49-F238E27FC236}">
                <a16:creationId xmlns:a16="http://schemas.microsoft.com/office/drawing/2014/main" id="{7D737E1D-32EA-FF23-8A7E-BD88FE7BE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451350" y="893675"/>
            <a:ext cx="982663" cy="1025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85" name="Line 482">
            <a:extLst>
              <a:ext uri="{FF2B5EF4-FFF2-40B4-BE49-F238E27FC236}">
                <a16:creationId xmlns:a16="http://schemas.microsoft.com/office/drawing/2014/main" id="{8FE26E91-92B8-468D-F714-D7F80F811BED}"/>
              </a:ext>
            </a:extLst>
          </p:cNvPr>
          <p:cNvSpPr>
            <a:spLocks noChangeShapeType="1"/>
          </p:cNvSpPr>
          <p:nvPr/>
        </p:nvSpPr>
        <p:spPr bwMode="auto">
          <a:xfrm>
            <a:off x="1765300" y="1358419"/>
            <a:ext cx="50323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5186" name="Group 518">
            <a:extLst>
              <a:ext uri="{FF2B5EF4-FFF2-40B4-BE49-F238E27FC236}">
                <a16:creationId xmlns:a16="http://schemas.microsoft.com/office/drawing/2014/main" id="{6794FC5E-AC6C-7FF0-D5F8-9EBBAF621D52}"/>
              </a:ext>
            </a:extLst>
          </p:cNvPr>
          <p:cNvGrpSpPr>
            <a:grpSpLocks/>
          </p:cNvGrpSpPr>
          <p:nvPr/>
        </p:nvGrpSpPr>
        <p:grpSpPr bwMode="auto">
          <a:xfrm>
            <a:off x="2339975" y="1048018"/>
            <a:ext cx="2087563" cy="545346"/>
            <a:chOff x="1474" y="391"/>
            <a:chExt cx="1315" cy="318"/>
          </a:xfrm>
        </p:grpSpPr>
        <p:sp>
          <p:nvSpPr>
            <p:cNvPr id="5187" name="Text Box 483">
              <a:extLst>
                <a:ext uri="{FF2B5EF4-FFF2-40B4-BE49-F238E27FC236}">
                  <a16:creationId xmlns:a16="http://schemas.microsoft.com/office/drawing/2014/main" id="{33826ABE-A47A-7A4D-07DF-823770797F6F}"/>
                </a:ext>
              </a:extLst>
            </p:cNvPr>
            <p:cNvSpPr txBox="1">
              <a:spLocks noChangeArrowheads="1"/>
            </p:cNvSpPr>
            <p:nvPr/>
          </p:nvSpPr>
          <p:spPr bwMode="auto">
            <a:xfrm>
              <a:off x="1474" y="391"/>
              <a:ext cx="1315" cy="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algn="ctr" eaLnBrk="1" hangingPunct="1">
                <a:spcBef>
                  <a:spcPct val="50000"/>
                </a:spcBef>
              </a:pPr>
              <a:r>
                <a:rPr lang="de-DE" altLang="de-DE" sz="1400" b="1" dirty="0"/>
                <a:t>unspezifische Abwehr</a:t>
              </a:r>
              <a:r>
                <a:rPr lang="de-DE" altLang="de-DE" sz="1400" dirty="0"/>
                <a:t> durch Fresszelle</a:t>
              </a:r>
            </a:p>
          </p:txBody>
        </p:sp>
        <p:sp>
          <p:nvSpPr>
            <p:cNvPr id="5188" name="Rectangle 484">
              <a:extLst>
                <a:ext uri="{FF2B5EF4-FFF2-40B4-BE49-F238E27FC236}">
                  <a16:creationId xmlns:a16="http://schemas.microsoft.com/office/drawing/2014/main" id="{760C18F2-C6F3-7645-AD5F-D1CF47119F07}"/>
                </a:ext>
              </a:extLst>
            </p:cNvPr>
            <p:cNvSpPr>
              <a:spLocks noChangeArrowheads="1"/>
            </p:cNvSpPr>
            <p:nvPr/>
          </p:nvSpPr>
          <p:spPr bwMode="auto">
            <a:xfrm>
              <a:off x="1497" y="391"/>
              <a:ext cx="1247" cy="31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pic>
        <p:nvPicPr>
          <p:cNvPr id="3" name="Grafik 2">
            <a:extLst>
              <a:ext uri="{FF2B5EF4-FFF2-40B4-BE49-F238E27FC236}">
                <a16:creationId xmlns:a16="http://schemas.microsoft.com/office/drawing/2014/main" id="{8A77FEF4-E874-F040-E696-F00427737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297" y="1606807"/>
            <a:ext cx="557182" cy="591188"/>
          </a:xfrm>
          <a:prstGeom prst="rect">
            <a:avLst/>
          </a:prstGeom>
        </p:spPr>
      </p:pic>
      <p:sp>
        <p:nvSpPr>
          <p:cNvPr id="4" name="Textfeld 3">
            <a:extLst>
              <a:ext uri="{FF2B5EF4-FFF2-40B4-BE49-F238E27FC236}">
                <a16:creationId xmlns:a16="http://schemas.microsoft.com/office/drawing/2014/main" id="{6A951780-41EA-028F-4196-2FA024DB052F}"/>
              </a:ext>
            </a:extLst>
          </p:cNvPr>
          <p:cNvSpPr txBox="1"/>
          <p:nvPr/>
        </p:nvSpPr>
        <p:spPr>
          <a:xfrm>
            <a:off x="457200" y="990512"/>
            <a:ext cx="1181002" cy="523220"/>
          </a:xfrm>
          <a:prstGeom prst="rect">
            <a:avLst/>
          </a:prstGeom>
          <a:noFill/>
          <a:ln w="19050">
            <a:solidFill>
              <a:schemeClr val="tx1"/>
            </a:solidFill>
          </a:ln>
        </p:spPr>
        <p:txBody>
          <a:bodyPr wrap="square" rtlCol="0">
            <a:spAutoFit/>
          </a:bodyPr>
          <a:lstStyle/>
          <a:p>
            <a:r>
              <a:rPr lang="de-DE" altLang="de-DE" sz="1400" dirty="0"/>
              <a:t>Krankheits-erreger</a:t>
            </a:r>
            <a:endParaRPr lang="de-AT" dirty="0"/>
          </a:p>
        </p:txBody>
      </p:sp>
      <p:sp>
        <p:nvSpPr>
          <p:cNvPr id="10" name="Textfeld 9">
            <a:extLst>
              <a:ext uri="{FF2B5EF4-FFF2-40B4-BE49-F238E27FC236}">
                <a16:creationId xmlns:a16="http://schemas.microsoft.com/office/drawing/2014/main" id="{F30E0126-AB2D-3B2D-C4D4-A60B9A9F5704}"/>
              </a:ext>
            </a:extLst>
          </p:cNvPr>
          <p:cNvSpPr txBox="1"/>
          <p:nvPr/>
        </p:nvSpPr>
        <p:spPr>
          <a:xfrm>
            <a:off x="4716016" y="3121974"/>
            <a:ext cx="1166566" cy="523220"/>
          </a:xfrm>
          <a:prstGeom prst="rect">
            <a:avLst/>
          </a:prstGeom>
          <a:noFill/>
          <a:ln w="19050">
            <a:solidFill>
              <a:schemeClr val="tx1"/>
            </a:solidFill>
          </a:ln>
        </p:spPr>
        <p:txBody>
          <a:bodyPr wrap="square" rtlCol="0">
            <a:spAutoFit/>
          </a:bodyPr>
          <a:lstStyle/>
          <a:p>
            <a:r>
              <a:rPr lang="de-DE" altLang="de-DE" sz="1400" dirty="0">
                <a:solidFill>
                  <a:schemeClr val="tx1"/>
                </a:solidFill>
              </a:rPr>
              <a:t>Helferzelle aktiviert</a:t>
            </a:r>
            <a:endParaRPr lang="de-AT" dirty="0">
              <a:solidFill>
                <a:schemeClr val="tx1"/>
              </a:solidFill>
            </a:endParaRPr>
          </a:p>
        </p:txBody>
      </p:sp>
      <p:grpSp>
        <p:nvGrpSpPr>
          <p:cNvPr id="142857" name="Group 521">
            <a:extLst>
              <a:ext uri="{FF2B5EF4-FFF2-40B4-BE49-F238E27FC236}">
                <a16:creationId xmlns:a16="http://schemas.microsoft.com/office/drawing/2014/main" id="{E1959C41-0A0B-DF8F-AC18-FBD08BB7B3C7}"/>
              </a:ext>
            </a:extLst>
          </p:cNvPr>
          <p:cNvGrpSpPr>
            <a:grpSpLocks/>
          </p:cNvGrpSpPr>
          <p:nvPr/>
        </p:nvGrpSpPr>
        <p:grpSpPr bwMode="auto">
          <a:xfrm>
            <a:off x="5940152" y="2456043"/>
            <a:ext cx="2232025" cy="360363"/>
            <a:chOff x="521" y="1842"/>
            <a:chExt cx="1406" cy="227"/>
          </a:xfrm>
        </p:grpSpPr>
        <p:sp>
          <p:nvSpPr>
            <p:cNvPr id="5194" name="Text Box 453">
              <a:extLst>
                <a:ext uri="{FF2B5EF4-FFF2-40B4-BE49-F238E27FC236}">
                  <a16:creationId xmlns:a16="http://schemas.microsoft.com/office/drawing/2014/main" id="{FD31E949-222D-04AA-0F12-4C9B3BAC819B}"/>
                </a:ext>
              </a:extLst>
            </p:cNvPr>
            <p:cNvSpPr txBox="1">
              <a:spLocks noChangeArrowheads="1"/>
            </p:cNvSpPr>
            <p:nvPr/>
          </p:nvSpPr>
          <p:spPr bwMode="auto">
            <a:xfrm>
              <a:off x="521" y="1842"/>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algn="ctr" eaLnBrk="1" hangingPunct="1">
                <a:spcBef>
                  <a:spcPct val="50000"/>
                </a:spcBef>
              </a:pPr>
              <a:r>
                <a:rPr lang="de-DE" altLang="de-DE" sz="1400" b="1" dirty="0"/>
                <a:t>spezifische Abwehr</a:t>
              </a:r>
            </a:p>
          </p:txBody>
        </p:sp>
        <p:sp>
          <p:nvSpPr>
            <p:cNvPr id="5195" name="Rectangle 454">
              <a:extLst>
                <a:ext uri="{FF2B5EF4-FFF2-40B4-BE49-F238E27FC236}">
                  <a16:creationId xmlns:a16="http://schemas.microsoft.com/office/drawing/2014/main" id="{1C04BC9E-788F-6866-C18E-951912EAB148}"/>
                </a:ext>
              </a:extLst>
            </p:cNvPr>
            <p:cNvSpPr>
              <a:spLocks noChangeArrowheads="1"/>
            </p:cNvSpPr>
            <p:nvPr/>
          </p:nvSpPr>
          <p:spPr bwMode="auto">
            <a:xfrm>
              <a:off x="521" y="1842"/>
              <a:ext cx="1406"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pic>
        <p:nvPicPr>
          <p:cNvPr id="9" name="Grafik 8">
            <a:extLst>
              <a:ext uri="{FF2B5EF4-FFF2-40B4-BE49-F238E27FC236}">
                <a16:creationId xmlns:a16="http://schemas.microsoft.com/office/drawing/2014/main" id="{4234A085-4003-7905-77AE-91EF0D5190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297002" y="2481491"/>
            <a:ext cx="1134356" cy="1804186"/>
          </a:xfrm>
          <a:prstGeom prst="rect">
            <a:avLst/>
          </a:prstGeom>
        </p:spPr>
      </p:pic>
      <p:sp>
        <p:nvSpPr>
          <p:cNvPr id="11" name="Line 491">
            <a:extLst>
              <a:ext uri="{FF2B5EF4-FFF2-40B4-BE49-F238E27FC236}">
                <a16:creationId xmlns:a16="http://schemas.microsoft.com/office/drawing/2014/main" id="{723B4067-A31A-8E69-0E01-206272EA56A0}"/>
              </a:ext>
            </a:extLst>
          </p:cNvPr>
          <p:cNvSpPr>
            <a:spLocks noChangeShapeType="1"/>
          </p:cNvSpPr>
          <p:nvPr/>
        </p:nvSpPr>
        <p:spPr bwMode="auto">
          <a:xfrm flipH="1">
            <a:off x="6804246" y="1919199"/>
            <a:ext cx="1" cy="4526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 name="Textfeld 5">
            <a:extLst>
              <a:ext uri="{FF2B5EF4-FFF2-40B4-BE49-F238E27FC236}">
                <a16:creationId xmlns:a16="http://schemas.microsoft.com/office/drawing/2014/main" id="{6CF65890-B6A3-62C9-32A9-15D7CB94A4B2}"/>
              </a:ext>
            </a:extLst>
          </p:cNvPr>
          <p:cNvSpPr txBox="1"/>
          <p:nvPr/>
        </p:nvSpPr>
        <p:spPr>
          <a:xfrm>
            <a:off x="6273679" y="1086267"/>
            <a:ext cx="1181002" cy="738664"/>
          </a:xfrm>
          <a:prstGeom prst="rect">
            <a:avLst/>
          </a:prstGeom>
          <a:noFill/>
          <a:ln w="19050">
            <a:solidFill>
              <a:schemeClr val="tx1"/>
            </a:solidFill>
          </a:ln>
        </p:spPr>
        <p:txBody>
          <a:bodyPr wrap="square" rtlCol="0">
            <a:spAutoFit/>
          </a:bodyPr>
          <a:lstStyle/>
          <a:p>
            <a:r>
              <a:rPr lang="de-DE" altLang="de-DE" sz="1400" dirty="0">
                <a:solidFill>
                  <a:schemeClr val="tx1"/>
                </a:solidFill>
              </a:rPr>
              <a:t>Fresszelle präsentiert Antigene</a:t>
            </a:r>
            <a:endParaRPr lang="de-AT" dirty="0">
              <a:solidFill>
                <a:schemeClr val="tx1"/>
              </a:solidFill>
            </a:endParaRPr>
          </a:p>
        </p:txBody>
      </p:sp>
      <p:sp>
        <p:nvSpPr>
          <p:cNvPr id="7" name="Line 493">
            <a:extLst>
              <a:ext uri="{FF2B5EF4-FFF2-40B4-BE49-F238E27FC236}">
                <a16:creationId xmlns:a16="http://schemas.microsoft.com/office/drawing/2014/main" id="{14610768-B107-F98B-3104-E9372B9F76CE}"/>
              </a:ext>
            </a:extLst>
          </p:cNvPr>
          <p:cNvSpPr>
            <a:spLocks noChangeShapeType="1"/>
          </p:cNvSpPr>
          <p:nvPr/>
        </p:nvSpPr>
        <p:spPr bwMode="auto">
          <a:xfrm>
            <a:off x="5471964" y="1453695"/>
            <a:ext cx="57814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13" name="Grafik 12">
            <a:extLst>
              <a:ext uri="{FF2B5EF4-FFF2-40B4-BE49-F238E27FC236}">
                <a16:creationId xmlns:a16="http://schemas.microsoft.com/office/drawing/2014/main" id="{FEE43A16-3FE2-6FBB-DEE6-0FC6381D3D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5306" y="1056253"/>
            <a:ext cx="998734" cy="933432"/>
          </a:xfrm>
          <a:prstGeom prst="rect">
            <a:avLst/>
          </a:prstGeom>
        </p:spPr>
      </p:pic>
      <p:sp>
        <p:nvSpPr>
          <p:cNvPr id="14" name="Textfeld 13">
            <a:extLst>
              <a:ext uri="{FF2B5EF4-FFF2-40B4-BE49-F238E27FC236}">
                <a16:creationId xmlns:a16="http://schemas.microsoft.com/office/drawing/2014/main" id="{8A2597FE-58F1-8CC6-C70B-34924E8DB67A}"/>
              </a:ext>
            </a:extLst>
          </p:cNvPr>
          <p:cNvSpPr txBox="1"/>
          <p:nvPr/>
        </p:nvSpPr>
        <p:spPr>
          <a:xfrm>
            <a:off x="2363790" y="2503502"/>
            <a:ext cx="2087563" cy="523220"/>
          </a:xfrm>
          <a:prstGeom prst="rect">
            <a:avLst/>
          </a:prstGeom>
          <a:noFill/>
          <a:ln w="19050">
            <a:solidFill>
              <a:schemeClr val="tx1"/>
            </a:solidFill>
          </a:ln>
        </p:spPr>
        <p:txBody>
          <a:bodyPr wrap="square" rtlCol="0">
            <a:spAutoFit/>
          </a:bodyPr>
          <a:lstStyle/>
          <a:p>
            <a:r>
              <a:rPr lang="de-DE" altLang="de-DE" sz="1400" dirty="0">
                <a:solidFill>
                  <a:schemeClr val="tx1"/>
                </a:solidFill>
              </a:rPr>
              <a:t>Plasmazelle produziert Antikörper</a:t>
            </a:r>
            <a:endParaRPr lang="de-AT" dirty="0">
              <a:solidFill>
                <a:schemeClr val="tx1"/>
              </a:solidFill>
            </a:endParaRPr>
          </a:p>
        </p:txBody>
      </p:sp>
      <p:sp>
        <p:nvSpPr>
          <p:cNvPr id="17" name="Line 491">
            <a:extLst>
              <a:ext uri="{FF2B5EF4-FFF2-40B4-BE49-F238E27FC236}">
                <a16:creationId xmlns:a16="http://schemas.microsoft.com/office/drawing/2014/main" id="{45D4C1DB-0424-FB5D-E30D-ADA8CE3FC91E}"/>
              </a:ext>
            </a:extLst>
          </p:cNvPr>
          <p:cNvSpPr>
            <a:spLocks noChangeShapeType="1"/>
          </p:cNvSpPr>
          <p:nvPr/>
        </p:nvSpPr>
        <p:spPr bwMode="auto">
          <a:xfrm flipH="1" flipV="1">
            <a:off x="4165449" y="3109528"/>
            <a:ext cx="471062" cy="24726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33" name="Grafik 32">
            <a:extLst>
              <a:ext uri="{FF2B5EF4-FFF2-40B4-BE49-F238E27FC236}">
                <a16:creationId xmlns:a16="http://schemas.microsoft.com/office/drawing/2014/main" id="{66712CD0-02C2-EDBD-2A72-1724C85D87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910843">
            <a:off x="2814135" y="2620452"/>
            <a:ext cx="971837" cy="1451604"/>
          </a:xfrm>
          <a:prstGeom prst="rect">
            <a:avLst/>
          </a:prstGeom>
        </p:spPr>
      </p:pic>
      <p:sp>
        <p:nvSpPr>
          <p:cNvPr id="18" name="Textfeld 17">
            <a:extLst>
              <a:ext uri="{FF2B5EF4-FFF2-40B4-BE49-F238E27FC236}">
                <a16:creationId xmlns:a16="http://schemas.microsoft.com/office/drawing/2014/main" id="{2251B202-C007-0FF4-CE8C-2C0278B6570C}"/>
              </a:ext>
            </a:extLst>
          </p:cNvPr>
          <p:cNvSpPr txBox="1"/>
          <p:nvPr/>
        </p:nvSpPr>
        <p:spPr>
          <a:xfrm>
            <a:off x="583331" y="2503502"/>
            <a:ext cx="1217537" cy="954107"/>
          </a:xfrm>
          <a:prstGeom prst="rect">
            <a:avLst/>
          </a:prstGeom>
          <a:noFill/>
          <a:ln w="19050">
            <a:solidFill>
              <a:schemeClr val="tx1"/>
            </a:solidFill>
          </a:ln>
        </p:spPr>
        <p:txBody>
          <a:bodyPr wrap="square" rtlCol="0">
            <a:spAutoFit/>
          </a:bodyPr>
          <a:lstStyle/>
          <a:p>
            <a:r>
              <a:rPr lang="de-DE" altLang="de-DE" sz="1400" dirty="0">
                <a:solidFill>
                  <a:schemeClr val="tx1"/>
                </a:solidFill>
              </a:rPr>
              <a:t>Antigen-Antikörper-Komplex bildet sich</a:t>
            </a:r>
            <a:endParaRPr lang="de-AT" dirty="0">
              <a:solidFill>
                <a:schemeClr val="tx1"/>
              </a:solidFill>
            </a:endParaRPr>
          </a:p>
        </p:txBody>
      </p:sp>
      <p:pic>
        <p:nvPicPr>
          <p:cNvPr id="35" name="Grafik 34">
            <a:extLst>
              <a:ext uri="{FF2B5EF4-FFF2-40B4-BE49-F238E27FC236}">
                <a16:creationId xmlns:a16="http://schemas.microsoft.com/office/drawing/2014/main" id="{105B775C-2A2A-956B-41DD-300632C442E8}"/>
              </a:ext>
            </a:extLst>
          </p:cNvPr>
          <p:cNvPicPr>
            <a:picLocks noChangeAspect="1"/>
          </p:cNvPicPr>
          <p:nvPr/>
        </p:nvPicPr>
        <p:blipFill>
          <a:blip r:embed="rId7">
            <a:extLst>
              <a:ext uri="{28A0092B-C50C-407E-A947-70E740481C1C}">
                <a14:useLocalDpi xmlns:a14="http://schemas.microsoft.com/office/drawing/2010/main" val="0"/>
              </a:ext>
            </a:extLst>
          </a:blip>
          <a:srcRect t="3004"/>
          <a:stretch>
            <a:fillRect/>
          </a:stretch>
        </p:blipFill>
        <p:spPr>
          <a:xfrm>
            <a:off x="693191" y="3484797"/>
            <a:ext cx="880883" cy="877939"/>
          </a:xfrm>
          <a:prstGeom prst="rect">
            <a:avLst/>
          </a:prstGeom>
        </p:spPr>
      </p:pic>
      <p:cxnSp>
        <p:nvCxnSpPr>
          <p:cNvPr id="46" name="Gerade Verbindung mit Pfeil 45">
            <a:extLst>
              <a:ext uri="{FF2B5EF4-FFF2-40B4-BE49-F238E27FC236}">
                <a16:creationId xmlns:a16="http://schemas.microsoft.com/office/drawing/2014/main" id="{AFCA6BB8-69EF-F1EC-5B0F-A32E3DB84377}"/>
              </a:ext>
            </a:extLst>
          </p:cNvPr>
          <p:cNvCxnSpPr/>
          <p:nvPr/>
        </p:nvCxnSpPr>
        <p:spPr bwMode="auto">
          <a:xfrm flipH="1">
            <a:off x="1908907" y="2908733"/>
            <a:ext cx="216024" cy="0"/>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pic>
        <p:nvPicPr>
          <p:cNvPr id="19" name="Picture 473">
            <a:extLst>
              <a:ext uri="{FF2B5EF4-FFF2-40B4-BE49-F238E27FC236}">
                <a16:creationId xmlns:a16="http://schemas.microsoft.com/office/drawing/2014/main" id="{B9F11FBF-E718-96C1-CD01-62A32C1801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809920" y="4510863"/>
            <a:ext cx="982663" cy="1025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feld 19">
            <a:extLst>
              <a:ext uri="{FF2B5EF4-FFF2-40B4-BE49-F238E27FC236}">
                <a16:creationId xmlns:a16="http://schemas.microsoft.com/office/drawing/2014/main" id="{01847F4A-6612-EC93-37EA-81534A00D796}"/>
              </a:ext>
            </a:extLst>
          </p:cNvPr>
          <p:cNvSpPr txBox="1"/>
          <p:nvPr/>
        </p:nvSpPr>
        <p:spPr>
          <a:xfrm>
            <a:off x="544000" y="4527234"/>
            <a:ext cx="1181002" cy="1169551"/>
          </a:xfrm>
          <a:prstGeom prst="rect">
            <a:avLst/>
          </a:prstGeom>
          <a:noFill/>
          <a:ln w="19050">
            <a:solidFill>
              <a:schemeClr val="tx1"/>
            </a:solidFill>
          </a:ln>
        </p:spPr>
        <p:txBody>
          <a:bodyPr wrap="square" rtlCol="0">
            <a:spAutoFit/>
          </a:bodyPr>
          <a:lstStyle/>
          <a:p>
            <a:r>
              <a:rPr lang="de-DE" altLang="de-DE" sz="1400" dirty="0">
                <a:solidFill>
                  <a:schemeClr val="tx1"/>
                </a:solidFill>
              </a:rPr>
              <a:t>Fresszelle baut Antigen-Antikörper-Komplex ab</a:t>
            </a:r>
            <a:endParaRPr lang="de-AT" dirty="0">
              <a:solidFill>
                <a:schemeClr val="tx1"/>
              </a:solidFill>
            </a:endParaRPr>
          </a:p>
        </p:txBody>
      </p:sp>
      <p:cxnSp>
        <p:nvCxnSpPr>
          <p:cNvPr id="49" name="Gerade Verbindung mit Pfeil 48">
            <a:extLst>
              <a:ext uri="{FF2B5EF4-FFF2-40B4-BE49-F238E27FC236}">
                <a16:creationId xmlns:a16="http://schemas.microsoft.com/office/drawing/2014/main" id="{4C40801E-B14E-9E16-B866-A22103C3F684}"/>
              </a:ext>
            </a:extLst>
          </p:cNvPr>
          <p:cNvCxnSpPr/>
          <p:nvPr/>
        </p:nvCxnSpPr>
        <p:spPr bwMode="auto">
          <a:xfrm>
            <a:off x="1537479" y="4276885"/>
            <a:ext cx="0" cy="168491"/>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sp>
        <p:nvSpPr>
          <p:cNvPr id="23" name="Line 491">
            <a:extLst>
              <a:ext uri="{FF2B5EF4-FFF2-40B4-BE49-F238E27FC236}">
                <a16:creationId xmlns:a16="http://schemas.microsoft.com/office/drawing/2014/main" id="{C4E01FC4-5479-C620-ABA5-4F399D9B0534}"/>
              </a:ext>
            </a:extLst>
          </p:cNvPr>
          <p:cNvSpPr>
            <a:spLocks noChangeShapeType="1"/>
          </p:cNvSpPr>
          <p:nvPr/>
        </p:nvSpPr>
        <p:spPr bwMode="auto">
          <a:xfrm flipH="1">
            <a:off x="4997083" y="3707997"/>
            <a:ext cx="320743" cy="3667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25" name="Grafik 24">
            <a:extLst>
              <a:ext uri="{FF2B5EF4-FFF2-40B4-BE49-F238E27FC236}">
                <a16:creationId xmlns:a16="http://schemas.microsoft.com/office/drawing/2014/main" id="{109A8B2B-EED5-7CDB-907E-EE868F0DE8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27404" y="4527234"/>
            <a:ext cx="901597" cy="1002041"/>
          </a:xfrm>
          <a:prstGeom prst="rect">
            <a:avLst/>
          </a:prstGeom>
        </p:spPr>
      </p:pic>
      <p:sp>
        <p:nvSpPr>
          <p:cNvPr id="26" name="Textfeld 25">
            <a:extLst>
              <a:ext uri="{FF2B5EF4-FFF2-40B4-BE49-F238E27FC236}">
                <a16:creationId xmlns:a16="http://schemas.microsoft.com/office/drawing/2014/main" id="{7C11E883-B993-FD9F-74F0-27EA01E19F9E}"/>
              </a:ext>
            </a:extLst>
          </p:cNvPr>
          <p:cNvSpPr txBox="1"/>
          <p:nvPr/>
        </p:nvSpPr>
        <p:spPr>
          <a:xfrm>
            <a:off x="5162799" y="5210036"/>
            <a:ext cx="1804186" cy="523220"/>
          </a:xfrm>
          <a:prstGeom prst="rect">
            <a:avLst/>
          </a:prstGeom>
          <a:noFill/>
          <a:ln w="19050">
            <a:solidFill>
              <a:schemeClr val="tx1"/>
            </a:solidFill>
          </a:ln>
        </p:spPr>
        <p:txBody>
          <a:bodyPr wrap="square" rtlCol="0">
            <a:spAutoFit/>
          </a:bodyPr>
          <a:lstStyle/>
          <a:p>
            <a:r>
              <a:rPr lang="de-DE" altLang="de-DE" sz="1400" dirty="0">
                <a:solidFill>
                  <a:schemeClr val="tx1"/>
                </a:solidFill>
              </a:rPr>
              <a:t>Killerzelle zerstört </a:t>
            </a:r>
            <a:br>
              <a:rPr lang="de-DE" altLang="de-DE" sz="1400" dirty="0">
                <a:solidFill>
                  <a:schemeClr val="tx1"/>
                </a:solidFill>
              </a:rPr>
            </a:br>
            <a:r>
              <a:rPr lang="de-DE" altLang="de-DE" sz="1400" dirty="0">
                <a:solidFill>
                  <a:schemeClr val="tx1"/>
                </a:solidFill>
              </a:rPr>
              <a:t>infizierte Körperzelle</a:t>
            </a:r>
            <a:endParaRPr lang="de-AT" dirty="0">
              <a:solidFill>
                <a:schemeClr val="tx1"/>
              </a:solidFill>
            </a:endParaRPr>
          </a:p>
        </p:txBody>
      </p:sp>
      <p:pic>
        <p:nvPicPr>
          <p:cNvPr id="28" name="Grafik 27">
            <a:extLst>
              <a:ext uri="{FF2B5EF4-FFF2-40B4-BE49-F238E27FC236}">
                <a16:creationId xmlns:a16="http://schemas.microsoft.com/office/drawing/2014/main" id="{ACFD9CDB-BDB4-0650-A8F1-9033CCB80B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5637702" y="3980034"/>
            <a:ext cx="900663" cy="1289110"/>
          </a:xfrm>
          <a:prstGeom prst="rect">
            <a:avLst/>
          </a:prstGeom>
        </p:spPr>
      </p:pic>
      <p:pic>
        <p:nvPicPr>
          <p:cNvPr id="31" name="Grafik 30">
            <a:extLst>
              <a:ext uri="{FF2B5EF4-FFF2-40B4-BE49-F238E27FC236}">
                <a16:creationId xmlns:a16="http://schemas.microsoft.com/office/drawing/2014/main" id="{8BE64AF2-47BE-5FD6-D242-F03E9B1DA5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flipH="1">
            <a:off x="7146652" y="4598178"/>
            <a:ext cx="867167" cy="1226501"/>
          </a:xfrm>
          <a:prstGeom prst="rect">
            <a:avLst/>
          </a:prstGeom>
        </p:spPr>
      </p:pic>
      <p:sp>
        <p:nvSpPr>
          <p:cNvPr id="40" name="Textfeld 39">
            <a:extLst>
              <a:ext uri="{FF2B5EF4-FFF2-40B4-BE49-F238E27FC236}">
                <a16:creationId xmlns:a16="http://schemas.microsoft.com/office/drawing/2014/main" id="{FF340984-B3F7-5DE3-10F1-A1AB26CDA4BC}"/>
              </a:ext>
            </a:extLst>
          </p:cNvPr>
          <p:cNvSpPr txBox="1"/>
          <p:nvPr/>
        </p:nvSpPr>
        <p:spPr>
          <a:xfrm>
            <a:off x="4212654" y="4137599"/>
            <a:ext cx="1043782" cy="307777"/>
          </a:xfrm>
          <a:prstGeom prst="rect">
            <a:avLst/>
          </a:prstGeom>
          <a:noFill/>
          <a:ln w="19050">
            <a:solidFill>
              <a:schemeClr val="tx1"/>
            </a:solidFill>
          </a:ln>
        </p:spPr>
        <p:txBody>
          <a:bodyPr wrap="square" rtlCol="0">
            <a:spAutoFit/>
          </a:bodyPr>
          <a:lstStyle/>
          <a:p>
            <a:r>
              <a:rPr lang="de-DE" altLang="de-DE" sz="1400" dirty="0">
                <a:solidFill>
                  <a:schemeClr val="tx1"/>
                </a:solidFill>
              </a:rPr>
              <a:t>Killerzelle</a:t>
            </a:r>
            <a:endParaRPr lang="de-AT" dirty="0">
              <a:solidFill>
                <a:schemeClr val="tx1"/>
              </a:solidFill>
            </a:endParaRPr>
          </a:p>
        </p:txBody>
      </p:sp>
      <p:cxnSp>
        <p:nvCxnSpPr>
          <p:cNvPr id="58" name="Gerade Verbindung mit Pfeil 57">
            <a:extLst>
              <a:ext uri="{FF2B5EF4-FFF2-40B4-BE49-F238E27FC236}">
                <a16:creationId xmlns:a16="http://schemas.microsoft.com/office/drawing/2014/main" id="{60EDF6FE-3103-C925-A2E6-2E0CE9CAF3F3}"/>
              </a:ext>
            </a:extLst>
          </p:cNvPr>
          <p:cNvCxnSpPr>
            <a:cxnSpLocks/>
          </p:cNvCxnSpPr>
          <p:nvPr/>
        </p:nvCxnSpPr>
        <p:spPr bwMode="auto">
          <a:xfrm>
            <a:off x="6687999" y="4722281"/>
            <a:ext cx="368165" cy="202676"/>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sp>
        <p:nvSpPr>
          <p:cNvPr id="2" name="Rectangle 3">
            <a:extLst>
              <a:ext uri="{FF2B5EF4-FFF2-40B4-BE49-F238E27FC236}">
                <a16:creationId xmlns:a16="http://schemas.microsoft.com/office/drawing/2014/main" id="{440F1ED8-4AC3-C689-8CA6-CC2CBCF61AE4}"/>
              </a:ext>
            </a:extLst>
          </p:cNvPr>
          <p:cNvSpPr txBox="1">
            <a:spLocks noChangeArrowheads="1"/>
          </p:cNvSpPr>
          <p:nvPr/>
        </p:nvSpPr>
        <p:spPr bwMode="auto">
          <a:xfrm>
            <a:off x="399777" y="41552"/>
            <a:ext cx="7772400" cy="409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a:lstStyle>
          <a:p>
            <a:pPr eaLnBrk="1" hangingPunct="1"/>
            <a:r>
              <a:rPr lang="de-DE" altLang="de-DE" kern="0"/>
              <a:t>Unspezifische und spezifische Abwehr</a:t>
            </a:r>
            <a:endParaRPr lang="de-DE" altLang="de-DE" kern="0" dirty="0"/>
          </a:p>
        </p:txBody>
      </p:sp>
    </p:spTree>
    <p:extLst>
      <p:ext uri="{BB962C8B-B14F-4D97-AF65-F5344CB8AC3E}">
        <p14:creationId xmlns:p14="http://schemas.microsoft.com/office/powerpoint/2010/main" val="2038731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28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6" grpId="0" animBg="1"/>
      <p:bldP spid="14" grpId="0" animBg="1"/>
      <p:bldP spid="18" grpId="0" animBg="1"/>
      <p:bldP spid="20" grpId="0" animBg="1"/>
      <p:bldP spid="26" grpId="0" animBg="1"/>
      <p:bldP spid="40"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5AE5222-FFA5-6C61-AF71-35E54EEAEC7D}"/>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53A88D5F-9ADF-39BD-5ECB-4E8C701DE47F}"/>
              </a:ext>
            </a:extLst>
          </p:cNvPr>
          <p:cNvSpPr>
            <a:spLocks noGrp="1" noChangeArrowheads="1"/>
          </p:cNvSpPr>
          <p:nvPr>
            <p:ph type="title"/>
          </p:nvPr>
        </p:nvSpPr>
        <p:spPr>
          <a:xfrm>
            <a:off x="457200" y="460287"/>
            <a:ext cx="6275388" cy="527050"/>
          </a:xfrm>
        </p:spPr>
        <p:txBody>
          <a:bodyPr/>
          <a:lstStyle/>
          <a:p>
            <a:r>
              <a:rPr lang="de-DE" altLang="de-DE" dirty="0"/>
              <a:t>Unspezifische und spezifische Abwehr</a:t>
            </a:r>
          </a:p>
        </p:txBody>
      </p:sp>
      <p:sp>
        <p:nvSpPr>
          <p:cNvPr id="5123" name="Line 425">
            <a:extLst>
              <a:ext uri="{FF2B5EF4-FFF2-40B4-BE49-F238E27FC236}">
                <a16:creationId xmlns:a16="http://schemas.microsoft.com/office/drawing/2014/main" id="{73AC4C5C-5F43-50DE-0D0F-09FDA762B515}"/>
              </a:ext>
            </a:extLst>
          </p:cNvPr>
          <p:cNvSpPr>
            <a:spLocks noChangeShapeType="1"/>
          </p:cNvSpPr>
          <p:nvPr/>
        </p:nvSpPr>
        <p:spPr bwMode="auto">
          <a:xfrm>
            <a:off x="5508625" y="4060737"/>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5184" name="Picture 473">
            <a:extLst>
              <a:ext uri="{FF2B5EF4-FFF2-40B4-BE49-F238E27FC236}">
                <a16:creationId xmlns:a16="http://schemas.microsoft.com/office/drawing/2014/main" id="{EE93A57D-32B1-E654-4972-3E77CF93AF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451350" y="893675"/>
            <a:ext cx="982663" cy="1025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85" name="Line 482">
            <a:extLst>
              <a:ext uri="{FF2B5EF4-FFF2-40B4-BE49-F238E27FC236}">
                <a16:creationId xmlns:a16="http://schemas.microsoft.com/office/drawing/2014/main" id="{1EF88395-FD84-BD33-E6D4-A2F06D4CB7A3}"/>
              </a:ext>
            </a:extLst>
          </p:cNvPr>
          <p:cNvSpPr>
            <a:spLocks noChangeShapeType="1"/>
          </p:cNvSpPr>
          <p:nvPr/>
        </p:nvSpPr>
        <p:spPr bwMode="auto">
          <a:xfrm>
            <a:off x="1765300" y="1358419"/>
            <a:ext cx="50323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5186" name="Group 518">
            <a:extLst>
              <a:ext uri="{FF2B5EF4-FFF2-40B4-BE49-F238E27FC236}">
                <a16:creationId xmlns:a16="http://schemas.microsoft.com/office/drawing/2014/main" id="{70A3AF7B-7008-1535-4DF8-C26897EA58E6}"/>
              </a:ext>
            </a:extLst>
          </p:cNvPr>
          <p:cNvGrpSpPr>
            <a:grpSpLocks/>
          </p:cNvGrpSpPr>
          <p:nvPr/>
        </p:nvGrpSpPr>
        <p:grpSpPr bwMode="auto">
          <a:xfrm>
            <a:off x="2339975" y="1048018"/>
            <a:ext cx="2087563" cy="545346"/>
            <a:chOff x="1474" y="391"/>
            <a:chExt cx="1315" cy="318"/>
          </a:xfrm>
        </p:grpSpPr>
        <p:sp>
          <p:nvSpPr>
            <p:cNvPr id="5187" name="Text Box 483">
              <a:extLst>
                <a:ext uri="{FF2B5EF4-FFF2-40B4-BE49-F238E27FC236}">
                  <a16:creationId xmlns:a16="http://schemas.microsoft.com/office/drawing/2014/main" id="{324427C3-6BEF-A0FB-DE7B-71259887382E}"/>
                </a:ext>
              </a:extLst>
            </p:cNvPr>
            <p:cNvSpPr txBox="1">
              <a:spLocks noChangeArrowheads="1"/>
            </p:cNvSpPr>
            <p:nvPr/>
          </p:nvSpPr>
          <p:spPr bwMode="auto">
            <a:xfrm>
              <a:off x="1474" y="391"/>
              <a:ext cx="1315" cy="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algn="ctr" eaLnBrk="1" hangingPunct="1">
                <a:spcBef>
                  <a:spcPct val="50000"/>
                </a:spcBef>
              </a:pPr>
              <a:r>
                <a:rPr lang="de-DE" altLang="de-DE" sz="1400" b="1" dirty="0"/>
                <a:t>unspezifische Abwehr</a:t>
              </a:r>
              <a:r>
                <a:rPr lang="de-DE" altLang="de-DE" sz="1400" dirty="0"/>
                <a:t> durch Fresszelle</a:t>
              </a:r>
            </a:p>
          </p:txBody>
        </p:sp>
        <p:sp>
          <p:nvSpPr>
            <p:cNvPr id="5188" name="Rectangle 484">
              <a:extLst>
                <a:ext uri="{FF2B5EF4-FFF2-40B4-BE49-F238E27FC236}">
                  <a16:creationId xmlns:a16="http://schemas.microsoft.com/office/drawing/2014/main" id="{FDD196D2-64EC-42B2-13F6-BF31CB868566}"/>
                </a:ext>
              </a:extLst>
            </p:cNvPr>
            <p:cNvSpPr>
              <a:spLocks noChangeArrowheads="1"/>
            </p:cNvSpPr>
            <p:nvPr/>
          </p:nvSpPr>
          <p:spPr bwMode="auto">
            <a:xfrm>
              <a:off x="1497" y="391"/>
              <a:ext cx="1247" cy="31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pic>
        <p:nvPicPr>
          <p:cNvPr id="3" name="Grafik 2">
            <a:extLst>
              <a:ext uri="{FF2B5EF4-FFF2-40B4-BE49-F238E27FC236}">
                <a16:creationId xmlns:a16="http://schemas.microsoft.com/office/drawing/2014/main" id="{638DDFDC-E332-C771-AEDF-7CED9A2E94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297" y="1606807"/>
            <a:ext cx="557182" cy="591188"/>
          </a:xfrm>
          <a:prstGeom prst="rect">
            <a:avLst/>
          </a:prstGeom>
        </p:spPr>
      </p:pic>
      <p:sp>
        <p:nvSpPr>
          <p:cNvPr id="4" name="Textfeld 3">
            <a:extLst>
              <a:ext uri="{FF2B5EF4-FFF2-40B4-BE49-F238E27FC236}">
                <a16:creationId xmlns:a16="http://schemas.microsoft.com/office/drawing/2014/main" id="{8A74706F-D3D0-17B9-E322-6DDCF3BC5349}"/>
              </a:ext>
            </a:extLst>
          </p:cNvPr>
          <p:cNvSpPr txBox="1"/>
          <p:nvPr/>
        </p:nvSpPr>
        <p:spPr>
          <a:xfrm>
            <a:off x="457200" y="990512"/>
            <a:ext cx="1181002" cy="523220"/>
          </a:xfrm>
          <a:prstGeom prst="rect">
            <a:avLst/>
          </a:prstGeom>
          <a:noFill/>
          <a:ln w="19050">
            <a:solidFill>
              <a:schemeClr val="tx1"/>
            </a:solidFill>
          </a:ln>
        </p:spPr>
        <p:txBody>
          <a:bodyPr wrap="square" rtlCol="0">
            <a:spAutoFit/>
          </a:bodyPr>
          <a:lstStyle/>
          <a:p>
            <a:r>
              <a:rPr lang="de-DE" altLang="de-DE" sz="1400" dirty="0"/>
              <a:t>Krankheits-erreger</a:t>
            </a:r>
            <a:endParaRPr lang="de-AT" dirty="0"/>
          </a:p>
        </p:txBody>
      </p:sp>
      <p:sp>
        <p:nvSpPr>
          <p:cNvPr id="10" name="Textfeld 9">
            <a:extLst>
              <a:ext uri="{FF2B5EF4-FFF2-40B4-BE49-F238E27FC236}">
                <a16:creationId xmlns:a16="http://schemas.microsoft.com/office/drawing/2014/main" id="{686DA1B3-B223-E9BB-42E1-0AA8628FBC0E}"/>
              </a:ext>
            </a:extLst>
          </p:cNvPr>
          <p:cNvSpPr txBox="1"/>
          <p:nvPr/>
        </p:nvSpPr>
        <p:spPr>
          <a:xfrm>
            <a:off x="4716016" y="3121974"/>
            <a:ext cx="1166566" cy="523220"/>
          </a:xfrm>
          <a:prstGeom prst="rect">
            <a:avLst/>
          </a:prstGeom>
          <a:noFill/>
          <a:ln w="19050">
            <a:solidFill>
              <a:schemeClr val="tx1"/>
            </a:solidFill>
          </a:ln>
        </p:spPr>
        <p:txBody>
          <a:bodyPr wrap="square" rtlCol="0">
            <a:spAutoFit/>
          </a:bodyPr>
          <a:lstStyle/>
          <a:p>
            <a:r>
              <a:rPr lang="de-DE" altLang="de-DE" sz="1400" dirty="0">
                <a:solidFill>
                  <a:schemeClr val="tx1"/>
                </a:solidFill>
              </a:rPr>
              <a:t>Helferzelle aktiviert</a:t>
            </a:r>
            <a:endParaRPr lang="de-AT" dirty="0">
              <a:solidFill>
                <a:schemeClr val="tx1"/>
              </a:solidFill>
            </a:endParaRPr>
          </a:p>
        </p:txBody>
      </p:sp>
      <p:grpSp>
        <p:nvGrpSpPr>
          <p:cNvPr id="142857" name="Group 521">
            <a:extLst>
              <a:ext uri="{FF2B5EF4-FFF2-40B4-BE49-F238E27FC236}">
                <a16:creationId xmlns:a16="http://schemas.microsoft.com/office/drawing/2014/main" id="{46BAD6B7-7774-3ABB-BB1A-C11520DE0A74}"/>
              </a:ext>
            </a:extLst>
          </p:cNvPr>
          <p:cNvGrpSpPr>
            <a:grpSpLocks/>
          </p:cNvGrpSpPr>
          <p:nvPr/>
        </p:nvGrpSpPr>
        <p:grpSpPr bwMode="auto">
          <a:xfrm>
            <a:off x="5940152" y="2456043"/>
            <a:ext cx="2232025" cy="360363"/>
            <a:chOff x="521" y="1842"/>
            <a:chExt cx="1406" cy="227"/>
          </a:xfrm>
        </p:grpSpPr>
        <p:sp>
          <p:nvSpPr>
            <p:cNvPr id="5194" name="Text Box 453">
              <a:extLst>
                <a:ext uri="{FF2B5EF4-FFF2-40B4-BE49-F238E27FC236}">
                  <a16:creationId xmlns:a16="http://schemas.microsoft.com/office/drawing/2014/main" id="{BFF7047D-CFE0-E529-5396-77CBEF95D6F0}"/>
                </a:ext>
              </a:extLst>
            </p:cNvPr>
            <p:cNvSpPr txBox="1">
              <a:spLocks noChangeArrowheads="1"/>
            </p:cNvSpPr>
            <p:nvPr/>
          </p:nvSpPr>
          <p:spPr bwMode="auto">
            <a:xfrm>
              <a:off x="521" y="1842"/>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algn="ctr" eaLnBrk="1" hangingPunct="1">
                <a:spcBef>
                  <a:spcPct val="50000"/>
                </a:spcBef>
              </a:pPr>
              <a:r>
                <a:rPr lang="de-DE" altLang="de-DE" sz="1400" b="1" dirty="0"/>
                <a:t>spezifische Abwehr</a:t>
              </a:r>
            </a:p>
          </p:txBody>
        </p:sp>
        <p:sp>
          <p:nvSpPr>
            <p:cNvPr id="5195" name="Rectangle 454">
              <a:extLst>
                <a:ext uri="{FF2B5EF4-FFF2-40B4-BE49-F238E27FC236}">
                  <a16:creationId xmlns:a16="http://schemas.microsoft.com/office/drawing/2014/main" id="{4BE72E31-EAE9-488C-17FE-09DBC0B83C11}"/>
                </a:ext>
              </a:extLst>
            </p:cNvPr>
            <p:cNvSpPr>
              <a:spLocks noChangeArrowheads="1"/>
            </p:cNvSpPr>
            <p:nvPr/>
          </p:nvSpPr>
          <p:spPr bwMode="auto">
            <a:xfrm>
              <a:off x="521" y="1842"/>
              <a:ext cx="1406"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pic>
        <p:nvPicPr>
          <p:cNvPr id="9" name="Grafik 8">
            <a:extLst>
              <a:ext uri="{FF2B5EF4-FFF2-40B4-BE49-F238E27FC236}">
                <a16:creationId xmlns:a16="http://schemas.microsoft.com/office/drawing/2014/main" id="{B501A6AA-3731-D63E-C46E-04D99929C0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297002" y="2481491"/>
            <a:ext cx="1134356" cy="1804186"/>
          </a:xfrm>
          <a:prstGeom prst="rect">
            <a:avLst/>
          </a:prstGeom>
        </p:spPr>
      </p:pic>
      <p:sp>
        <p:nvSpPr>
          <p:cNvPr id="11" name="Line 491">
            <a:extLst>
              <a:ext uri="{FF2B5EF4-FFF2-40B4-BE49-F238E27FC236}">
                <a16:creationId xmlns:a16="http://schemas.microsoft.com/office/drawing/2014/main" id="{4BAFE0D9-AEB8-0DF5-8A16-4E596AA71492}"/>
              </a:ext>
            </a:extLst>
          </p:cNvPr>
          <p:cNvSpPr>
            <a:spLocks noChangeShapeType="1"/>
          </p:cNvSpPr>
          <p:nvPr/>
        </p:nvSpPr>
        <p:spPr bwMode="auto">
          <a:xfrm flipH="1">
            <a:off x="6804246" y="1919199"/>
            <a:ext cx="1" cy="4526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 name="Textfeld 5">
            <a:extLst>
              <a:ext uri="{FF2B5EF4-FFF2-40B4-BE49-F238E27FC236}">
                <a16:creationId xmlns:a16="http://schemas.microsoft.com/office/drawing/2014/main" id="{7AAA4579-A559-1D63-9E71-091325B8E85F}"/>
              </a:ext>
            </a:extLst>
          </p:cNvPr>
          <p:cNvSpPr txBox="1"/>
          <p:nvPr/>
        </p:nvSpPr>
        <p:spPr>
          <a:xfrm>
            <a:off x="6273679" y="1086267"/>
            <a:ext cx="1181002" cy="738664"/>
          </a:xfrm>
          <a:prstGeom prst="rect">
            <a:avLst/>
          </a:prstGeom>
          <a:noFill/>
          <a:ln w="19050">
            <a:solidFill>
              <a:schemeClr val="tx1"/>
            </a:solidFill>
          </a:ln>
        </p:spPr>
        <p:txBody>
          <a:bodyPr wrap="square" rtlCol="0">
            <a:spAutoFit/>
          </a:bodyPr>
          <a:lstStyle/>
          <a:p>
            <a:r>
              <a:rPr lang="de-DE" altLang="de-DE" sz="1400" dirty="0">
                <a:solidFill>
                  <a:schemeClr val="tx1"/>
                </a:solidFill>
              </a:rPr>
              <a:t>Fresszelle präsentiert Antigene</a:t>
            </a:r>
            <a:endParaRPr lang="de-AT" dirty="0">
              <a:solidFill>
                <a:schemeClr val="tx1"/>
              </a:solidFill>
            </a:endParaRPr>
          </a:p>
        </p:txBody>
      </p:sp>
      <p:sp>
        <p:nvSpPr>
          <p:cNvPr id="7" name="Line 493">
            <a:extLst>
              <a:ext uri="{FF2B5EF4-FFF2-40B4-BE49-F238E27FC236}">
                <a16:creationId xmlns:a16="http://schemas.microsoft.com/office/drawing/2014/main" id="{B3FE62A2-4ED5-FE2B-54B4-9073878AF4F7}"/>
              </a:ext>
            </a:extLst>
          </p:cNvPr>
          <p:cNvSpPr>
            <a:spLocks noChangeShapeType="1"/>
          </p:cNvSpPr>
          <p:nvPr/>
        </p:nvSpPr>
        <p:spPr bwMode="auto">
          <a:xfrm>
            <a:off x="5471964" y="1453695"/>
            <a:ext cx="57814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13" name="Grafik 12">
            <a:extLst>
              <a:ext uri="{FF2B5EF4-FFF2-40B4-BE49-F238E27FC236}">
                <a16:creationId xmlns:a16="http://schemas.microsoft.com/office/drawing/2014/main" id="{3260627B-1C21-7B38-4A20-1EC12EE741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5306" y="1056253"/>
            <a:ext cx="998734" cy="933432"/>
          </a:xfrm>
          <a:prstGeom prst="rect">
            <a:avLst/>
          </a:prstGeom>
        </p:spPr>
      </p:pic>
      <p:sp>
        <p:nvSpPr>
          <p:cNvPr id="14" name="Textfeld 13">
            <a:extLst>
              <a:ext uri="{FF2B5EF4-FFF2-40B4-BE49-F238E27FC236}">
                <a16:creationId xmlns:a16="http://schemas.microsoft.com/office/drawing/2014/main" id="{2374756A-B588-F15A-3004-760006ADE2E7}"/>
              </a:ext>
            </a:extLst>
          </p:cNvPr>
          <p:cNvSpPr txBox="1"/>
          <p:nvPr/>
        </p:nvSpPr>
        <p:spPr>
          <a:xfrm>
            <a:off x="2363790" y="2503502"/>
            <a:ext cx="2087563" cy="523220"/>
          </a:xfrm>
          <a:prstGeom prst="rect">
            <a:avLst/>
          </a:prstGeom>
          <a:noFill/>
          <a:ln w="19050">
            <a:solidFill>
              <a:schemeClr val="tx1"/>
            </a:solidFill>
          </a:ln>
        </p:spPr>
        <p:txBody>
          <a:bodyPr wrap="square" rtlCol="0">
            <a:spAutoFit/>
          </a:bodyPr>
          <a:lstStyle/>
          <a:p>
            <a:r>
              <a:rPr lang="de-DE" altLang="de-DE" sz="1400" dirty="0">
                <a:solidFill>
                  <a:schemeClr val="tx1"/>
                </a:solidFill>
              </a:rPr>
              <a:t>Plasmazelle produziert Antikörper</a:t>
            </a:r>
            <a:endParaRPr lang="de-AT" dirty="0">
              <a:solidFill>
                <a:schemeClr val="tx1"/>
              </a:solidFill>
            </a:endParaRPr>
          </a:p>
        </p:txBody>
      </p:sp>
      <p:sp>
        <p:nvSpPr>
          <p:cNvPr id="17" name="Line 491">
            <a:extLst>
              <a:ext uri="{FF2B5EF4-FFF2-40B4-BE49-F238E27FC236}">
                <a16:creationId xmlns:a16="http://schemas.microsoft.com/office/drawing/2014/main" id="{E726BED7-B05B-303F-2B2E-F58F659F9338}"/>
              </a:ext>
            </a:extLst>
          </p:cNvPr>
          <p:cNvSpPr>
            <a:spLocks noChangeShapeType="1"/>
          </p:cNvSpPr>
          <p:nvPr/>
        </p:nvSpPr>
        <p:spPr bwMode="auto">
          <a:xfrm flipH="1" flipV="1">
            <a:off x="4165449" y="3109528"/>
            <a:ext cx="471062" cy="24726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33" name="Grafik 32">
            <a:extLst>
              <a:ext uri="{FF2B5EF4-FFF2-40B4-BE49-F238E27FC236}">
                <a16:creationId xmlns:a16="http://schemas.microsoft.com/office/drawing/2014/main" id="{23DD0F1B-BAD7-4C41-3178-797ED7BB69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910843">
            <a:off x="2814135" y="2620452"/>
            <a:ext cx="971837" cy="1451604"/>
          </a:xfrm>
          <a:prstGeom prst="rect">
            <a:avLst/>
          </a:prstGeom>
        </p:spPr>
      </p:pic>
      <p:sp>
        <p:nvSpPr>
          <p:cNvPr id="18" name="Textfeld 17">
            <a:extLst>
              <a:ext uri="{FF2B5EF4-FFF2-40B4-BE49-F238E27FC236}">
                <a16:creationId xmlns:a16="http://schemas.microsoft.com/office/drawing/2014/main" id="{4618EE1D-ED73-EBE8-8AFF-32901CE99DC8}"/>
              </a:ext>
            </a:extLst>
          </p:cNvPr>
          <p:cNvSpPr txBox="1"/>
          <p:nvPr/>
        </p:nvSpPr>
        <p:spPr>
          <a:xfrm>
            <a:off x="583331" y="2503502"/>
            <a:ext cx="1217537" cy="954107"/>
          </a:xfrm>
          <a:prstGeom prst="rect">
            <a:avLst/>
          </a:prstGeom>
          <a:noFill/>
          <a:ln w="19050">
            <a:solidFill>
              <a:schemeClr val="tx1"/>
            </a:solidFill>
          </a:ln>
        </p:spPr>
        <p:txBody>
          <a:bodyPr wrap="square" rtlCol="0">
            <a:spAutoFit/>
          </a:bodyPr>
          <a:lstStyle/>
          <a:p>
            <a:r>
              <a:rPr lang="de-DE" altLang="de-DE" sz="1400" dirty="0">
                <a:solidFill>
                  <a:schemeClr val="tx1"/>
                </a:solidFill>
              </a:rPr>
              <a:t>Antigen-Antikörper-Komplex bildet sich</a:t>
            </a:r>
            <a:endParaRPr lang="de-AT" dirty="0">
              <a:solidFill>
                <a:schemeClr val="tx1"/>
              </a:solidFill>
            </a:endParaRPr>
          </a:p>
        </p:txBody>
      </p:sp>
      <p:pic>
        <p:nvPicPr>
          <p:cNvPr id="35" name="Grafik 34">
            <a:extLst>
              <a:ext uri="{FF2B5EF4-FFF2-40B4-BE49-F238E27FC236}">
                <a16:creationId xmlns:a16="http://schemas.microsoft.com/office/drawing/2014/main" id="{952ACECC-578D-F650-25CF-406DEDE3240F}"/>
              </a:ext>
            </a:extLst>
          </p:cNvPr>
          <p:cNvPicPr>
            <a:picLocks noChangeAspect="1"/>
          </p:cNvPicPr>
          <p:nvPr/>
        </p:nvPicPr>
        <p:blipFill>
          <a:blip r:embed="rId7">
            <a:extLst>
              <a:ext uri="{28A0092B-C50C-407E-A947-70E740481C1C}">
                <a14:useLocalDpi xmlns:a14="http://schemas.microsoft.com/office/drawing/2010/main" val="0"/>
              </a:ext>
            </a:extLst>
          </a:blip>
          <a:srcRect t="3004"/>
          <a:stretch>
            <a:fillRect/>
          </a:stretch>
        </p:blipFill>
        <p:spPr>
          <a:xfrm>
            <a:off x="693191" y="3484797"/>
            <a:ext cx="880883" cy="877939"/>
          </a:xfrm>
          <a:prstGeom prst="rect">
            <a:avLst/>
          </a:prstGeom>
        </p:spPr>
      </p:pic>
      <p:cxnSp>
        <p:nvCxnSpPr>
          <p:cNvPr id="46" name="Gerade Verbindung mit Pfeil 45">
            <a:extLst>
              <a:ext uri="{FF2B5EF4-FFF2-40B4-BE49-F238E27FC236}">
                <a16:creationId xmlns:a16="http://schemas.microsoft.com/office/drawing/2014/main" id="{3B968C51-6EB8-FF1F-A0EB-B396478987BA}"/>
              </a:ext>
            </a:extLst>
          </p:cNvPr>
          <p:cNvCxnSpPr/>
          <p:nvPr/>
        </p:nvCxnSpPr>
        <p:spPr bwMode="auto">
          <a:xfrm flipH="1">
            <a:off x="1908907" y="2908733"/>
            <a:ext cx="216024" cy="0"/>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pic>
        <p:nvPicPr>
          <p:cNvPr id="19" name="Picture 473">
            <a:extLst>
              <a:ext uri="{FF2B5EF4-FFF2-40B4-BE49-F238E27FC236}">
                <a16:creationId xmlns:a16="http://schemas.microsoft.com/office/drawing/2014/main" id="{4F6A45A6-2E50-6E85-6B7D-B0B71408C3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809920" y="4510863"/>
            <a:ext cx="982663" cy="1025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feld 19">
            <a:extLst>
              <a:ext uri="{FF2B5EF4-FFF2-40B4-BE49-F238E27FC236}">
                <a16:creationId xmlns:a16="http://schemas.microsoft.com/office/drawing/2014/main" id="{903F1FA7-C321-B81D-B026-4C8952CDA557}"/>
              </a:ext>
            </a:extLst>
          </p:cNvPr>
          <p:cNvSpPr txBox="1"/>
          <p:nvPr/>
        </p:nvSpPr>
        <p:spPr>
          <a:xfrm>
            <a:off x="544000" y="4527234"/>
            <a:ext cx="1181002" cy="1169551"/>
          </a:xfrm>
          <a:prstGeom prst="rect">
            <a:avLst/>
          </a:prstGeom>
          <a:noFill/>
          <a:ln w="19050">
            <a:solidFill>
              <a:schemeClr val="tx1"/>
            </a:solidFill>
          </a:ln>
        </p:spPr>
        <p:txBody>
          <a:bodyPr wrap="square" rtlCol="0">
            <a:spAutoFit/>
          </a:bodyPr>
          <a:lstStyle/>
          <a:p>
            <a:r>
              <a:rPr lang="de-DE" altLang="de-DE" sz="1400" dirty="0">
                <a:solidFill>
                  <a:schemeClr val="tx1"/>
                </a:solidFill>
              </a:rPr>
              <a:t>Fresszelle baut Antigen-Antikörper-Komplex ab</a:t>
            </a:r>
            <a:endParaRPr lang="de-AT" dirty="0">
              <a:solidFill>
                <a:schemeClr val="tx1"/>
              </a:solidFill>
            </a:endParaRPr>
          </a:p>
        </p:txBody>
      </p:sp>
      <p:cxnSp>
        <p:nvCxnSpPr>
          <p:cNvPr id="49" name="Gerade Verbindung mit Pfeil 48">
            <a:extLst>
              <a:ext uri="{FF2B5EF4-FFF2-40B4-BE49-F238E27FC236}">
                <a16:creationId xmlns:a16="http://schemas.microsoft.com/office/drawing/2014/main" id="{F20FAD96-8614-B8AC-EC60-DCF9C0E3D1A8}"/>
              </a:ext>
            </a:extLst>
          </p:cNvPr>
          <p:cNvCxnSpPr/>
          <p:nvPr/>
        </p:nvCxnSpPr>
        <p:spPr bwMode="auto">
          <a:xfrm>
            <a:off x="1537479" y="4276885"/>
            <a:ext cx="0" cy="168491"/>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sp>
        <p:nvSpPr>
          <p:cNvPr id="23" name="Line 491">
            <a:extLst>
              <a:ext uri="{FF2B5EF4-FFF2-40B4-BE49-F238E27FC236}">
                <a16:creationId xmlns:a16="http://schemas.microsoft.com/office/drawing/2014/main" id="{3824DF37-2211-1C63-DC4E-1E25B7E2EA10}"/>
              </a:ext>
            </a:extLst>
          </p:cNvPr>
          <p:cNvSpPr>
            <a:spLocks noChangeShapeType="1"/>
          </p:cNvSpPr>
          <p:nvPr/>
        </p:nvSpPr>
        <p:spPr bwMode="auto">
          <a:xfrm flipH="1">
            <a:off x="4997083" y="3707997"/>
            <a:ext cx="320743" cy="3667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25" name="Grafik 24">
            <a:extLst>
              <a:ext uri="{FF2B5EF4-FFF2-40B4-BE49-F238E27FC236}">
                <a16:creationId xmlns:a16="http://schemas.microsoft.com/office/drawing/2014/main" id="{97C55E6D-C572-F640-99C0-AF4C551E06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27404" y="4527234"/>
            <a:ext cx="901597" cy="1002041"/>
          </a:xfrm>
          <a:prstGeom prst="rect">
            <a:avLst/>
          </a:prstGeom>
        </p:spPr>
      </p:pic>
      <p:sp>
        <p:nvSpPr>
          <p:cNvPr id="26" name="Textfeld 25">
            <a:extLst>
              <a:ext uri="{FF2B5EF4-FFF2-40B4-BE49-F238E27FC236}">
                <a16:creationId xmlns:a16="http://schemas.microsoft.com/office/drawing/2014/main" id="{FE0D6695-3E41-2D1D-5BA5-7168EF0C3091}"/>
              </a:ext>
            </a:extLst>
          </p:cNvPr>
          <p:cNvSpPr txBox="1"/>
          <p:nvPr/>
        </p:nvSpPr>
        <p:spPr>
          <a:xfrm>
            <a:off x="5162799" y="5210036"/>
            <a:ext cx="1804186" cy="523220"/>
          </a:xfrm>
          <a:prstGeom prst="rect">
            <a:avLst/>
          </a:prstGeom>
          <a:noFill/>
          <a:ln w="19050">
            <a:solidFill>
              <a:schemeClr val="tx1"/>
            </a:solidFill>
          </a:ln>
        </p:spPr>
        <p:txBody>
          <a:bodyPr wrap="square" rtlCol="0">
            <a:spAutoFit/>
          </a:bodyPr>
          <a:lstStyle/>
          <a:p>
            <a:r>
              <a:rPr lang="de-DE" altLang="de-DE" sz="1400" dirty="0">
                <a:solidFill>
                  <a:schemeClr val="tx1"/>
                </a:solidFill>
              </a:rPr>
              <a:t>Killerzelle zerstört </a:t>
            </a:r>
            <a:br>
              <a:rPr lang="de-DE" altLang="de-DE" sz="1400" dirty="0">
                <a:solidFill>
                  <a:schemeClr val="tx1"/>
                </a:solidFill>
              </a:rPr>
            </a:br>
            <a:r>
              <a:rPr lang="de-DE" altLang="de-DE" sz="1400" dirty="0">
                <a:solidFill>
                  <a:schemeClr val="tx1"/>
                </a:solidFill>
              </a:rPr>
              <a:t>infizierte Körperzelle</a:t>
            </a:r>
            <a:endParaRPr lang="de-AT" dirty="0">
              <a:solidFill>
                <a:schemeClr val="tx1"/>
              </a:solidFill>
            </a:endParaRPr>
          </a:p>
        </p:txBody>
      </p:sp>
      <p:pic>
        <p:nvPicPr>
          <p:cNvPr id="28" name="Grafik 27">
            <a:extLst>
              <a:ext uri="{FF2B5EF4-FFF2-40B4-BE49-F238E27FC236}">
                <a16:creationId xmlns:a16="http://schemas.microsoft.com/office/drawing/2014/main" id="{2C397BDE-9748-395C-AA87-BC1ADFEFF3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5637702" y="3980034"/>
            <a:ext cx="900663" cy="1289110"/>
          </a:xfrm>
          <a:prstGeom prst="rect">
            <a:avLst/>
          </a:prstGeom>
        </p:spPr>
      </p:pic>
      <p:pic>
        <p:nvPicPr>
          <p:cNvPr id="31" name="Grafik 30">
            <a:extLst>
              <a:ext uri="{FF2B5EF4-FFF2-40B4-BE49-F238E27FC236}">
                <a16:creationId xmlns:a16="http://schemas.microsoft.com/office/drawing/2014/main" id="{C7444AC3-3BAC-61F6-A173-C2653863B8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flipH="1">
            <a:off x="7146652" y="4598178"/>
            <a:ext cx="867167" cy="1226501"/>
          </a:xfrm>
          <a:prstGeom prst="rect">
            <a:avLst/>
          </a:prstGeom>
        </p:spPr>
      </p:pic>
      <p:sp>
        <p:nvSpPr>
          <p:cNvPr id="40" name="Textfeld 39">
            <a:extLst>
              <a:ext uri="{FF2B5EF4-FFF2-40B4-BE49-F238E27FC236}">
                <a16:creationId xmlns:a16="http://schemas.microsoft.com/office/drawing/2014/main" id="{0A765E2A-A7F9-4913-B288-9E5DBF347476}"/>
              </a:ext>
            </a:extLst>
          </p:cNvPr>
          <p:cNvSpPr txBox="1"/>
          <p:nvPr/>
        </p:nvSpPr>
        <p:spPr>
          <a:xfrm>
            <a:off x="4212654" y="4137599"/>
            <a:ext cx="1043782" cy="307777"/>
          </a:xfrm>
          <a:prstGeom prst="rect">
            <a:avLst/>
          </a:prstGeom>
          <a:noFill/>
          <a:ln w="19050">
            <a:solidFill>
              <a:schemeClr val="tx1"/>
            </a:solidFill>
          </a:ln>
        </p:spPr>
        <p:txBody>
          <a:bodyPr wrap="square" rtlCol="0">
            <a:spAutoFit/>
          </a:bodyPr>
          <a:lstStyle/>
          <a:p>
            <a:r>
              <a:rPr lang="de-DE" altLang="de-DE" sz="1400" dirty="0">
                <a:solidFill>
                  <a:schemeClr val="tx1"/>
                </a:solidFill>
              </a:rPr>
              <a:t>Killerzelle</a:t>
            </a:r>
            <a:endParaRPr lang="de-AT" dirty="0">
              <a:solidFill>
                <a:schemeClr val="tx1"/>
              </a:solidFill>
            </a:endParaRPr>
          </a:p>
        </p:txBody>
      </p:sp>
      <p:cxnSp>
        <p:nvCxnSpPr>
          <p:cNvPr id="58" name="Gerade Verbindung mit Pfeil 57">
            <a:extLst>
              <a:ext uri="{FF2B5EF4-FFF2-40B4-BE49-F238E27FC236}">
                <a16:creationId xmlns:a16="http://schemas.microsoft.com/office/drawing/2014/main" id="{2F0AAD5D-0B45-4044-A9F5-8F080528C2BC}"/>
              </a:ext>
            </a:extLst>
          </p:cNvPr>
          <p:cNvCxnSpPr>
            <a:cxnSpLocks/>
          </p:cNvCxnSpPr>
          <p:nvPr/>
        </p:nvCxnSpPr>
        <p:spPr bwMode="auto">
          <a:xfrm>
            <a:off x="6687999" y="4722281"/>
            <a:ext cx="368165" cy="202676"/>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sp>
        <p:nvSpPr>
          <p:cNvPr id="2" name="Rectangle 3">
            <a:extLst>
              <a:ext uri="{FF2B5EF4-FFF2-40B4-BE49-F238E27FC236}">
                <a16:creationId xmlns:a16="http://schemas.microsoft.com/office/drawing/2014/main" id="{C0721945-CDB4-087B-018E-008D6AD9A6E4}"/>
              </a:ext>
            </a:extLst>
          </p:cNvPr>
          <p:cNvSpPr txBox="1">
            <a:spLocks noChangeArrowheads="1"/>
          </p:cNvSpPr>
          <p:nvPr/>
        </p:nvSpPr>
        <p:spPr bwMode="auto">
          <a:xfrm>
            <a:off x="399777" y="41552"/>
            <a:ext cx="7772400" cy="409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a:lstStyle>
          <a:p>
            <a:pPr eaLnBrk="1" hangingPunct="1"/>
            <a:r>
              <a:rPr lang="de-DE" altLang="de-DE" kern="0"/>
              <a:t>Unspezifische und spezifische Abwehr</a:t>
            </a:r>
            <a:endParaRPr lang="de-DE" altLang="de-DE" kern="0" dirty="0"/>
          </a:p>
        </p:txBody>
      </p:sp>
    </p:spTree>
    <p:extLst>
      <p:ext uri="{BB962C8B-B14F-4D97-AF65-F5344CB8AC3E}">
        <p14:creationId xmlns:p14="http://schemas.microsoft.com/office/powerpoint/2010/main" val="2744267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57F18F15-ACBE-E8C3-67D5-1A586597C086}"/>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689FD00F-D010-AE05-F8C0-ECE10FA329D1}"/>
              </a:ext>
            </a:extLst>
          </p:cNvPr>
          <p:cNvSpPr>
            <a:spLocks noGrp="1" noChangeArrowheads="1"/>
          </p:cNvSpPr>
          <p:nvPr>
            <p:ph type="title"/>
          </p:nvPr>
        </p:nvSpPr>
        <p:spPr>
          <a:xfrm>
            <a:off x="457200" y="460287"/>
            <a:ext cx="6275388" cy="527050"/>
          </a:xfrm>
        </p:spPr>
        <p:txBody>
          <a:bodyPr/>
          <a:lstStyle/>
          <a:p>
            <a:r>
              <a:rPr lang="de-DE" altLang="de-DE" dirty="0"/>
              <a:t>Unspezifische und spezifische Abwehr</a:t>
            </a:r>
          </a:p>
        </p:txBody>
      </p:sp>
      <p:sp>
        <p:nvSpPr>
          <p:cNvPr id="5123" name="Line 425">
            <a:extLst>
              <a:ext uri="{FF2B5EF4-FFF2-40B4-BE49-F238E27FC236}">
                <a16:creationId xmlns:a16="http://schemas.microsoft.com/office/drawing/2014/main" id="{E9400213-3BBD-4B0F-E910-A6D080B4603E}"/>
              </a:ext>
            </a:extLst>
          </p:cNvPr>
          <p:cNvSpPr>
            <a:spLocks noChangeShapeType="1"/>
          </p:cNvSpPr>
          <p:nvPr/>
        </p:nvSpPr>
        <p:spPr bwMode="auto">
          <a:xfrm>
            <a:off x="5508625" y="4060737"/>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142867" name="Group 531">
            <a:extLst>
              <a:ext uri="{FF2B5EF4-FFF2-40B4-BE49-F238E27FC236}">
                <a16:creationId xmlns:a16="http://schemas.microsoft.com/office/drawing/2014/main" id="{8C403509-672C-0E21-8F24-CED22AB8848E}"/>
              </a:ext>
            </a:extLst>
          </p:cNvPr>
          <p:cNvGrpSpPr>
            <a:grpSpLocks/>
          </p:cNvGrpSpPr>
          <p:nvPr/>
        </p:nvGrpSpPr>
        <p:grpSpPr bwMode="auto">
          <a:xfrm>
            <a:off x="1765300" y="893675"/>
            <a:ext cx="3668713" cy="1025524"/>
            <a:chOff x="1112" y="301"/>
            <a:chExt cx="2311" cy="598"/>
          </a:xfrm>
        </p:grpSpPr>
        <p:pic>
          <p:nvPicPr>
            <p:cNvPr id="5184" name="Picture 473">
              <a:extLst>
                <a:ext uri="{FF2B5EF4-FFF2-40B4-BE49-F238E27FC236}">
                  <a16:creationId xmlns:a16="http://schemas.microsoft.com/office/drawing/2014/main" id="{43841D63-9474-6083-A8C1-7DFC11B28D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804" y="301"/>
              <a:ext cx="619" cy="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85" name="Line 482">
              <a:extLst>
                <a:ext uri="{FF2B5EF4-FFF2-40B4-BE49-F238E27FC236}">
                  <a16:creationId xmlns:a16="http://schemas.microsoft.com/office/drawing/2014/main" id="{69209501-E7B9-CE6A-678C-423F1D2868B9}"/>
                </a:ext>
              </a:extLst>
            </p:cNvPr>
            <p:cNvSpPr>
              <a:spLocks noChangeShapeType="1"/>
            </p:cNvSpPr>
            <p:nvPr/>
          </p:nvSpPr>
          <p:spPr bwMode="auto">
            <a:xfrm>
              <a:off x="1112" y="572"/>
              <a:ext cx="31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5186" name="Group 518">
              <a:extLst>
                <a:ext uri="{FF2B5EF4-FFF2-40B4-BE49-F238E27FC236}">
                  <a16:creationId xmlns:a16="http://schemas.microsoft.com/office/drawing/2014/main" id="{DB4B37A1-C0ED-6AFA-8AC9-EC149358747F}"/>
                </a:ext>
              </a:extLst>
            </p:cNvPr>
            <p:cNvGrpSpPr>
              <a:grpSpLocks/>
            </p:cNvGrpSpPr>
            <p:nvPr/>
          </p:nvGrpSpPr>
          <p:grpSpPr bwMode="auto">
            <a:xfrm>
              <a:off x="1474" y="391"/>
              <a:ext cx="1315" cy="318"/>
              <a:chOff x="1474" y="391"/>
              <a:chExt cx="1315" cy="318"/>
            </a:xfrm>
          </p:grpSpPr>
          <p:sp>
            <p:nvSpPr>
              <p:cNvPr id="5187" name="Text Box 483">
                <a:extLst>
                  <a:ext uri="{FF2B5EF4-FFF2-40B4-BE49-F238E27FC236}">
                    <a16:creationId xmlns:a16="http://schemas.microsoft.com/office/drawing/2014/main" id="{5EB3CA3B-9405-30C0-3AF5-09C4E4CBC321}"/>
                  </a:ext>
                </a:extLst>
              </p:cNvPr>
              <p:cNvSpPr txBox="1">
                <a:spLocks noChangeArrowheads="1"/>
              </p:cNvSpPr>
              <p:nvPr/>
            </p:nvSpPr>
            <p:spPr bwMode="auto">
              <a:xfrm>
                <a:off x="1474" y="391"/>
                <a:ext cx="1315" cy="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algn="ctr" eaLnBrk="1" hangingPunct="1">
                  <a:spcBef>
                    <a:spcPct val="50000"/>
                  </a:spcBef>
                </a:pPr>
                <a:r>
                  <a:rPr lang="de-DE" altLang="de-DE" sz="1400" b="1" dirty="0">
                    <a:solidFill>
                      <a:srgbClr val="FFFFFF"/>
                    </a:solidFill>
                  </a:rPr>
                  <a:t>unspezifische Abwehr</a:t>
                </a:r>
                <a:r>
                  <a:rPr lang="de-DE" altLang="de-DE" sz="1400" dirty="0">
                    <a:solidFill>
                      <a:srgbClr val="FFFFFF"/>
                    </a:solidFill>
                  </a:rPr>
                  <a:t> durch Fresszelle</a:t>
                </a:r>
              </a:p>
            </p:txBody>
          </p:sp>
          <p:sp>
            <p:nvSpPr>
              <p:cNvPr id="5188" name="Rectangle 484">
                <a:extLst>
                  <a:ext uri="{FF2B5EF4-FFF2-40B4-BE49-F238E27FC236}">
                    <a16:creationId xmlns:a16="http://schemas.microsoft.com/office/drawing/2014/main" id="{5D42E8BA-92BE-FB03-35FE-FE7C5A151F8B}"/>
                  </a:ext>
                </a:extLst>
              </p:cNvPr>
              <p:cNvSpPr>
                <a:spLocks noChangeArrowheads="1"/>
              </p:cNvSpPr>
              <p:nvPr/>
            </p:nvSpPr>
            <p:spPr bwMode="auto">
              <a:xfrm>
                <a:off x="1497" y="391"/>
                <a:ext cx="1247" cy="31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grpSp>
      <p:grpSp>
        <p:nvGrpSpPr>
          <p:cNvPr id="5" name="Gruppieren 4">
            <a:extLst>
              <a:ext uri="{FF2B5EF4-FFF2-40B4-BE49-F238E27FC236}">
                <a16:creationId xmlns:a16="http://schemas.microsoft.com/office/drawing/2014/main" id="{C11A025D-955C-4D0F-8D81-F5DD2882A2F2}"/>
              </a:ext>
            </a:extLst>
          </p:cNvPr>
          <p:cNvGrpSpPr/>
          <p:nvPr/>
        </p:nvGrpSpPr>
        <p:grpSpPr>
          <a:xfrm>
            <a:off x="457200" y="990512"/>
            <a:ext cx="1181002" cy="1207483"/>
            <a:chOff x="457200" y="574675"/>
            <a:chExt cx="1181002" cy="1207483"/>
          </a:xfrm>
        </p:grpSpPr>
        <p:pic>
          <p:nvPicPr>
            <p:cNvPr id="3" name="Grafik 2">
              <a:extLst>
                <a:ext uri="{FF2B5EF4-FFF2-40B4-BE49-F238E27FC236}">
                  <a16:creationId xmlns:a16="http://schemas.microsoft.com/office/drawing/2014/main" id="{3D7C8B92-6305-08EE-E7BF-FDB7D6B93F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297" y="1190970"/>
              <a:ext cx="557182" cy="591188"/>
            </a:xfrm>
            <a:prstGeom prst="rect">
              <a:avLst/>
            </a:prstGeom>
          </p:spPr>
        </p:pic>
        <p:sp>
          <p:nvSpPr>
            <p:cNvPr id="4" name="Textfeld 3">
              <a:extLst>
                <a:ext uri="{FF2B5EF4-FFF2-40B4-BE49-F238E27FC236}">
                  <a16:creationId xmlns:a16="http://schemas.microsoft.com/office/drawing/2014/main" id="{FB90BE18-13D8-4E5E-427C-FDF00D96DE47}"/>
                </a:ext>
              </a:extLst>
            </p:cNvPr>
            <p:cNvSpPr txBox="1"/>
            <p:nvPr/>
          </p:nvSpPr>
          <p:spPr>
            <a:xfrm>
              <a:off x="457200" y="574675"/>
              <a:ext cx="1181002" cy="523220"/>
            </a:xfrm>
            <a:prstGeom prst="rect">
              <a:avLst/>
            </a:prstGeom>
            <a:noFill/>
            <a:ln w="19050">
              <a:solidFill>
                <a:schemeClr val="tx1"/>
              </a:solidFill>
            </a:ln>
          </p:spPr>
          <p:txBody>
            <a:bodyPr wrap="square" rtlCol="0">
              <a:spAutoFit/>
            </a:bodyPr>
            <a:lstStyle/>
            <a:p>
              <a:r>
                <a:rPr lang="de-DE" altLang="de-DE" sz="1400" dirty="0">
                  <a:solidFill>
                    <a:srgbClr val="FFFFFF"/>
                  </a:solidFill>
                </a:rPr>
                <a:t>Krankheits-erreger</a:t>
              </a:r>
              <a:endParaRPr lang="de-AT" dirty="0">
                <a:solidFill>
                  <a:srgbClr val="FFFFFF"/>
                </a:solidFill>
              </a:endParaRPr>
            </a:p>
          </p:txBody>
        </p:sp>
      </p:grpSp>
      <p:grpSp>
        <p:nvGrpSpPr>
          <p:cNvPr id="43" name="Gruppieren 42">
            <a:extLst>
              <a:ext uri="{FF2B5EF4-FFF2-40B4-BE49-F238E27FC236}">
                <a16:creationId xmlns:a16="http://schemas.microsoft.com/office/drawing/2014/main" id="{E0F7F2E3-7B8A-4305-9C77-C8AAC3CD2F02}"/>
              </a:ext>
            </a:extLst>
          </p:cNvPr>
          <p:cNvGrpSpPr/>
          <p:nvPr/>
        </p:nvGrpSpPr>
        <p:grpSpPr>
          <a:xfrm>
            <a:off x="4716016" y="1919199"/>
            <a:ext cx="3456161" cy="2031563"/>
            <a:chOff x="4716016" y="1503362"/>
            <a:chExt cx="3456161" cy="2031563"/>
          </a:xfrm>
        </p:grpSpPr>
        <p:sp>
          <p:nvSpPr>
            <p:cNvPr id="10" name="Textfeld 9">
              <a:extLst>
                <a:ext uri="{FF2B5EF4-FFF2-40B4-BE49-F238E27FC236}">
                  <a16:creationId xmlns:a16="http://schemas.microsoft.com/office/drawing/2014/main" id="{C3D3AF22-724D-0D00-0C23-3BD64A5EB02A}"/>
                </a:ext>
              </a:extLst>
            </p:cNvPr>
            <p:cNvSpPr txBox="1"/>
            <p:nvPr/>
          </p:nvSpPr>
          <p:spPr>
            <a:xfrm>
              <a:off x="4716016" y="2706137"/>
              <a:ext cx="1166566" cy="523220"/>
            </a:xfrm>
            <a:prstGeom prst="rect">
              <a:avLst/>
            </a:prstGeom>
            <a:noFill/>
            <a:ln w="19050">
              <a:solidFill>
                <a:schemeClr val="tx1"/>
              </a:solidFill>
            </a:ln>
          </p:spPr>
          <p:txBody>
            <a:bodyPr wrap="square" rtlCol="0">
              <a:spAutoFit/>
            </a:bodyPr>
            <a:lstStyle/>
            <a:p>
              <a:r>
                <a:rPr lang="de-DE" altLang="de-DE" sz="1400" b="1" dirty="0">
                  <a:solidFill>
                    <a:srgbClr val="FFFFFF"/>
                  </a:solidFill>
                </a:rPr>
                <a:t>Helferzelle</a:t>
              </a:r>
              <a:r>
                <a:rPr lang="de-DE" altLang="de-DE" sz="1400" dirty="0">
                  <a:solidFill>
                    <a:schemeClr val="tx1"/>
                  </a:solidFill>
                </a:rPr>
                <a:t> </a:t>
              </a:r>
              <a:r>
                <a:rPr lang="de-DE" altLang="de-DE" sz="1400" b="1" dirty="0">
                  <a:solidFill>
                    <a:srgbClr val="FFFFFF"/>
                  </a:solidFill>
                </a:rPr>
                <a:t>aktiviert</a:t>
              </a:r>
              <a:endParaRPr lang="de-AT" sz="1400" b="1" dirty="0">
                <a:solidFill>
                  <a:srgbClr val="FFFFFF"/>
                </a:solidFill>
              </a:endParaRPr>
            </a:p>
          </p:txBody>
        </p:sp>
        <p:grpSp>
          <p:nvGrpSpPr>
            <p:cNvPr id="42" name="Gruppieren 41">
              <a:extLst>
                <a:ext uri="{FF2B5EF4-FFF2-40B4-BE49-F238E27FC236}">
                  <a16:creationId xmlns:a16="http://schemas.microsoft.com/office/drawing/2014/main" id="{C272E211-A7DE-2E76-18FF-F126A4615B11}"/>
                </a:ext>
              </a:extLst>
            </p:cNvPr>
            <p:cNvGrpSpPr/>
            <p:nvPr/>
          </p:nvGrpSpPr>
          <p:grpSpPr>
            <a:xfrm>
              <a:off x="5940152" y="1503362"/>
              <a:ext cx="2232025" cy="2031563"/>
              <a:chOff x="5940152" y="1503362"/>
              <a:chExt cx="2232025" cy="2031563"/>
            </a:xfrm>
          </p:grpSpPr>
          <p:grpSp>
            <p:nvGrpSpPr>
              <p:cNvPr id="142857" name="Group 521">
                <a:extLst>
                  <a:ext uri="{FF2B5EF4-FFF2-40B4-BE49-F238E27FC236}">
                    <a16:creationId xmlns:a16="http://schemas.microsoft.com/office/drawing/2014/main" id="{C7808EEB-4EC5-52A0-519B-2503B47CB50E}"/>
                  </a:ext>
                </a:extLst>
              </p:cNvPr>
              <p:cNvGrpSpPr>
                <a:grpSpLocks/>
              </p:cNvGrpSpPr>
              <p:nvPr/>
            </p:nvGrpSpPr>
            <p:grpSpPr bwMode="auto">
              <a:xfrm>
                <a:off x="5940152" y="2040206"/>
                <a:ext cx="2232025" cy="360363"/>
                <a:chOff x="521" y="1842"/>
                <a:chExt cx="1406" cy="227"/>
              </a:xfrm>
            </p:grpSpPr>
            <p:sp>
              <p:nvSpPr>
                <p:cNvPr id="5194" name="Text Box 453">
                  <a:extLst>
                    <a:ext uri="{FF2B5EF4-FFF2-40B4-BE49-F238E27FC236}">
                      <a16:creationId xmlns:a16="http://schemas.microsoft.com/office/drawing/2014/main" id="{AA1DFD91-14AE-356B-A596-321F17F79F60}"/>
                    </a:ext>
                  </a:extLst>
                </p:cNvPr>
                <p:cNvSpPr txBox="1">
                  <a:spLocks noChangeArrowheads="1"/>
                </p:cNvSpPr>
                <p:nvPr/>
              </p:nvSpPr>
              <p:spPr bwMode="auto">
                <a:xfrm>
                  <a:off x="521" y="1842"/>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algn="ctr" eaLnBrk="1" hangingPunct="1">
                    <a:spcBef>
                      <a:spcPct val="50000"/>
                    </a:spcBef>
                  </a:pPr>
                  <a:r>
                    <a:rPr lang="de-DE" altLang="de-DE" sz="1400" b="1" dirty="0">
                      <a:solidFill>
                        <a:srgbClr val="FFFFFF"/>
                      </a:solidFill>
                    </a:rPr>
                    <a:t>spezifische Abwehr</a:t>
                  </a:r>
                </a:p>
              </p:txBody>
            </p:sp>
            <p:sp>
              <p:nvSpPr>
                <p:cNvPr id="5195" name="Rectangle 454">
                  <a:extLst>
                    <a:ext uri="{FF2B5EF4-FFF2-40B4-BE49-F238E27FC236}">
                      <a16:creationId xmlns:a16="http://schemas.microsoft.com/office/drawing/2014/main" id="{771C91AC-39C0-FCDC-E2FF-1F8EDDC79B55}"/>
                    </a:ext>
                  </a:extLst>
                </p:cNvPr>
                <p:cNvSpPr>
                  <a:spLocks noChangeArrowheads="1"/>
                </p:cNvSpPr>
                <p:nvPr/>
              </p:nvSpPr>
              <p:spPr bwMode="auto">
                <a:xfrm>
                  <a:off x="521" y="1842"/>
                  <a:ext cx="1406"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pic>
            <p:nvPicPr>
              <p:cNvPr id="9" name="Grafik 8">
                <a:extLst>
                  <a:ext uri="{FF2B5EF4-FFF2-40B4-BE49-F238E27FC236}">
                    <a16:creationId xmlns:a16="http://schemas.microsoft.com/office/drawing/2014/main" id="{EE5FADC8-660E-E570-D75C-E8F0C4EB47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297002" y="2065654"/>
                <a:ext cx="1134356" cy="1804186"/>
              </a:xfrm>
              <a:prstGeom prst="rect">
                <a:avLst/>
              </a:prstGeom>
            </p:spPr>
          </p:pic>
          <p:sp>
            <p:nvSpPr>
              <p:cNvPr id="11" name="Line 491">
                <a:extLst>
                  <a:ext uri="{FF2B5EF4-FFF2-40B4-BE49-F238E27FC236}">
                    <a16:creationId xmlns:a16="http://schemas.microsoft.com/office/drawing/2014/main" id="{915E0EA0-BE57-0041-53D4-B53440B81351}"/>
                  </a:ext>
                </a:extLst>
              </p:cNvPr>
              <p:cNvSpPr>
                <a:spLocks noChangeShapeType="1"/>
              </p:cNvSpPr>
              <p:nvPr/>
            </p:nvSpPr>
            <p:spPr bwMode="auto">
              <a:xfrm flipH="1">
                <a:off x="6804246" y="1503362"/>
                <a:ext cx="1" cy="4526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54" name="Gruppieren 53">
            <a:extLst>
              <a:ext uri="{FF2B5EF4-FFF2-40B4-BE49-F238E27FC236}">
                <a16:creationId xmlns:a16="http://schemas.microsoft.com/office/drawing/2014/main" id="{0CAF8D35-2F56-11D6-BDC4-B482BB671DFE}"/>
              </a:ext>
            </a:extLst>
          </p:cNvPr>
          <p:cNvGrpSpPr/>
          <p:nvPr/>
        </p:nvGrpSpPr>
        <p:grpSpPr>
          <a:xfrm>
            <a:off x="5471964" y="1056253"/>
            <a:ext cx="3062076" cy="933432"/>
            <a:chOff x="5471964" y="640416"/>
            <a:chExt cx="3062076" cy="933432"/>
          </a:xfrm>
        </p:grpSpPr>
        <p:sp>
          <p:nvSpPr>
            <p:cNvPr id="6" name="Textfeld 5">
              <a:extLst>
                <a:ext uri="{FF2B5EF4-FFF2-40B4-BE49-F238E27FC236}">
                  <a16:creationId xmlns:a16="http://schemas.microsoft.com/office/drawing/2014/main" id="{27F2A5AD-D17A-683E-1B27-B6C2AF6EB7E7}"/>
                </a:ext>
              </a:extLst>
            </p:cNvPr>
            <p:cNvSpPr txBox="1"/>
            <p:nvPr/>
          </p:nvSpPr>
          <p:spPr>
            <a:xfrm>
              <a:off x="6273679" y="670430"/>
              <a:ext cx="1181002" cy="738664"/>
            </a:xfrm>
            <a:prstGeom prst="rect">
              <a:avLst/>
            </a:prstGeom>
            <a:noFill/>
            <a:ln w="19050">
              <a:solidFill>
                <a:schemeClr val="tx1"/>
              </a:solidFill>
            </a:ln>
          </p:spPr>
          <p:txBody>
            <a:bodyPr wrap="square" rtlCol="0">
              <a:spAutoFit/>
            </a:bodyPr>
            <a:lstStyle/>
            <a:p>
              <a:r>
                <a:rPr lang="de-DE" altLang="de-DE" sz="1400" dirty="0">
                  <a:solidFill>
                    <a:srgbClr val="FFFFFF"/>
                  </a:solidFill>
                </a:rPr>
                <a:t>Fresszelle präsentiert Antigene</a:t>
              </a:r>
              <a:endParaRPr lang="de-AT" dirty="0">
                <a:solidFill>
                  <a:srgbClr val="FFFFFF"/>
                </a:solidFill>
              </a:endParaRPr>
            </a:p>
          </p:txBody>
        </p:sp>
        <p:sp>
          <p:nvSpPr>
            <p:cNvPr id="7" name="Line 493">
              <a:extLst>
                <a:ext uri="{FF2B5EF4-FFF2-40B4-BE49-F238E27FC236}">
                  <a16:creationId xmlns:a16="http://schemas.microsoft.com/office/drawing/2014/main" id="{B71E938C-916B-FAD2-B46B-48F7A23E5A78}"/>
                </a:ext>
              </a:extLst>
            </p:cNvPr>
            <p:cNvSpPr>
              <a:spLocks noChangeShapeType="1"/>
            </p:cNvSpPr>
            <p:nvPr/>
          </p:nvSpPr>
          <p:spPr bwMode="auto">
            <a:xfrm>
              <a:off x="5471964" y="1037858"/>
              <a:ext cx="57814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13" name="Grafik 12">
              <a:extLst>
                <a:ext uri="{FF2B5EF4-FFF2-40B4-BE49-F238E27FC236}">
                  <a16:creationId xmlns:a16="http://schemas.microsoft.com/office/drawing/2014/main" id="{D803E32D-C018-C7BF-A368-34ACC71302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5306" y="640416"/>
              <a:ext cx="998734" cy="933432"/>
            </a:xfrm>
            <a:prstGeom prst="rect">
              <a:avLst/>
            </a:prstGeom>
          </p:spPr>
        </p:pic>
      </p:grpSp>
      <p:grpSp>
        <p:nvGrpSpPr>
          <p:cNvPr id="44" name="Gruppieren 43">
            <a:extLst>
              <a:ext uri="{FF2B5EF4-FFF2-40B4-BE49-F238E27FC236}">
                <a16:creationId xmlns:a16="http://schemas.microsoft.com/office/drawing/2014/main" id="{721D9AF9-BB77-A52E-AA30-B224713C7E64}"/>
              </a:ext>
            </a:extLst>
          </p:cNvPr>
          <p:cNvGrpSpPr/>
          <p:nvPr/>
        </p:nvGrpSpPr>
        <p:grpSpPr>
          <a:xfrm>
            <a:off x="2376012" y="2553330"/>
            <a:ext cx="2272721" cy="1328670"/>
            <a:chOff x="2363787" y="2071653"/>
            <a:chExt cx="2272721" cy="1328670"/>
          </a:xfrm>
        </p:grpSpPr>
        <p:sp>
          <p:nvSpPr>
            <p:cNvPr id="14" name="Textfeld 13">
              <a:extLst>
                <a:ext uri="{FF2B5EF4-FFF2-40B4-BE49-F238E27FC236}">
                  <a16:creationId xmlns:a16="http://schemas.microsoft.com/office/drawing/2014/main" id="{28EC4741-8FFA-E7C7-DC46-FA99CD0C2B3E}"/>
                </a:ext>
              </a:extLst>
            </p:cNvPr>
            <p:cNvSpPr txBox="1"/>
            <p:nvPr/>
          </p:nvSpPr>
          <p:spPr>
            <a:xfrm>
              <a:off x="2363787" y="2071653"/>
              <a:ext cx="2087563" cy="523220"/>
            </a:xfrm>
            <a:prstGeom prst="rect">
              <a:avLst/>
            </a:prstGeom>
            <a:noFill/>
            <a:ln w="19050">
              <a:solidFill>
                <a:schemeClr val="tx1"/>
              </a:solidFill>
            </a:ln>
          </p:spPr>
          <p:txBody>
            <a:bodyPr wrap="square" rtlCol="0">
              <a:spAutoFit/>
            </a:bodyPr>
            <a:lstStyle/>
            <a:p>
              <a:r>
                <a:rPr lang="de-DE" altLang="de-DE" sz="1400" b="1" dirty="0">
                  <a:solidFill>
                    <a:srgbClr val="FFFFFF"/>
                  </a:solidFill>
                </a:rPr>
                <a:t>Plasmazelle</a:t>
              </a:r>
              <a:r>
                <a:rPr lang="de-DE" altLang="de-DE" sz="1400" dirty="0">
                  <a:solidFill>
                    <a:schemeClr val="tx1"/>
                  </a:solidFill>
                </a:rPr>
                <a:t> </a:t>
              </a:r>
              <a:r>
                <a:rPr lang="de-DE" altLang="de-DE" sz="1400" b="1" dirty="0">
                  <a:solidFill>
                    <a:srgbClr val="FFFFFF"/>
                  </a:solidFill>
                </a:rPr>
                <a:t>produziert</a:t>
              </a:r>
              <a:r>
                <a:rPr lang="de-DE" altLang="de-DE" sz="1400" dirty="0">
                  <a:solidFill>
                    <a:schemeClr val="tx1"/>
                  </a:solidFill>
                </a:rPr>
                <a:t> </a:t>
              </a:r>
              <a:r>
                <a:rPr lang="de-DE" altLang="de-DE" sz="1400" b="1" dirty="0">
                  <a:solidFill>
                    <a:srgbClr val="FFFFFF"/>
                  </a:solidFill>
                </a:rPr>
                <a:t>Antikörper</a:t>
              </a:r>
              <a:endParaRPr lang="de-AT" sz="1400" b="1" dirty="0">
                <a:solidFill>
                  <a:srgbClr val="FFFFFF"/>
                </a:solidFill>
              </a:endParaRPr>
            </a:p>
          </p:txBody>
        </p:sp>
        <p:sp>
          <p:nvSpPr>
            <p:cNvPr id="17" name="Line 491">
              <a:extLst>
                <a:ext uri="{FF2B5EF4-FFF2-40B4-BE49-F238E27FC236}">
                  <a16:creationId xmlns:a16="http://schemas.microsoft.com/office/drawing/2014/main" id="{E17396E6-E8F7-AC99-5680-1F0779AFAE27}"/>
                </a:ext>
              </a:extLst>
            </p:cNvPr>
            <p:cNvSpPr>
              <a:spLocks noChangeShapeType="1"/>
            </p:cNvSpPr>
            <p:nvPr/>
          </p:nvSpPr>
          <p:spPr bwMode="auto">
            <a:xfrm flipH="1" flipV="1">
              <a:off x="4165446" y="2677679"/>
              <a:ext cx="471062" cy="24726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33" name="Grafik 32">
              <a:extLst>
                <a:ext uri="{FF2B5EF4-FFF2-40B4-BE49-F238E27FC236}">
                  <a16:creationId xmlns:a16="http://schemas.microsoft.com/office/drawing/2014/main" id="{A8DC7F4B-E838-A557-CB5C-42BAE7CD7F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910843">
              <a:off x="2814132" y="2188603"/>
              <a:ext cx="971837" cy="1451604"/>
            </a:xfrm>
            <a:prstGeom prst="rect">
              <a:avLst/>
            </a:prstGeom>
          </p:spPr>
        </p:pic>
      </p:grpSp>
      <p:grpSp>
        <p:nvGrpSpPr>
          <p:cNvPr id="47" name="Gruppieren 46">
            <a:extLst>
              <a:ext uri="{FF2B5EF4-FFF2-40B4-BE49-F238E27FC236}">
                <a16:creationId xmlns:a16="http://schemas.microsoft.com/office/drawing/2014/main" id="{823197AE-CEAD-8EE9-5754-96826C2B1A6B}"/>
              </a:ext>
            </a:extLst>
          </p:cNvPr>
          <p:cNvGrpSpPr/>
          <p:nvPr/>
        </p:nvGrpSpPr>
        <p:grpSpPr>
          <a:xfrm>
            <a:off x="583331" y="2503502"/>
            <a:ext cx="1541600" cy="1859234"/>
            <a:chOff x="651746" y="1977454"/>
            <a:chExt cx="1541600" cy="1859234"/>
          </a:xfrm>
        </p:grpSpPr>
        <p:sp>
          <p:nvSpPr>
            <p:cNvPr id="18" name="Textfeld 17">
              <a:extLst>
                <a:ext uri="{FF2B5EF4-FFF2-40B4-BE49-F238E27FC236}">
                  <a16:creationId xmlns:a16="http://schemas.microsoft.com/office/drawing/2014/main" id="{64138A5A-1DEA-C04D-05A4-8BC786728878}"/>
                </a:ext>
              </a:extLst>
            </p:cNvPr>
            <p:cNvSpPr txBox="1"/>
            <p:nvPr/>
          </p:nvSpPr>
          <p:spPr>
            <a:xfrm>
              <a:off x="651746" y="1977454"/>
              <a:ext cx="1217537" cy="954107"/>
            </a:xfrm>
            <a:prstGeom prst="rect">
              <a:avLst/>
            </a:prstGeom>
            <a:noFill/>
            <a:ln w="19050">
              <a:solidFill>
                <a:schemeClr val="tx1"/>
              </a:solidFill>
            </a:ln>
          </p:spPr>
          <p:txBody>
            <a:bodyPr wrap="square" rtlCol="0">
              <a:spAutoFit/>
            </a:bodyPr>
            <a:lstStyle/>
            <a:p>
              <a:r>
                <a:rPr lang="de-DE" altLang="de-DE" sz="1400" b="1" dirty="0">
                  <a:solidFill>
                    <a:srgbClr val="FFFFFF"/>
                  </a:solidFill>
                </a:rPr>
                <a:t>Antigen-Antikörper-Komplex</a:t>
              </a:r>
              <a:r>
                <a:rPr lang="de-DE" altLang="de-DE" sz="1400" dirty="0">
                  <a:solidFill>
                    <a:schemeClr val="tx1"/>
                  </a:solidFill>
                </a:rPr>
                <a:t> </a:t>
              </a:r>
              <a:r>
                <a:rPr lang="de-DE" altLang="de-DE" sz="1400" b="1" dirty="0">
                  <a:solidFill>
                    <a:srgbClr val="FFFFFF"/>
                  </a:solidFill>
                </a:rPr>
                <a:t>bildet</a:t>
              </a:r>
              <a:r>
                <a:rPr lang="de-DE" altLang="de-DE" sz="1400" dirty="0">
                  <a:solidFill>
                    <a:schemeClr val="tx1"/>
                  </a:solidFill>
                </a:rPr>
                <a:t> </a:t>
              </a:r>
              <a:r>
                <a:rPr lang="de-DE" altLang="de-DE" sz="1400" b="1" dirty="0">
                  <a:solidFill>
                    <a:srgbClr val="FFFFFF"/>
                  </a:solidFill>
                </a:rPr>
                <a:t>sich</a:t>
              </a:r>
              <a:endParaRPr lang="de-AT" sz="1400" b="1" dirty="0">
                <a:solidFill>
                  <a:srgbClr val="FFFFFF"/>
                </a:solidFill>
              </a:endParaRPr>
            </a:p>
          </p:txBody>
        </p:sp>
        <p:pic>
          <p:nvPicPr>
            <p:cNvPr id="35" name="Grafik 34">
              <a:extLst>
                <a:ext uri="{FF2B5EF4-FFF2-40B4-BE49-F238E27FC236}">
                  <a16:creationId xmlns:a16="http://schemas.microsoft.com/office/drawing/2014/main" id="{E8439065-755F-4E03-D927-F36A1AA42B52}"/>
                </a:ext>
              </a:extLst>
            </p:cNvPr>
            <p:cNvPicPr>
              <a:picLocks noChangeAspect="1"/>
            </p:cNvPicPr>
            <p:nvPr/>
          </p:nvPicPr>
          <p:blipFill>
            <a:blip r:embed="rId7">
              <a:extLst>
                <a:ext uri="{28A0092B-C50C-407E-A947-70E740481C1C}">
                  <a14:useLocalDpi xmlns:a14="http://schemas.microsoft.com/office/drawing/2010/main" val="0"/>
                </a:ext>
              </a:extLst>
            </a:blip>
            <a:srcRect t="3004"/>
            <a:stretch>
              <a:fillRect/>
            </a:stretch>
          </p:blipFill>
          <p:spPr>
            <a:xfrm>
              <a:off x="761606" y="2958749"/>
              <a:ext cx="880883" cy="877939"/>
            </a:xfrm>
            <a:prstGeom prst="rect">
              <a:avLst/>
            </a:prstGeom>
          </p:spPr>
        </p:pic>
        <p:cxnSp>
          <p:nvCxnSpPr>
            <p:cNvPr id="46" name="Gerade Verbindung mit Pfeil 45">
              <a:extLst>
                <a:ext uri="{FF2B5EF4-FFF2-40B4-BE49-F238E27FC236}">
                  <a16:creationId xmlns:a16="http://schemas.microsoft.com/office/drawing/2014/main" id="{5553D195-E008-3D9D-0A1E-3BB09BF3E9EE}"/>
                </a:ext>
              </a:extLst>
            </p:cNvPr>
            <p:cNvCxnSpPr/>
            <p:nvPr/>
          </p:nvCxnSpPr>
          <p:spPr bwMode="auto">
            <a:xfrm flipH="1">
              <a:off x="1977322" y="2382685"/>
              <a:ext cx="216024" cy="0"/>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grpSp>
      <p:grpSp>
        <p:nvGrpSpPr>
          <p:cNvPr id="50" name="Gruppieren 49">
            <a:extLst>
              <a:ext uri="{FF2B5EF4-FFF2-40B4-BE49-F238E27FC236}">
                <a16:creationId xmlns:a16="http://schemas.microsoft.com/office/drawing/2014/main" id="{13B0C785-4438-0E68-CC74-54982AF1B3D0}"/>
              </a:ext>
            </a:extLst>
          </p:cNvPr>
          <p:cNvGrpSpPr/>
          <p:nvPr/>
        </p:nvGrpSpPr>
        <p:grpSpPr>
          <a:xfrm>
            <a:off x="544000" y="4276885"/>
            <a:ext cx="2248583" cy="1419900"/>
            <a:chOff x="544000" y="3861048"/>
            <a:chExt cx="2248583" cy="1419900"/>
          </a:xfrm>
        </p:grpSpPr>
        <p:pic>
          <p:nvPicPr>
            <p:cNvPr id="19" name="Picture 473">
              <a:extLst>
                <a:ext uri="{FF2B5EF4-FFF2-40B4-BE49-F238E27FC236}">
                  <a16:creationId xmlns:a16="http://schemas.microsoft.com/office/drawing/2014/main" id="{8233316A-DCFB-8B07-1FBB-40F6A8F048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809920" y="4095026"/>
              <a:ext cx="982663" cy="1025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feld 19">
              <a:extLst>
                <a:ext uri="{FF2B5EF4-FFF2-40B4-BE49-F238E27FC236}">
                  <a16:creationId xmlns:a16="http://schemas.microsoft.com/office/drawing/2014/main" id="{14137854-47F0-18C0-CD07-F91F986E001D}"/>
                </a:ext>
              </a:extLst>
            </p:cNvPr>
            <p:cNvSpPr txBox="1"/>
            <p:nvPr/>
          </p:nvSpPr>
          <p:spPr>
            <a:xfrm>
              <a:off x="544000" y="4111397"/>
              <a:ext cx="1181002" cy="1169551"/>
            </a:xfrm>
            <a:prstGeom prst="rect">
              <a:avLst/>
            </a:prstGeom>
            <a:noFill/>
            <a:ln w="19050">
              <a:solidFill>
                <a:schemeClr val="tx1"/>
              </a:solidFill>
            </a:ln>
          </p:spPr>
          <p:txBody>
            <a:bodyPr wrap="square" rtlCol="0">
              <a:spAutoFit/>
            </a:bodyPr>
            <a:lstStyle/>
            <a:p>
              <a:r>
                <a:rPr lang="de-DE" altLang="de-DE" sz="1400" b="1" dirty="0">
                  <a:solidFill>
                    <a:srgbClr val="FFFFFF"/>
                  </a:solidFill>
                </a:rPr>
                <a:t>Fresszelle</a:t>
              </a:r>
              <a:r>
                <a:rPr lang="de-DE" altLang="de-DE" sz="1400" dirty="0">
                  <a:solidFill>
                    <a:schemeClr val="tx1"/>
                  </a:solidFill>
                </a:rPr>
                <a:t> </a:t>
              </a:r>
              <a:r>
                <a:rPr lang="de-DE" altLang="de-DE" sz="1400" b="1" dirty="0">
                  <a:solidFill>
                    <a:srgbClr val="FFFFFF"/>
                  </a:solidFill>
                </a:rPr>
                <a:t>baut</a:t>
              </a:r>
              <a:r>
                <a:rPr lang="de-DE" altLang="de-DE" sz="1400" dirty="0">
                  <a:solidFill>
                    <a:schemeClr val="tx1"/>
                  </a:solidFill>
                </a:rPr>
                <a:t> </a:t>
              </a:r>
              <a:r>
                <a:rPr lang="de-DE" altLang="de-DE" sz="1400" b="1" dirty="0">
                  <a:solidFill>
                    <a:srgbClr val="FFFFFF"/>
                  </a:solidFill>
                </a:rPr>
                <a:t>Antigen-Antikörper-Komplex</a:t>
              </a:r>
              <a:r>
                <a:rPr lang="de-DE" altLang="de-DE" sz="1400" dirty="0">
                  <a:solidFill>
                    <a:schemeClr val="tx1"/>
                  </a:solidFill>
                </a:rPr>
                <a:t> </a:t>
              </a:r>
              <a:r>
                <a:rPr lang="de-DE" altLang="de-DE" sz="1400" b="1" dirty="0">
                  <a:solidFill>
                    <a:srgbClr val="FFFFFF"/>
                  </a:solidFill>
                </a:rPr>
                <a:t>b</a:t>
              </a:r>
              <a:endParaRPr lang="de-AT" sz="1400" b="1" dirty="0">
                <a:solidFill>
                  <a:srgbClr val="FFFFFF"/>
                </a:solidFill>
              </a:endParaRPr>
            </a:p>
          </p:txBody>
        </p:sp>
        <p:cxnSp>
          <p:nvCxnSpPr>
            <p:cNvPr id="49" name="Gerade Verbindung mit Pfeil 48">
              <a:extLst>
                <a:ext uri="{FF2B5EF4-FFF2-40B4-BE49-F238E27FC236}">
                  <a16:creationId xmlns:a16="http://schemas.microsoft.com/office/drawing/2014/main" id="{E1A3A2F5-1298-E76F-A977-4B33B26180D9}"/>
                </a:ext>
              </a:extLst>
            </p:cNvPr>
            <p:cNvCxnSpPr/>
            <p:nvPr/>
          </p:nvCxnSpPr>
          <p:spPr bwMode="auto">
            <a:xfrm>
              <a:off x="1537479" y="3861048"/>
              <a:ext cx="0" cy="168491"/>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grpSp>
      <p:grpSp>
        <p:nvGrpSpPr>
          <p:cNvPr id="60" name="Gruppieren 59">
            <a:extLst>
              <a:ext uri="{FF2B5EF4-FFF2-40B4-BE49-F238E27FC236}">
                <a16:creationId xmlns:a16="http://schemas.microsoft.com/office/drawing/2014/main" id="{9F3390E2-9797-F6C0-3011-FA35D0B12369}"/>
              </a:ext>
            </a:extLst>
          </p:cNvPr>
          <p:cNvGrpSpPr/>
          <p:nvPr/>
        </p:nvGrpSpPr>
        <p:grpSpPr>
          <a:xfrm>
            <a:off x="4212654" y="3707997"/>
            <a:ext cx="3980832" cy="2025259"/>
            <a:chOff x="4212654" y="3292160"/>
            <a:chExt cx="3980832" cy="2025259"/>
          </a:xfrm>
        </p:grpSpPr>
        <p:grpSp>
          <p:nvGrpSpPr>
            <p:cNvPr id="53" name="Gruppieren 52">
              <a:extLst>
                <a:ext uri="{FF2B5EF4-FFF2-40B4-BE49-F238E27FC236}">
                  <a16:creationId xmlns:a16="http://schemas.microsoft.com/office/drawing/2014/main" id="{DFBCCC2B-5F5D-219B-C19B-5DD4943CD05C}"/>
                </a:ext>
              </a:extLst>
            </p:cNvPr>
            <p:cNvGrpSpPr/>
            <p:nvPr/>
          </p:nvGrpSpPr>
          <p:grpSpPr>
            <a:xfrm>
              <a:off x="4212654" y="3292160"/>
              <a:ext cx="3980832" cy="2025259"/>
              <a:chOff x="4212654" y="3292160"/>
              <a:chExt cx="3980832" cy="2025259"/>
            </a:xfrm>
          </p:grpSpPr>
          <p:sp>
            <p:nvSpPr>
              <p:cNvPr id="23" name="Line 491">
                <a:extLst>
                  <a:ext uri="{FF2B5EF4-FFF2-40B4-BE49-F238E27FC236}">
                    <a16:creationId xmlns:a16="http://schemas.microsoft.com/office/drawing/2014/main" id="{D697FBA2-5DB5-85FE-DA53-D517F12E2A74}"/>
                  </a:ext>
                </a:extLst>
              </p:cNvPr>
              <p:cNvSpPr>
                <a:spLocks noChangeShapeType="1"/>
              </p:cNvSpPr>
              <p:nvPr/>
            </p:nvSpPr>
            <p:spPr bwMode="auto">
              <a:xfrm flipH="1">
                <a:off x="4997083" y="3292160"/>
                <a:ext cx="320743" cy="3667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pic>
            <p:nvPicPr>
              <p:cNvPr id="25" name="Grafik 24">
                <a:extLst>
                  <a:ext uri="{FF2B5EF4-FFF2-40B4-BE49-F238E27FC236}">
                    <a16:creationId xmlns:a16="http://schemas.microsoft.com/office/drawing/2014/main" id="{731CB4BA-DAD5-8C4A-72B0-7B36113C7DE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27404" y="4111397"/>
                <a:ext cx="901597" cy="1002041"/>
              </a:xfrm>
              <a:prstGeom prst="rect">
                <a:avLst/>
              </a:prstGeom>
            </p:spPr>
          </p:pic>
          <p:sp>
            <p:nvSpPr>
              <p:cNvPr id="26" name="Textfeld 25">
                <a:extLst>
                  <a:ext uri="{FF2B5EF4-FFF2-40B4-BE49-F238E27FC236}">
                    <a16:creationId xmlns:a16="http://schemas.microsoft.com/office/drawing/2014/main" id="{DF706D50-349F-E9B2-B9D2-506CECDB999F}"/>
                  </a:ext>
                </a:extLst>
              </p:cNvPr>
              <p:cNvSpPr txBox="1"/>
              <p:nvPr/>
            </p:nvSpPr>
            <p:spPr>
              <a:xfrm>
                <a:off x="5162799" y="4794199"/>
                <a:ext cx="1804186" cy="523220"/>
              </a:xfrm>
              <a:prstGeom prst="rect">
                <a:avLst/>
              </a:prstGeom>
              <a:noFill/>
              <a:ln w="19050">
                <a:solidFill>
                  <a:schemeClr val="tx1"/>
                </a:solidFill>
              </a:ln>
            </p:spPr>
            <p:txBody>
              <a:bodyPr wrap="square" rtlCol="0">
                <a:spAutoFit/>
              </a:bodyPr>
              <a:lstStyle/>
              <a:p>
                <a:r>
                  <a:rPr lang="de-DE" altLang="de-DE" sz="1400" b="1" dirty="0">
                    <a:solidFill>
                      <a:srgbClr val="FFFFFF"/>
                    </a:solidFill>
                  </a:rPr>
                  <a:t>Killerzelle</a:t>
                </a:r>
                <a:r>
                  <a:rPr lang="de-DE" altLang="de-DE" sz="1400" dirty="0">
                    <a:solidFill>
                      <a:schemeClr val="tx1"/>
                    </a:solidFill>
                  </a:rPr>
                  <a:t> </a:t>
                </a:r>
                <a:r>
                  <a:rPr lang="de-DE" altLang="de-DE" sz="1400" b="1" dirty="0">
                    <a:solidFill>
                      <a:srgbClr val="FFFFFF"/>
                    </a:solidFill>
                  </a:rPr>
                  <a:t>zerstört</a:t>
                </a:r>
                <a:r>
                  <a:rPr lang="de-DE" altLang="de-DE" sz="1400" dirty="0">
                    <a:solidFill>
                      <a:schemeClr val="tx1"/>
                    </a:solidFill>
                  </a:rPr>
                  <a:t> </a:t>
                </a:r>
                <a:br>
                  <a:rPr lang="de-DE" altLang="de-DE" sz="1400" dirty="0">
                    <a:solidFill>
                      <a:schemeClr val="tx1"/>
                    </a:solidFill>
                  </a:rPr>
                </a:br>
                <a:r>
                  <a:rPr lang="de-DE" altLang="de-DE" sz="1400" b="1" dirty="0">
                    <a:solidFill>
                      <a:srgbClr val="FFFFFF"/>
                    </a:solidFill>
                  </a:rPr>
                  <a:t>infizierte</a:t>
                </a:r>
                <a:r>
                  <a:rPr lang="de-DE" altLang="de-DE" sz="1400" dirty="0">
                    <a:solidFill>
                      <a:schemeClr val="tx1"/>
                    </a:solidFill>
                  </a:rPr>
                  <a:t> </a:t>
                </a:r>
                <a:r>
                  <a:rPr lang="de-DE" altLang="de-DE" sz="1400" b="1" dirty="0" err="1">
                    <a:solidFill>
                      <a:srgbClr val="FFFFFF"/>
                    </a:solidFill>
                  </a:rPr>
                  <a:t>Körperzel</a:t>
                </a:r>
                <a:endParaRPr lang="de-AT" sz="1400" b="1" dirty="0">
                  <a:solidFill>
                    <a:srgbClr val="FFFFFF"/>
                  </a:solidFill>
                </a:endParaRPr>
              </a:p>
            </p:txBody>
          </p:sp>
          <p:pic>
            <p:nvPicPr>
              <p:cNvPr id="28" name="Grafik 27">
                <a:extLst>
                  <a:ext uri="{FF2B5EF4-FFF2-40B4-BE49-F238E27FC236}">
                    <a16:creationId xmlns:a16="http://schemas.microsoft.com/office/drawing/2014/main" id="{6FDE223F-7681-E1E7-3C3F-0F0D9C71D3F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6200000">
                <a:off x="5637702" y="3564197"/>
                <a:ext cx="900663" cy="1289110"/>
              </a:xfrm>
              <a:prstGeom prst="rect">
                <a:avLst/>
              </a:prstGeom>
            </p:spPr>
          </p:pic>
          <p:pic>
            <p:nvPicPr>
              <p:cNvPr id="31" name="Grafik 30">
                <a:extLst>
                  <a:ext uri="{FF2B5EF4-FFF2-40B4-BE49-F238E27FC236}">
                    <a16:creationId xmlns:a16="http://schemas.microsoft.com/office/drawing/2014/main" id="{0C6AD361-A8F7-5B82-1109-23464D86929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flipH="1">
                <a:off x="7146652" y="4182341"/>
                <a:ext cx="867167" cy="1226501"/>
              </a:xfrm>
              <a:prstGeom prst="rect">
                <a:avLst/>
              </a:prstGeom>
            </p:spPr>
          </p:pic>
          <p:sp>
            <p:nvSpPr>
              <p:cNvPr id="40" name="Textfeld 39">
                <a:extLst>
                  <a:ext uri="{FF2B5EF4-FFF2-40B4-BE49-F238E27FC236}">
                    <a16:creationId xmlns:a16="http://schemas.microsoft.com/office/drawing/2014/main" id="{A728DE77-74C5-6682-5358-62B8D4497783}"/>
                  </a:ext>
                </a:extLst>
              </p:cNvPr>
              <p:cNvSpPr txBox="1"/>
              <p:nvPr/>
            </p:nvSpPr>
            <p:spPr>
              <a:xfrm>
                <a:off x="4212654" y="3721762"/>
                <a:ext cx="1043782" cy="307777"/>
              </a:xfrm>
              <a:prstGeom prst="rect">
                <a:avLst/>
              </a:prstGeom>
              <a:noFill/>
              <a:ln w="19050">
                <a:solidFill>
                  <a:schemeClr val="tx1"/>
                </a:solidFill>
              </a:ln>
            </p:spPr>
            <p:txBody>
              <a:bodyPr wrap="square" rtlCol="0">
                <a:spAutoFit/>
              </a:bodyPr>
              <a:lstStyle/>
              <a:p>
                <a:r>
                  <a:rPr lang="de-DE" altLang="de-DE" sz="1400" b="1" dirty="0">
                    <a:solidFill>
                      <a:srgbClr val="FFFFFF"/>
                    </a:solidFill>
                  </a:rPr>
                  <a:t>Killerzelle</a:t>
                </a:r>
                <a:endParaRPr lang="de-AT" sz="1400" b="1" dirty="0">
                  <a:solidFill>
                    <a:srgbClr val="FFFFFF"/>
                  </a:solidFill>
                </a:endParaRPr>
              </a:p>
            </p:txBody>
          </p:sp>
        </p:grpSp>
        <p:cxnSp>
          <p:nvCxnSpPr>
            <p:cNvPr id="58" name="Gerade Verbindung mit Pfeil 57">
              <a:extLst>
                <a:ext uri="{FF2B5EF4-FFF2-40B4-BE49-F238E27FC236}">
                  <a16:creationId xmlns:a16="http://schemas.microsoft.com/office/drawing/2014/main" id="{FA7D18E9-C428-4E77-74F6-97432832C1EB}"/>
                </a:ext>
              </a:extLst>
            </p:cNvPr>
            <p:cNvCxnSpPr>
              <a:cxnSpLocks/>
            </p:cNvCxnSpPr>
            <p:nvPr/>
          </p:nvCxnSpPr>
          <p:spPr bwMode="auto">
            <a:xfrm>
              <a:off x="6687999" y="4306444"/>
              <a:ext cx="368165" cy="202676"/>
            </a:xfrm>
            <a:prstGeom prst="straightConnector1">
              <a:avLst/>
            </a:prstGeom>
            <a:solidFill>
              <a:srgbClr val="FFFFFF"/>
            </a:solidFill>
            <a:ln w="9525" cap="flat" cmpd="sng" algn="ctr">
              <a:solidFill>
                <a:srgbClr val="000000"/>
              </a:solidFill>
              <a:prstDash val="solid"/>
              <a:round/>
              <a:headEnd type="none" w="med" len="med"/>
              <a:tailEnd type="triangle"/>
            </a:ln>
            <a:effectLst/>
          </p:spPr>
        </p:cxnSp>
      </p:grpSp>
      <p:sp>
        <p:nvSpPr>
          <p:cNvPr id="2" name="Rectangle 3">
            <a:extLst>
              <a:ext uri="{FF2B5EF4-FFF2-40B4-BE49-F238E27FC236}">
                <a16:creationId xmlns:a16="http://schemas.microsoft.com/office/drawing/2014/main" id="{3B9615E3-43CE-F98E-AD1E-C4F698FAE38F}"/>
              </a:ext>
            </a:extLst>
          </p:cNvPr>
          <p:cNvSpPr txBox="1">
            <a:spLocks noChangeArrowheads="1"/>
          </p:cNvSpPr>
          <p:nvPr/>
        </p:nvSpPr>
        <p:spPr bwMode="auto">
          <a:xfrm>
            <a:off x="399777" y="41552"/>
            <a:ext cx="7772400" cy="409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a:lstStyle>
          <a:p>
            <a:pPr eaLnBrk="1" hangingPunct="1"/>
            <a:r>
              <a:rPr lang="de-DE" altLang="de-DE" kern="0"/>
              <a:t>Unspezifische und spezifische Abwehr</a:t>
            </a:r>
            <a:endParaRPr lang="de-DE" altLang="de-DE" kern="0" dirty="0"/>
          </a:p>
        </p:txBody>
      </p:sp>
    </p:spTree>
    <p:extLst>
      <p:ext uri="{BB962C8B-B14F-4D97-AF65-F5344CB8AC3E}">
        <p14:creationId xmlns:p14="http://schemas.microsoft.com/office/powerpoint/2010/main" val="3864297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0CAA3A8-0939-9319-D818-8277CA7B5124}"/>
              </a:ext>
            </a:extLst>
          </p:cNvPr>
          <p:cNvSpPr>
            <a:spLocks noGrp="1" noChangeArrowheads="1"/>
          </p:cNvSpPr>
          <p:nvPr>
            <p:ph type="title" idx="4294967295"/>
          </p:nvPr>
        </p:nvSpPr>
        <p:spPr/>
        <p:txBody>
          <a:bodyPr/>
          <a:lstStyle/>
          <a:p>
            <a:pPr eaLnBrk="1" hangingPunct="1"/>
            <a:r>
              <a:rPr lang="de-DE" altLang="de-DE"/>
              <a:t>Tafelbildinfo</a:t>
            </a:r>
          </a:p>
        </p:txBody>
      </p:sp>
      <p:sp>
        <p:nvSpPr>
          <p:cNvPr id="8195" name="Rectangle 5">
            <a:extLst>
              <a:ext uri="{FF2B5EF4-FFF2-40B4-BE49-F238E27FC236}">
                <a16:creationId xmlns:a16="http://schemas.microsoft.com/office/drawing/2014/main" id="{D0A8F866-44D6-602D-449B-A6479176375C}"/>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8196" name="Rectangle 6">
            <a:extLst>
              <a:ext uri="{FF2B5EF4-FFF2-40B4-BE49-F238E27FC236}">
                <a16:creationId xmlns:a16="http://schemas.microsoft.com/office/drawing/2014/main" id="{0CD41A63-FAAB-D044-E730-EB7B6C3613DF}"/>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pPr>
            <a:r>
              <a:rPr lang="de-DE" altLang="de-DE" sz="1200" dirty="0">
                <a:latin typeface="Arial" panose="020B0604020202020204" pitchFamily="34" charset="0"/>
                <a:cs typeface="Arial" panose="020B0604020202020204" pitchFamily="34" charset="0"/>
              </a:rPr>
              <a:t>© Österreichischer Bundesverlag Schulbuch GmbH &amp; Co. KG, Wien 2026</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Sabrina </a:t>
            </a:r>
            <a:r>
              <a:rPr lang="de-AT" sz="1200" dirty="0">
                <a:latin typeface="Arial" panose="020B0604020202020204" pitchFamily="34" charset="0"/>
                <a:cs typeface="Arial" panose="020B0604020202020204" pitchFamily="34" charset="0"/>
              </a:rPr>
              <a:t>Mašek</a:t>
            </a:r>
            <a:r>
              <a:rPr lang="de-DE" altLang="de-DE" sz="1200" dirty="0">
                <a:latin typeface="Arial" panose="020B0604020202020204" pitchFamily="34" charset="0"/>
                <a:cs typeface="Arial" panose="020B0604020202020204" pitchFamily="34" charset="0"/>
              </a:rPr>
              <a:t>, Mödling</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8197" name="AutoShape 5">
            <a:hlinkClick r:id="" action="ppaction://hlinkshowjump?jump=lastslideviewed" highlightClick="1"/>
            <a:extLst>
              <a:ext uri="{FF2B5EF4-FFF2-40B4-BE49-F238E27FC236}">
                <a16:creationId xmlns:a16="http://schemas.microsoft.com/office/drawing/2014/main" id="{845B944D-8BC7-2019-3B9B-458804984BC1}"/>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8198" name="Rectangle 6">
            <a:extLst>
              <a:ext uri="{FF2B5EF4-FFF2-40B4-BE49-F238E27FC236}">
                <a16:creationId xmlns:a16="http://schemas.microsoft.com/office/drawing/2014/main" id="{16D55568-5FF4-A313-9B76-DB3786FFD63D}"/>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8199" name="Picture 2">
            <a:extLst>
              <a:ext uri="{FF2B5EF4-FFF2-40B4-BE49-F238E27FC236}">
                <a16:creationId xmlns:a16="http://schemas.microsoft.com/office/drawing/2014/main" id="{A20E3661-717E-10D1-A2B8-B77C7A6813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366</Words>
  <Application>Microsoft Office PowerPoint</Application>
  <PresentationFormat>Bildschirmpräsentation (4:3)</PresentationFormat>
  <Paragraphs>61</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PoloST11KLeicht</vt:lpstr>
      <vt:lpstr>Wingdings</vt:lpstr>
      <vt:lpstr>BioTOP 4</vt:lpstr>
      <vt:lpstr>Benutzerdefiniertes Design</vt:lpstr>
      <vt:lpstr>Unspezifische und spezifische Abwehr</vt:lpstr>
      <vt:lpstr>Unspezifische und spezifische Abwehr</vt:lpstr>
      <vt:lpstr>Unspezifische und spezifische Abwehr</vt:lpstr>
      <vt:lpstr>Unspezifische und spezifische Abwehr</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Unspezifische und spezifische Abwehr</dc:title>
  <dc:creator>Sabrina</dc:creator>
  <cp:lastModifiedBy>Marion Heszle</cp:lastModifiedBy>
  <cp:revision>275</cp:revision>
  <dcterms:created xsi:type="dcterms:W3CDTF">2008-04-29T08:40:23Z</dcterms:created>
  <dcterms:modified xsi:type="dcterms:W3CDTF">2026-05-11T12:31:36Z</dcterms:modified>
</cp:coreProperties>
</file>